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Default Extension="xls" ContentType="application/vnd.ms-exce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12"/>
  </p:notesMasterIdLst>
  <p:handoutMasterIdLst>
    <p:handoutMasterId r:id="rId113"/>
  </p:handoutMasterIdLst>
  <p:sldIdLst>
    <p:sldId id="1018" r:id="rId2"/>
    <p:sldId id="1210" r:id="rId3"/>
    <p:sldId id="841" r:id="rId4"/>
    <p:sldId id="842" r:id="rId5"/>
    <p:sldId id="1180" r:id="rId6"/>
    <p:sldId id="1209" r:id="rId7"/>
    <p:sldId id="1181" r:id="rId8"/>
    <p:sldId id="1183" r:id="rId9"/>
    <p:sldId id="1182" r:id="rId10"/>
    <p:sldId id="1224" r:id="rId11"/>
    <p:sldId id="1225" r:id="rId12"/>
    <p:sldId id="1226" r:id="rId13"/>
    <p:sldId id="1227" r:id="rId14"/>
    <p:sldId id="1185" r:id="rId15"/>
    <p:sldId id="1208" r:id="rId16"/>
    <p:sldId id="1186" r:id="rId17"/>
    <p:sldId id="1187" r:id="rId18"/>
    <p:sldId id="1188" r:id="rId19"/>
    <p:sldId id="1189" r:id="rId20"/>
    <p:sldId id="1190" r:id="rId21"/>
    <p:sldId id="1191" r:id="rId22"/>
    <p:sldId id="1011" r:id="rId23"/>
    <p:sldId id="1172" r:id="rId24"/>
    <p:sldId id="1173" r:id="rId25"/>
    <p:sldId id="1174" r:id="rId26"/>
    <p:sldId id="1176" r:id="rId27"/>
    <p:sldId id="1175" r:id="rId28"/>
    <p:sldId id="1014" r:id="rId29"/>
    <p:sldId id="1017" r:id="rId30"/>
    <p:sldId id="1177" r:id="rId31"/>
    <p:sldId id="1178" r:id="rId32"/>
    <p:sldId id="1179" r:id="rId33"/>
    <p:sldId id="1192" r:id="rId34"/>
    <p:sldId id="1211" r:id="rId35"/>
    <p:sldId id="846" r:id="rId36"/>
    <p:sldId id="1019" r:id="rId37"/>
    <p:sldId id="849" r:id="rId38"/>
    <p:sldId id="1193" r:id="rId39"/>
    <p:sldId id="1194" r:id="rId40"/>
    <p:sldId id="1195" r:id="rId41"/>
    <p:sldId id="1196" r:id="rId42"/>
    <p:sldId id="1197" r:id="rId43"/>
    <p:sldId id="1198" r:id="rId44"/>
    <p:sldId id="1199" r:id="rId45"/>
    <p:sldId id="1200" r:id="rId46"/>
    <p:sldId id="1201" r:id="rId47"/>
    <p:sldId id="1202" r:id="rId48"/>
    <p:sldId id="1212" r:id="rId49"/>
    <p:sldId id="872" r:id="rId50"/>
    <p:sldId id="874" r:id="rId51"/>
    <p:sldId id="1170" r:id="rId52"/>
    <p:sldId id="1171" r:id="rId53"/>
    <p:sldId id="1215" r:id="rId54"/>
    <p:sldId id="1217" r:id="rId55"/>
    <p:sldId id="1218" r:id="rId56"/>
    <p:sldId id="1219" r:id="rId57"/>
    <p:sldId id="878" r:id="rId58"/>
    <p:sldId id="881" r:id="rId59"/>
    <p:sldId id="882" r:id="rId60"/>
    <p:sldId id="884" r:id="rId61"/>
    <p:sldId id="886" r:id="rId62"/>
    <p:sldId id="1025" r:id="rId63"/>
    <p:sldId id="1213" r:id="rId64"/>
    <p:sldId id="1220" r:id="rId65"/>
    <p:sldId id="1221" r:id="rId66"/>
    <p:sldId id="1222" r:id="rId67"/>
    <p:sldId id="1223" r:id="rId68"/>
    <p:sldId id="1214" r:id="rId69"/>
    <p:sldId id="977" r:id="rId70"/>
    <p:sldId id="813" r:id="rId71"/>
    <p:sldId id="978" r:id="rId72"/>
    <p:sldId id="816" r:id="rId73"/>
    <p:sldId id="1020" r:id="rId74"/>
    <p:sldId id="1021" r:id="rId75"/>
    <p:sldId id="1022" r:id="rId76"/>
    <p:sldId id="1023" r:id="rId77"/>
    <p:sldId id="979" r:id="rId78"/>
    <p:sldId id="980" r:id="rId79"/>
    <p:sldId id="981" r:id="rId80"/>
    <p:sldId id="1004" r:id="rId81"/>
    <p:sldId id="827" r:id="rId82"/>
    <p:sldId id="828" r:id="rId83"/>
    <p:sldId id="942" r:id="rId84"/>
    <p:sldId id="1010" r:id="rId85"/>
    <p:sldId id="1000" r:id="rId86"/>
    <p:sldId id="1001" r:id="rId87"/>
    <p:sldId id="982" r:id="rId88"/>
    <p:sldId id="983" r:id="rId89"/>
    <p:sldId id="984" r:id="rId90"/>
    <p:sldId id="985" r:id="rId91"/>
    <p:sldId id="986" r:id="rId92"/>
    <p:sldId id="987" r:id="rId93"/>
    <p:sldId id="988" r:id="rId94"/>
    <p:sldId id="997" r:id="rId95"/>
    <p:sldId id="990" r:id="rId96"/>
    <p:sldId id="991" r:id="rId97"/>
    <p:sldId id="993" r:id="rId98"/>
    <p:sldId id="1002" r:id="rId99"/>
    <p:sldId id="1003" r:id="rId100"/>
    <p:sldId id="1028" r:id="rId101"/>
    <p:sldId id="1029" r:id="rId102"/>
    <p:sldId id="1030" r:id="rId103"/>
    <p:sldId id="1031" r:id="rId104"/>
    <p:sldId id="1032" r:id="rId105"/>
    <p:sldId id="1216" r:id="rId106"/>
    <p:sldId id="1203" r:id="rId107"/>
    <p:sldId id="1204" r:id="rId108"/>
    <p:sldId id="1205" r:id="rId109"/>
    <p:sldId id="1206" r:id="rId110"/>
    <p:sldId id="1207" r:id="rId111"/>
  </p:sldIdLst>
  <p:sldSz cx="9144000" cy="6858000" type="screen4x3"/>
  <p:notesSz cx="6858000" cy="9144000"/>
  <p:defaultTextStyle>
    <a:defPPr>
      <a:defRPr lang="en-US"/>
    </a:defPPr>
    <a:lvl1pPr algn="l" rtl="0" eaLnBrk="0" fontAlgn="base" hangingPunct="0">
      <a:spcBef>
        <a:spcPct val="0"/>
      </a:spcBef>
      <a:spcAft>
        <a:spcPct val="0"/>
      </a:spcAft>
      <a:defRPr sz="20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0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chemeClr val="tx1"/>
        </a:solidFill>
        <a:latin typeface="Times New Roman" pitchFamily="18" charset="0"/>
        <a:ea typeface="+mn-ea"/>
        <a:cs typeface="+mn-cs"/>
      </a:defRPr>
    </a:lvl5pPr>
    <a:lvl6pPr marL="2286000" algn="l" defTabSz="914400" rtl="0" eaLnBrk="1" latinLnBrk="0" hangingPunct="1">
      <a:defRPr sz="2000" b="1" kern="1200">
        <a:solidFill>
          <a:schemeClr val="tx1"/>
        </a:solidFill>
        <a:latin typeface="Times New Roman" pitchFamily="18" charset="0"/>
        <a:ea typeface="+mn-ea"/>
        <a:cs typeface="+mn-cs"/>
      </a:defRPr>
    </a:lvl6pPr>
    <a:lvl7pPr marL="2743200" algn="l" defTabSz="914400" rtl="0" eaLnBrk="1" latinLnBrk="0" hangingPunct="1">
      <a:defRPr sz="2000" b="1" kern="1200">
        <a:solidFill>
          <a:schemeClr val="tx1"/>
        </a:solidFill>
        <a:latin typeface="Times New Roman" pitchFamily="18" charset="0"/>
        <a:ea typeface="+mn-ea"/>
        <a:cs typeface="+mn-cs"/>
      </a:defRPr>
    </a:lvl7pPr>
    <a:lvl8pPr marL="3200400" algn="l" defTabSz="914400" rtl="0" eaLnBrk="1" latinLnBrk="0" hangingPunct="1">
      <a:defRPr sz="2000" b="1" kern="1200">
        <a:solidFill>
          <a:schemeClr val="tx1"/>
        </a:solidFill>
        <a:latin typeface="Times New Roman" pitchFamily="18" charset="0"/>
        <a:ea typeface="+mn-ea"/>
        <a:cs typeface="+mn-cs"/>
      </a:defRPr>
    </a:lvl8pPr>
    <a:lvl9pPr marL="3657600" algn="l" defTabSz="914400" rtl="0" eaLnBrk="1" latinLnBrk="0" hangingPunct="1">
      <a:defRPr sz="2000" b="1"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CC3300"/>
    <a:srgbClr val="0000CC"/>
    <a:srgbClr val="3333FF"/>
    <a:srgbClr val="FFFFFF"/>
    <a:srgbClr val="FF0000"/>
    <a:srgbClr val="00009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667" autoAdjust="0"/>
    <p:restoredTop sz="95400" autoAdjust="0"/>
  </p:normalViewPr>
  <p:slideViewPr>
    <p:cSldViewPr>
      <p:cViewPr>
        <p:scale>
          <a:sx n="125" d="100"/>
          <a:sy n="125" d="100"/>
        </p:scale>
        <p:origin x="-1200" y="-7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70" d="100"/>
        <a:sy n="70" d="100"/>
      </p:scale>
      <p:origin x="0" y="888"/>
    </p:cViewPr>
  </p:sorterViewPr>
  <p:notesViewPr>
    <p:cSldViewPr>
      <p:cViewPr varScale="1">
        <p:scale>
          <a:sx n="49" d="100"/>
          <a:sy n="49" d="100"/>
        </p:scale>
        <p:origin x="-2296" y="-7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1" Type="http://schemas.openxmlformats.org/officeDocument/2006/relationships/slide" Target="slides/slide9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5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4" Type="http://schemas.openxmlformats.org/officeDocument/2006/relationships/image" Target="../media/image67.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77.wmf"/><Relationship Id="rId7" Type="http://schemas.openxmlformats.org/officeDocument/2006/relationships/image" Target="../media/image81.wmf"/><Relationship Id="rId2" Type="http://schemas.openxmlformats.org/officeDocument/2006/relationships/image" Target="../media/image76.wmf"/><Relationship Id="rId1" Type="http://schemas.openxmlformats.org/officeDocument/2006/relationships/image" Target="../media/image75.wmf"/><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5.wmf"/><Relationship Id="rId7" Type="http://schemas.openxmlformats.org/officeDocument/2006/relationships/image" Target="../media/image89.wmf"/><Relationship Id="rId2" Type="http://schemas.openxmlformats.org/officeDocument/2006/relationships/image" Target="../media/image84.wmf"/><Relationship Id="rId1" Type="http://schemas.openxmlformats.org/officeDocument/2006/relationships/image" Target="../media/image83.wmf"/><Relationship Id="rId6" Type="http://schemas.openxmlformats.org/officeDocument/2006/relationships/image" Target="../media/image88.wmf"/><Relationship Id="rId5" Type="http://schemas.openxmlformats.org/officeDocument/2006/relationships/image" Target="../media/image87.wmf"/><Relationship Id="rId4" Type="http://schemas.openxmlformats.org/officeDocument/2006/relationships/image" Target="../media/image8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4"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BD26A1-E474-4E40-AA6B-E3DA9064E8DB}" type="datetimeFigureOut">
              <a:rPr lang="zh-CN" altLang="en-US" smtClean="0"/>
              <a:pPr/>
              <a:t>2019/2/27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4CC993E-3971-4A6E-AB96-D51CA3A2E21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09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a:defRPr/>
            </a:pPr>
            <a:endParaRPr lang="en-US"/>
          </a:p>
        </p:txBody>
      </p:sp>
      <p:sp>
        <p:nvSpPr>
          <p:cNvPr id="340995"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 xmlns:a14="http://schemas.microsoft.com/office/drawing/2010/main">
                <a:solidFill>
                  <a:srgbClr val="FFFFFF"/>
                </a:solidFill>
              </a14:hiddenFill>
            </a:ext>
          </a:extLst>
        </p:spPr>
      </p:sp>
      <p:sp>
        <p:nvSpPr>
          <p:cNvPr id="340997"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40998"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a:defRPr/>
            </a:pPr>
            <a:endParaRPr lang="en-US"/>
          </a:p>
        </p:txBody>
      </p:sp>
      <p:sp>
        <p:nvSpPr>
          <p:cNvPr id="340999"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pPr>
              <a:defRPr/>
            </a:pPr>
            <a:fld id="{4C554E34-F0A9-43E7-A75E-6363291F165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
          <p:cNvSpPr>
            <a:spLocks noGrp="1" noChangeArrowheads="1"/>
          </p:cNvSpPr>
          <p:nvPr>
            <p:ph type="ftr" sz="quarter" idx="4"/>
          </p:nvPr>
        </p:nvSpPr>
        <p:spPr>
          <a:noFill/>
          <a:ln>
            <a:miter lim="800000"/>
          </a:ln>
        </p:spPr>
        <p:txBody>
          <a:bodyPr/>
          <a:lstStyle/>
          <a:p>
            <a:pPr eaLnBrk="1" hangingPunct="1"/>
            <a:r>
              <a:rPr lang="en-US" altLang="zh-CN" smtClean="0">
                <a:latin typeface="Arial" charset="0"/>
              </a:rPr>
              <a:t>© School of Computer Science and Technology, SWUST </a:t>
            </a:r>
          </a:p>
        </p:txBody>
      </p:sp>
      <p:sp>
        <p:nvSpPr>
          <p:cNvPr id="22531" name="Rectangle 7"/>
          <p:cNvSpPr>
            <a:spLocks noGrp="1" noChangeArrowheads="1"/>
          </p:cNvSpPr>
          <p:nvPr>
            <p:ph type="sldNum" sz="quarter" idx="5"/>
          </p:nvPr>
        </p:nvSpPr>
        <p:spPr>
          <a:noFill/>
          <a:ln>
            <a:miter lim="800000"/>
          </a:ln>
        </p:spPr>
        <p:txBody>
          <a:bodyPr/>
          <a:lstStyle/>
          <a:p>
            <a:pPr eaLnBrk="1" hangingPunct="1"/>
            <a:fld id="{C6707A4E-3D0A-48AC-AF10-B3BBC09F6379}" type="slidenum">
              <a:rPr lang="en-US" altLang="zh-CN" smtClean="0">
                <a:latin typeface="Arial" charset="0"/>
              </a:rPr>
              <a:pPr eaLnBrk="1" hangingPunct="1"/>
              <a:t>29</a:t>
            </a:fld>
            <a:endParaRPr lang="en-US" altLang="zh-CN" smtClean="0">
              <a:latin typeface="Arial" charset="0"/>
            </a:endParaRPr>
          </a:p>
        </p:txBody>
      </p:sp>
      <p:sp>
        <p:nvSpPr>
          <p:cNvPr id="22532" name="Rectangle 2"/>
          <p:cNvSpPr>
            <a:spLocks noGrp="1" noRot="1" noChangeAspect="1" noChangeArrowheads="1" noTextEdit="1"/>
          </p:cNvSpPr>
          <p:nvPr>
            <p:ph type="sldImg"/>
          </p:nvPr>
        </p:nvSpPr>
        <p:spPr/>
      </p:sp>
      <p:sp>
        <p:nvSpPr>
          <p:cNvPr id="22533"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Use “search” as</a:t>
            </a:r>
            <a:r>
              <a:rPr lang="en-US" baseline="0" dirty="0" smtClean="0"/>
              <a:t> an example to explain “average case”.</a:t>
            </a:r>
            <a:endParaRPr lang="en-US" dirty="0" smtClean="0"/>
          </a:p>
          <a:p>
            <a:r>
              <a:rPr lang="en-US" dirty="0" smtClean="0"/>
              <a:t>Average</a:t>
            </a:r>
            <a:r>
              <a:rPr lang="en-US" baseline="0" dirty="0" smtClean="0"/>
              <a:t> case: One may assume that all possible input instances have the same probability to occur. But in practice, different instances often have different probabilities. For example, students’ GPA values do not have uniform distribution among the possible values in [0, 4].</a:t>
            </a:r>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miter lim="800000"/>
            <a:headEnd/>
            <a:tailEnd/>
          </a:ln>
        </p:spPr>
        <p:txBody>
          <a:bodyPr/>
          <a:lstStyle/>
          <a:p>
            <a:fld id="{3DF4759D-0027-4653-80C0-B1953A2EBF8F}" type="slidenum">
              <a:rPr lang="en-US" altLang="zh-CN" smtClean="0">
                <a:ea typeface="宋体" charset="-122"/>
              </a:rPr>
              <a:pPr/>
              <a:t>65</a:t>
            </a:fld>
            <a:endParaRPr lang="en-US" altLang="zh-CN" smtClean="0">
              <a:ea typeface="宋体" charset="-122"/>
            </a:endParaRPr>
          </a:p>
        </p:txBody>
      </p:sp>
      <p:sp>
        <p:nvSpPr>
          <p:cNvPr id="6041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C2B9976B-63B6-40C2-8E10-129BD9AB800C}" type="slidenum">
              <a:rPr lang="en-US" altLang="zh-CN" sz="1200"/>
              <a:pPr algn="r" eaLnBrk="1" hangingPunct="1"/>
              <a:t>65</a:t>
            </a:fld>
            <a:endParaRPr lang="en-US" altLang="zh-CN" sz="1200"/>
          </a:p>
        </p:txBody>
      </p:sp>
      <p:sp>
        <p:nvSpPr>
          <p:cNvPr id="60420" name="Rectangle 2"/>
          <p:cNvSpPr>
            <a:spLocks noGrp="1" noRot="1" noChangeAspect="1" noChangeArrowheads="1" noTextEdit="1"/>
          </p:cNvSpPr>
          <p:nvPr>
            <p:ph type="sldImg"/>
          </p:nvPr>
        </p:nvSpPr>
        <p:spPr>
          <a:ln/>
        </p:spPr>
      </p:sp>
      <p:sp>
        <p:nvSpPr>
          <p:cNvPr id="60421" name="Rectangle 3"/>
          <p:cNvSpPr>
            <a:spLocks noGrp="1" noChangeArrowheads="1"/>
          </p:cNvSpPr>
          <p:nvPr>
            <p:ph type="body" idx="1"/>
          </p:nvPr>
        </p:nvSpPr>
        <p:spPr>
          <a:noFill/>
        </p:spPr>
        <p:txBody>
          <a:bodyPr/>
          <a:lstStyle/>
          <a:p>
            <a:pPr eaLnBrk="1" hangingPunct="1"/>
            <a:r>
              <a:rPr lang="zh-CN" altLang="en-US" smtClean="0">
                <a:ea typeface="宋体" charset="-122"/>
              </a:rPr>
              <a:t>二、</a:t>
            </a:r>
            <a:r>
              <a:rPr lang="zh-CN" altLang="en-US" i="1" smtClean="0">
                <a:ea typeface="宋体" charset="-122"/>
              </a:rPr>
              <a:t>基本操作频率（选</a:t>
            </a:r>
            <a:r>
              <a:rPr lang="en-US" altLang="zh-CN" i="1" smtClean="0">
                <a:latin typeface="Arial" charset="0"/>
                <a:ea typeface="宋体" charset="-122"/>
              </a:rPr>
              <a:t>…</a:t>
            </a:r>
            <a:r>
              <a:rPr lang="zh-CN" altLang="en-US" i="1" smtClean="0">
                <a:ea typeface="宋体" charset="-122"/>
              </a:rPr>
              <a:t>为主的</a:t>
            </a:r>
            <a:r>
              <a:rPr lang="zh-CN" altLang="en-US" b="1" smtClean="0">
                <a:ea typeface="宋体" charset="-122"/>
              </a:rPr>
              <a:t>操作</a:t>
            </a:r>
            <a:r>
              <a:rPr lang="zh-CN" altLang="en-US" i="1" smtClean="0">
                <a:ea typeface="宋体" charset="-122"/>
              </a:rPr>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b="0"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b="0" dirty="0" smtClean="0"/>
              <a:t>Answer: true, true,</a:t>
            </a:r>
            <a:r>
              <a:rPr lang="en-US" b="0" baseline="0" dirty="0" smtClean="0"/>
              <a:t> true, false, true, false</a:t>
            </a:r>
            <a:endParaRPr lang="en-US" b="0"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b="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0"/>
              </a:spcBef>
            </a:pPr>
            <a:fld id="{CEB0217D-0E5B-4313-A676-3DF98DD14743}" type="slidenum">
              <a:rPr lang="en-US" altLang="zh-CN" smtClean="0"/>
              <a:pPr>
                <a:spcBef>
                  <a:spcPct val="0"/>
                </a:spcBef>
              </a:pPr>
              <a:t>35</a:t>
            </a:fld>
            <a:endParaRPr lang="en-US" altLang="zh-CN" smtClean="0"/>
          </a:p>
        </p:txBody>
      </p:sp>
      <p:sp>
        <p:nvSpPr>
          <p:cNvPr id="28675" name="Rectangle 2"/>
          <p:cNvSpPr>
            <a:spLocks noGrp="1" noRot="1" noChangeAspect="1" noChangeArrowheads="1" noTextEdit="1"/>
          </p:cNvSpPr>
          <p:nvPr>
            <p:ph type="sldImg"/>
          </p:nvPr>
        </p:nvSpPr>
        <p:spPr/>
      </p:sp>
      <p:sp>
        <p:nvSpPr>
          <p:cNvPr id="28676"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zh-CN" altLang="en-US" smtClean="0"/>
              <a:t>多种定义方式</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b="0" dirty="0" smtClean="0"/>
              <a:t>Answer:</a:t>
            </a:r>
            <a:r>
              <a:rPr lang="en-US" b="0" baseline="0" dirty="0" smtClean="0"/>
              <a:t> true. True, false, true, true, true</a:t>
            </a:r>
            <a:endParaRPr lang="en-US" b="0"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b="0"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b="0"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b="0" dirty="0" smtClean="0"/>
              <a:t>Answer:</a:t>
            </a:r>
            <a:r>
              <a:rPr lang="en-US" b="0" baseline="0" dirty="0" smtClean="0"/>
              <a:t> true. True, false, true, false, false</a:t>
            </a:r>
            <a:endParaRPr lang="en-US" b="0"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b="0"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L’Hopital</a:t>
            </a:r>
            <a:r>
              <a:rPr lang="en-US" dirty="0" smtClean="0"/>
              <a:t> pronounces</a:t>
            </a:r>
            <a:r>
              <a:rPr lang="en-US" baseline="0" dirty="0" smtClean="0"/>
              <a:t> as </a:t>
            </a:r>
            <a:r>
              <a:rPr lang="en-US" baseline="0" dirty="0" err="1" smtClean="0"/>
              <a:t>lopi’tal</a:t>
            </a:r>
            <a:endParaRPr lang="en-US" baseline="0" dirty="0" smtClean="0"/>
          </a:p>
          <a:p>
            <a:r>
              <a:rPr lang="en-US" baseline="0" dirty="0" smtClean="0"/>
              <a:t>This rule was actually discovered by John Bernoulli, who was hired as math tutor by </a:t>
            </a:r>
            <a:r>
              <a:rPr lang="en-US" baseline="0" dirty="0" err="1" smtClean="0"/>
              <a:t>L’Hopital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A1E42AE-A9F9-40F2-A7D8-326615524860}" type="slidenum">
              <a:rPr lang="en-US" smtClean="0"/>
              <a:pPr/>
              <a:t>80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1E42AE-A9F9-40F2-A7D8-326615524860}" type="slidenum">
              <a:rPr lang="en-US" smtClean="0"/>
              <a:pPr/>
              <a:t>81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1E42AE-A9F9-40F2-A7D8-326615524860}" type="slidenum">
              <a:rPr lang="en-US" smtClean="0"/>
              <a:pPr/>
              <a:t>82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1EAAFF02-366B-418B-A8F0-78EB3CB06DF4}" type="slidenum">
              <a:rPr lang="en-US" altLang="zh-CN"/>
              <a:pPr eaLnBrk="1" hangingPunct="1"/>
              <a:t>84</a:t>
            </a:fld>
            <a:endParaRPr lang="en-US" altLang="zh-CN"/>
          </a:p>
        </p:txBody>
      </p:sp>
      <p:sp>
        <p:nvSpPr>
          <p:cNvPr id="44035" name="Rectangle 2"/>
          <p:cNvSpPr>
            <a:spLocks noGrp="1" noRot="1" noChangeAspect="1" noChangeArrowheads="1" noTextEdit="1"/>
          </p:cNvSpPr>
          <p:nvPr>
            <p:ph type="sldImg"/>
          </p:nvPr>
        </p:nvSpPr>
        <p:spPr/>
      </p:sp>
      <p:sp>
        <p:nvSpPr>
          <p:cNvPr id="44036"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77C090C-070F-40D8-8BFA-06B7D2A7CD5F}" type="slidenum">
              <a:rPr lang="en-US" altLang="zh-CN"/>
              <a:pPr eaLnBrk="1" hangingPunct="1"/>
              <a:t>85</a:t>
            </a:fld>
            <a:endParaRPr lang="en-US" altLang="zh-CN"/>
          </a:p>
        </p:txBody>
      </p:sp>
      <p:sp>
        <p:nvSpPr>
          <p:cNvPr id="46083" name="Rectangle 2"/>
          <p:cNvSpPr>
            <a:spLocks noGrp="1" noRot="1" noChangeAspect="1" noChangeArrowheads="1" noTextEdit="1"/>
          </p:cNvSpPr>
          <p:nvPr>
            <p:ph type="sldImg"/>
          </p:nvPr>
        </p:nvSpPr>
        <p:spPr/>
      </p:sp>
      <p:sp>
        <p:nvSpPr>
          <p:cNvPr id="46084"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w="12700">
            <a:miter lim="800000"/>
            <a:headEnd type="none" w="sm" len="sm"/>
            <a:tailEnd type="none" w="sm" len="sm"/>
          </a:ln>
        </p:spPr>
        <p:txBody>
          <a:bodyPr/>
          <a:lstStyle/>
          <a:p>
            <a:fld id="{F6FDE696-3ADB-4B7D-851B-2FF85C69375B}" type="slidenum">
              <a:rPr lang="en-US" altLang="zh-CN" smtClean="0"/>
              <a:pPr/>
              <a:t>36</a:t>
            </a:fld>
            <a:endParaRPr lang="en-US" altLang="zh-CN" smtClean="0"/>
          </a:p>
        </p:txBody>
      </p:sp>
      <p:sp>
        <p:nvSpPr>
          <p:cNvPr id="21507" name="Rectangle 2"/>
          <p:cNvSpPr>
            <a:spLocks noGrp="1" noRot="1" noChangeAspect="1" noChangeArrowheads="1" noTextEdit="1"/>
          </p:cNvSpPr>
          <p:nvPr>
            <p:ph type="sldImg"/>
          </p:nvPr>
        </p:nvSpPr>
        <p:spPr>
          <a:xfrm>
            <a:off x="1149350" y="688975"/>
            <a:ext cx="4557713" cy="3419475"/>
          </a:xfrm>
          <a:noFill/>
          <a:ln w="12700" cap="flat">
            <a:solidFill>
              <a:schemeClr val="tx1"/>
            </a:solidFill>
          </a:ln>
        </p:spPr>
      </p:sp>
      <p:sp>
        <p:nvSpPr>
          <p:cNvPr id="21508" name="Rectangle 3"/>
          <p:cNvSpPr>
            <a:spLocks noGrp="1" noChangeArrowheads="1"/>
          </p:cNvSpPr>
          <p:nvPr>
            <p:ph type="body" idx="1"/>
          </p:nvPr>
        </p:nvSpPr>
        <p:spPr>
          <a:noFill/>
        </p:spPr>
        <p:txBody>
          <a:bodyPr lIns="92119" tIns="46841" rIns="92119" bIns="46841"/>
          <a:lstStyle/>
          <a:p>
            <a:endParaRPr lang="zh-CN"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Tahoma" pitchFamily="34" charset="0"/>
                <a:ea typeface="宋体" pitchFamily="2" charset="-122"/>
              </a:defRPr>
            </a:lvl1pPr>
            <a:lvl2pPr marL="742950" indent="-285750">
              <a:defRPr>
                <a:solidFill>
                  <a:schemeClr val="tx1"/>
                </a:solidFill>
                <a:latin typeface="Tahoma" pitchFamily="34" charset="0"/>
                <a:ea typeface="宋体" pitchFamily="2" charset="-122"/>
              </a:defRPr>
            </a:lvl2pPr>
            <a:lvl3pPr marL="1143000" indent="-228600">
              <a:defRPr>
                <a:solidFill>
                  <a:schemeClr val="tx1"/>
                </a:solidFill>
                <a:latin typeface="Tahoma" pitchFamily="34" charset="0"/>
                <a:ea typeface="宋体" pitchFamily="2" charset="-122"/>
              </a:defRPr>
            </a:lvl3pPr>
            <a:lvl4pPr marL="1600200" indent="-228600">
              <a:defRPr>
                <a:solidFill>
                  <a:schemeClr val="tx1"/>
                </a:solidFill>
                <a:latin typeface="Tahoma" pitchFamily="34" charset="0"/>
                <a:ea typeface="宋体" pitchFamily="2" charset="-122"/>
              </a:defRPr>
            </a:lvl4pPr>
            <a:lvl5pPr marL="2057400" indent="-22860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fld id="{7A59EBA0-2228-44FB-A9BA-0C9CE7B12A79}" type="slidenum">
              <a:rPr lang="en-US" altLang="zh-CN">
                <a:latin typeface="Times New Roman" pitchFamily="18" charset="0"/>
              </a:rPr>
              <a:pPr/>
              <a:t>90</a:t>
            </a:fld>
            <a:endParaRPr lang="en-US" altLang="zh-CN">
              <a:latin typeface="Times New Roman" pitchFamily="18" charset="0"/>
            </a:endParaRPr>
          </a:p>
        </p:txBody>
      </p:sp>
      <p:sp>
        <p:nvSpPr>
          <p:cNvPr id="27651" name="Rectangle 2"/>
          <p:cNvSpPr>
            <a:spLocks noGrp="1" noRot="1" noChangeAspect="1" noChangeArrowheads="1" noTextEdit="1"/>
          </p:cNvSpPr>
          <p:nvPr>
            <p:ph type="sldImg"/>
          </p:nvPr>
        </p:nvSpPr>
        <p:spPr/>
      </p:sp>
      <p:sp>
        <p:nvSpPr>
          <p:cNvPr id="27652" name="Rectangle 3"/>
          <p:cNvSpPr>
            <a:spLocks noGrp="1" noChangeArrowheads="1"/>
          </p:cNvSpPr>
          <p:nvPr>
            <p:ph type="body" idx="1"/>
          </p:nvPr>
        </p:nvSpPr>
        <p:spPr>
          <a:noFill/>
        </p:spPr>
        <p:txBody>
          <a:bodyPr/>
          <a:lstStyle/>
          <a:p>
            <a:pPr eaLnBrk="1" hangingPunct="1"/>
            <a:r>
              <a:rPr lang="zh-CN" altLang="en-US" smtClean="0"/>
              <a:t>此处的</a:t>
            </a:r>
            <a:r>
              <a:rPr lang="zh-CN" altLang="en-US" smtClean="0">
                <a:solidFill>
                  <a:srgbClr val="FF0000"/>
                </a:solidFill>
                <a:sym typeface="Symbol" pitchFamily="18" charset="2"/>
              </a:rPr>
              <a:t>用来描述当</a:t>
            </a:r>
            <a:r>
              <a:rPr lang="en-US" altLang="zh-CN" smtClean="0">
                <a:solidFill>
                  <a:srgbClr val="FF0000"/>
                </a:solidFill>
                <a:sym typeface="Symbol" pitchFamily="18" charset="2"/>
              </a:rPr>
              <a:t>x</a:t>
            </a:r>
            <a:r>
              <a:rPr lang="en-US" altLang="zh-CN" smtClean="0">
                <a:sym typeface="Symbol" pitchFamily="18" charset="2"/>
              </a:rPr>
              <a:t></a:t>
            </a:r>
            <a:r>
              <a:rPr lang="en-US" altLang="zh-CN" smtClean="0"/>
              <a:t>0</a:t>
            </a:r>
            <a:r>
              <a:rPr lang="zh-CN" altLang="en-US" smtClean="0"/>
              <a:t>时的极限行为。</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1E42AE-A9F9-40F2-A7D8-326615524860}" type="slidenum">
              <a:rPr lang="en-US" smtClean="0"/>
              <a:pPr/>
              <a:t>94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p:txBody>
          <a:bodyPr/>
          <a:lstStyle>
            <a:lvl1pPr algn="ctr" defTabSz="914400" eaLnBrk="0" hangingPunct="0">
              <a:defRPr sz="2300">
                <a:solidFill>
                  <a:schemeClr val="tx1"/>
                </a:solidFill>
                <a:latin typeface="Times New Roman" pitchFamily="18" charset="0"/>
              </a:defRPr>
            </a:lvl1pPr>
            <a:lvl2pPr marL="702945" indent="-270510" algn="ctr" defTabSz="914400" eaLnBrk="0" hangingPunct="0">
              <a:defRPr sz="2300">
                <a:solidFill>
                  <a:schemeClr val="tx1"/>
                </a:solidFill>
                <a:latin typeface="Times New Roman" pitchFamily="18" charset="0"/>
              </a:defRPr>
            </a:lvl2pPr>
            <a:lvl3pPr marL="1081405" indent="-216535" algn="ctr" defTabSz="914400" eaLnBrk="0" hangingPunct="0">
              <a:defRPr sz="2300">
                <a:solidFill>
                  <a:schemeClr val="tx1"/>
                </a:solidFill>
                <a:latin typeface="Times New Roman" pitchFamily="18" charset="0"/>
              </a:defRPr>
            </a:lvl3pPr>
            <a:lvl4pPr marL="1513840" indent="-216535" algn="ctr" defTabSz="914400" eaLnBrk="0" hangingPunct="0">
              <a:defRPr sz="2300">
                <a:solidFill>
                  <a:schemeClr val="tx1"/>
                </a:solidFill>
                <a:latin typeface="Times New Roman" pitchFamily="18" charset="0"/>
              </a:defRPr>
            </a:lvl4pPr>
            <a:lvl5pPr marL="1946275" indent="-216535" algn="ctr" defTabSz="914400" eaLnBrk="0" hangingPunct="0">
              <a:defRPr sz="2300">
                <a:solidFill>
                  <a:schemeClr val="tx1"/>
                </a:solidFill>
                <a:latin typeface="Times New Roman" pitchFamily="18" charset="0"/>
              </a:defRPr>
            </a:lvl5pPr>
            <a:lvl6pPr marL="2378710" indent="-216535" algn="ctr" defTabSz="914400" eaLnBrk="0" fontAlgn="base" hangingPunct="0">
              <a:spcBef>
                <a:spcPct val="0"/>
              </a:spcBef>
              <a:spcAft>
                <a:spcPct val="0"/>
              </a:spcAft>
              <a:defRPr sz="2300">
                <a:solidFill>
                  <a:schemeClr val="tx1"/>
                </a:solidFill>
                <a:latin typeface="Times New Roman" pitchFamily="18" charset="0"/>
              </a:defRPr>
            </a:lvl6pPr>
            <a:lvl7pPr marL="2811145" indent="-216535" algn="ctr" defTabSz="914400" eaLnBrk="0" fontAlgn="base" hangingPunct="0">
              <a:spcBef>
                <a:spcPct val="0"/>
              </a:spcBef>
              <a:spcAft>
                <a:spcPct val="0"/>
              </a:spcAft>
              <a:defRPr sz="2300">
                <a:solidFill>
                  <a:schemeClr val="tx1"/>
                </a:solidFill>
                <a:latin typeface="Times New Roman" pitchFamily="18" charset="0"/>
              </a:defRPr>
            </a:lvl7pPr>
            <a:lvl8pPr marL="3243580" indent="-216535" algn="ctr" defTabSz="914400" eaLnBrk="0" fontAlgn="base" hangingPunct="0">
              <a:spcBef>
                <a:spcPct val="0"/>
              </a:spcBef>
              <a:spcAft>
                <a:spcPct val="0"/>
              </a:spcAft>
              <a:defRPr sz="2300">
                <a:solidFill>
                  <a:schemeClr val="tx1"/>
                </a:solidFill>
                <a:latin typeface="Times New Roman" pitchFamily="18" charset="0"/>
              </a:defRPr>
            </a:lvl8pPr>
            <a:lvl9pPr marL="3676015" indent="-216535" algn="ctr" defTabSz="914400" eaLnBrk="0" fontAlgn="base" hangingPunct="0">
              <a:spcBef>
                <a:spcPct val="0"/>
              </a:spcBef>
              <a:spcAft>
                <a:spcPct val="0"/>
              </a:spcAft>
              <a:defRPr sz="2300">
                <a:solidFill>
                  <a:schemeClr val="tx1"/>
                </a:solidFill>
                <a:latin typeface="Times New Roman" pitchFamily="18" charset="0"/>
              </a:defRPr>
            </a:lvl9pPr>
          </a:lstStyle>
          <a:p>
            <a:pPr algn="r">
              <a:defRPr/>
            </a:pPr>
            <a:fld id="{500F600E-923D-4506-AC06-BF1D2217F182}" type="slidenum">
              <a:rPr lang="en-US" altLang="zh-CN" sz="1100" smtClean="0"/>
              <a:pPr algn="r">
                <a:defRPr/>
              </a:pPr>
              <a:t>100</a:t>
            </a:fld>
            <a:endParaRPr lang="en-US" altLang="zh-CN" sz="1100" dirty="0" smtClean="0"/>
          </a:p>
        </p:txBody>
      </p:sp>
      <p:sp>
        <p:nvSpPr>
          <p:cNvPr id="84995" name="Rectangle 1026"/>
          <p:cNvSpPr>
            <a:spLocks noGrp="1" noRot="1" noChangeAspect="1" noChangeArrowheads="1" noTextEdit="1"/>
          </p:cNvSpPr>
          <p:nvPr>
            <p:ph type="sldImg"/>
          </p:nvPr>
        </p:nvSpPr>
        <p:spPr>
          <a:xfrm>
            <a:off x="1144588" y="652463"/>
            <a:ext cx="4570412" cy="3429000"/>
          </a:xfrm>
        </p:spPr>
      </p:sp>
      <p:sp>
        <p:nvSpPr>
          <p:cNvPr id="84996" name="Rectangle 1027"/>
          <p:cNvSpPr>
            <a:spLocks noGrp="1" noChangeArrowheads="1"/>
          </p:cNvSpPr>
          <p:nvPr>
            <p:ph type="body" idx="1"/>
          </p:nvPr>
        </p:nvSpPr>
        <p:spPr>
          <a:noFill/>
        </p:spPr>
        <p:txBody>
          <a:bodyPr/>
          <a:lstStyle/>
          <a:p>
            <a:endParaRPr lang="en-US" altLang="zh-CN" smtClean="0"/>
          </a:p>
          <a:p>
            <a:endParaRPr lang="en-US"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p:txBody>
          <a:bodyPr/>
          <a:lstStyle>
            <a:lvl1pPr algn="ctr" defTabSz="914400" eaLnBrk="0" hangingPunct="0">
              <a:defRPr sz="2300">
                <a:solidFill>
                  <a:schemeClr val="tx1"/>
                </a:solidFill>
                <a:latin typeface="Times New Roman" pitchFamily="18" charset="0"/>
              </a:defRPr>
            </a:lvl1pPr>
            <a:lvl2pPr marL="702945" indent="-270510" algn="ctr" defTabSz="914400" eaLnBrk="0" hangingPunct="0">
              <a:defRPr sz="2300">
                <a:solidFill>
                  <a:schemeClr val="tx1"/>
                </a:solidFill>
                <a:latin typeface="Times New Roman" pitchFamily="18" charset="0"/>
              </a:defRPr>
            </a:lvl2pPr>
            <a:lvl3pPr marL="1081405" indent="-216535" algn="ctr" defTabSz="914400" eaLnBrk="0" hangingPunct="0">
              <a:defRPr sz="2300">
                <a:solidFill>
                  <a:schemeClr val="tx1"/>
                </a:solidFill>
                <a:latin typeface="Times New Roman" pitchFamily="18" charset="0"/>
              </a:defRPr>
            </a:lvl3pPr>
            <a:lvl4pPr marL="1513840" indent="-216535" algn="ctr" defTabSz="914400" eaLnBrk="0" hangingPunct="0">
              <a:defRPr sz="2300">
                <a:solidFill>
                  <a:schemeClr val="tx1"/>
                </a:solidFill>
                <a:latin typeface="Times New Roman" pitchFamily="18" charset="0"/>
              </a:defRPr>
            </a:lvl4pPr>
            <a:lvl5pPr marL="1946275" indent="-216535" algn="ctr" defTabSz="914400" eaLnBrk="0" hangingPunct="0">
              <a:defRPr sz="2300">
                <a:solidFill>
                  <a:schemeClr val="tx1"/>
                </a:solidFill>
                <a:latin typeface="Times New Roman" pitchFamily="18" charset="0"/>
              </a:defRPr>
            </a:lvl5pPr>
            <a:lvl6pPr marL="2378710" indent="-216535" algn="ctr" defTabSz="914400" eaLnBrk="0" fontAlgn="base" hangingPunct="0">
              <a:spcBef>
                <a:spcPct val="0"/>
              </a:spcBef>
              <a:spcAft>
                <a:spcPct val="0"/>
              </a:spcAft>
              <a:defRPr sz="2300">
                <a:solidFill>
                  <a:schemeClr val="tx1"/>
                </a:solidFill>
                <a:latin typeface="Times New Roman" pitchFamily="18" charset="0"/>
              </a:defRPr>
            </a:lvl6pPr>
            <a:lvl7pPr marL="2811145" indent="-216535" algn="ctr" defTabSz="914400" eaLnBrk="0" fontAlgn="base" hangingPunct="0">
              <a:spcBef>
                <a:spcPct val="0"/>
              </a:spcBef>
              <a:spcAft>
                <a:spcPct val="0"/>
              </a:spcAft>
              <a:defRPr sz="2300">
                <a:solidFill>
                  <a:schemeClr val="tx1"/>
                </a:solidFill>
                <a:latin typeface="Times New Roman" pitchFamily="18" charset="0"/>
              </a:defRPr>
            </a:lvl7pPr>
            <a:lvl8pPr marL="3243580" indent="-216535" algn="ctr" defTabSz="914400" eaLnBrk="0" fontAlgn="base" hangingPunct="0">
              <a:spcBef>
                <a:spcPct val="0"/>
              </a:spcBef>
              <a:spcAft>
                <a:spcPct val="0"/>
              </a:spcAft>
              <a:defRPr sz="2300">
                <a:solidFill>
                  <a:schemeClr val="tx1"/>
                </a:solidFill>
                <a:latin typeface="Times New Roman" pitchFamily="18" charset="0"/>
              </a:defRPr>
            </a:lvl8pPr>
            <a:lvl9pPr marL="3676015" indent="-216535" algn="ctr" defTabSz="914400" eaLnBrk="0" fontAlgn="base" hangingPunct="0">
              <a:spcBef>
                <a:spcPct val="0"/>
              </a:spcBef>
              <a:spcAft>
                <a:spcPct val="0"/>
              </a:spcAft>
              <a:defRPr sz="2300">
                <a:solidFill>
                  <a:schemeClr val="tx1"/>
                </a:solidFill>
                <a:latin typeface="Times New Roman" pitchFamily="18" charset="0"/>
              </a:defRPr>
            </a:lvl9pPr>
          </a:lstStyle>
          <a:p>
            <a:pPr algn="r" eaLnBrk="1" hangingPunct="1">
              <a:defRPr/>
            </a:pPr>
            <a:fld id="{BE19ED87-0CA3-44E2-BB6F-409C3A04212C}" type="slidenum">
              <a:rPr lang="en-US" altLang="zh-CN" sz="1100" smtClean="0">
                <a:latin typeface="Arial" charset="0"/>
              </a:rPr>
              <a:pPr algn="r" eaLnBrk="1" hangingPunct="1">
                <a:defRPr/>
              </a:pPr>
              <a:t>101</a:t>
            </a:fld>
            <a:endParaRPr lang="en-US" altLang="zh-CN" sz="1100" dirty="0" smtClean="0">
              <a:latin typeface="Arial" charset="0"/>
            </a:endParaRPr>
          </a:p>
        </p:txBody>
      </p:sp>
      <p:sp>
        <p:nvSpPr>
          <p:cNvPr id="86019" name="Rectangle 2"/>
          <p:cNvSpPr>
            <a:spLocks noGrp="1" noRot="1" noChangeAspect="1" noChangeArrowheads="1" noTextEdit="1"/>
          </p:cNvSpPr>
          <p:nvPr>
            <p:ph type="sldImg"/>
          </p:nvPr>
        </p:nvSpPr>
        <p:spPr/>
      </p:sp>
      <p:sp>
        <p:nvSpPr>
          <p:cNvPr id="8602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0"/>
              </a:spcBef>
            </a:pPr>
            <a:fld id="{7CC2BBCF-A776-405C-AB35-CF7CB975DC9A}" type="slidenum">
              <a:rPr lang="en-US" altLang="zh-CN" smtClean="0"/>
              <a:pPr>
                <a:spcBef>
                  <a:spcPct val="0"/>
                </a:spcBef>
              </a:pPr>
              <a:t>37</a:t>
            </a:fld>
            <a:endParaRPr lang="en-US" altLang="zh-CN" smtClean="0"/>
          </a:p>
        </p:txBody>
      </p:sp>
      <p:sp>
        <p:nvSpPr>
          <p:cNvPr id="32771" name="Rectangle 2"/>
          <p:cNvSpPr>
            <a:spLocks noGrp="1" noRot="1" noChangeAspect="1" noChangeArrowheads="1" noTextEdit="1"/>
          </p:cNvSpPr>
          <p:nvPr>
            <p:ph type="sldImg"/>
          </p:nvPr>
        </p:nvSpPr>
        <p:spPr/>
      </p:sp>
      <p:sp>
        <p:nvSpPr>
          <p:cNvPr id="32772"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smtClean="0"/>
              <a:t>1</a:t>
            </a:r>
            <a:r>
              <a:rPr lang="zh-CN" altLang="en-US" smtClean="0"/>
              <a:t>、问题是否属于或者近似某些常见的问题，有则可借助现有算法求解，否则只能自己设计</a:t>
            </a:r>
          </a:p>
          <a:p>
            <a:pPr eaLnBrk="1" hangingPunct="1"/>
            <a:r>
              <a:rPr lang="en-US" altLang="zh-CN" smtClean="0"/>
              <a:t>2</a:t>
            </a:r>
            <a:r>
              <a:rPr lang="zh-CN" altLang="en-US" smtClean="0"/>
              <a:t>、计算设备的性能。</a:t>
            </a:r>
            <a:r>
              <a:rPr lang="en-US" altLang="zh-CN" smtClean="0"/>
              <a:t>RAM</a:t>
            </a:r>
            <a:r>
              <a:rPr lang="zh-CN" altLang="en-US" smtClean="0"/>
              <a:t>模型和并行算法不同</a:t>
            </a:r>
          </a:p>
          <a:p>
            <a:pPr eaLnBrk="1" hangingPunct="1"/>
            <a:r>
              <a:rPr lang="en-US" altLang="zh-CN" smtClean="0"/>
              <a:t>3</a:t>
            </a:r>
            <a:r>
              <a:rPr lang="zh-CN" altLang="en-US" smtClean="0"/>
              <a:t>、某些重要问题，如平方根，非线性方程组，求定积分无法求得精确解；某些问题复杂度太高，精确解的时间无法接受，如旅行商问题。近似解可能和精确解非常接近。</a:t>
            </a:r>
          </a:p>
          <a:p>
            <a:pPr eaLnBrk="1" hangingPunct="1"/>
            <a:r>
              <a:rPr lang="en-US" altLang="zh-CN" smtClean="0"/>
              <a:t>4</a:t>
            </a:r>
            <a:r>
              <a:rPr lang="zh-CN" altLang="en-US" smtClean="0"/>
              <a:t>、数据结构。。。。</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EA0CD4-16DB-4EC8-A1C9-625DBE11E2C8}" type="slidenum">
              <a:rPr lang="en-US" smtClean="0"/>
              <a:pPr/>
              <a:t>49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ts val="0"/>
              </a:spcBef>
            </a:pPr>
            <a:r>
              <a:rPr lang="en-US" sz="1200" b="0" dirty="0" smtClean="0"/>
              <a:t>c ≥ 1 </a:t>
            </a:r>
            <a:r>
              <a:rPr lang="en-US" sz="1200" b="0" dirty="0" smtClean="0">
                <a:sym typeface="Wingdings" pitchFamily="2" charset="2"/>
              </a:rPr>
              <a:t> </a:t>
            </a:r>
            <a:r>
              <a:rPr lang="en-US" sz="1200" b="0" dirty="0" smtClean="0"/>
              <a:t>we can hold the value of n </a:t>
            </a:r>
            <a:r>
              <a:rPr lang="en-US" sz="1200" b="0" dirty="0" smtClean="0">
                <a:sym typeface="Wingdings" pitchFamily="2" charset="2"/>
              </a:rPr>
              <a:t> </a:t>
            </a:r>
            <a:r>
              <a:rPr lang="en-US" sz="1200" b="0" dirty="0" smtClean="0"/>
              <a:t>we can index the individual elements.</a:t>
            </a:r>
          </a:p>
          <a:p>
            <a:pPr>
              <a:spcBef>
                <a:spcPts val="0"/>
              </a:spcBef>
            </a:pPr>
            <a:r>
              <a:rPr lang="en-US" sz="1200" b="0" dirty="0" smtClean="0"/>
              <a:t>c is a constant </a:t>
            </a:r>
            <a:r>
              <a:rPr lang="en-US" sz="1200" b="0" dirty="0" smtClean="0">
                <a:sym typeface="Wingdings" pitchFamily="2" charset="2"/>
              </a:rPr>
              <a:t> </a:t>
            </a:r>
            <a:r>
              <a:rPr lang="en-US" sz="1200" b="0" dirty="0" smtClean="0"/>
              <a:t>the word size cannot grow arbitrarily.</a:t>
            </a:r>
          </a:p>
          <a:p>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FFD6B5BC-2097-459A-BEAF-07896CD9F0E7}"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562913C-209A-41E3-B52C-17AA648745F5}"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3EB8F4B-4594-4F0C-A18C-996BD4805962}"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115888"/>
            <a:ext cx="7848600" cy="762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185863"/>
            <a:ext cx="3810000" cy="4835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185863"/>
            <a:ext cx="3810000" cy="2341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679825"/>
            <a:ext cx="3810000" cy="23415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30"/>
          <p:cNvSpPr>
            <a:spLocks noGrp="1" noChangeArrowheads="1"/>
          </p:cNvSpPr>
          <p:nvPr>
            <p:ph type="dt" sz="half" idx="10"/>
          </p:nvPr>
        </p:nvSpPr>
        <p:spPr>
          <a:xfrm>
            <a:off x="685800" y="6248400"/>
            <a:ext cx="1905000" cy="457200"/>
          </a:xfrm>
          <a:prstGeom prst="rect">
            <a:avLst/>
          </a:prstGeom>
        </p:spPr>
        <p:txBody>
          <a:bodyPr/>
          <a:lstStyle>
            <a:lvl1pPr eaLnBrk="0" hangingPunct="0">
              <a:defRPr/>
            </a:lvl1pPr>
          </a:lstStyle>
          <a:p>
            <a:pPr>
              <a:defRPr/>
            </a:pPr>
            <a:fld id="{002309F9-B896-4975-893F-9FA1EAEA8DD2}" type="datetime1">
              <a:rPr lang="zh-CN" altLang="en-US"/>
              <a:pPr>
                <a:defRPr/>
              </a:pPr>
              <a:t>2019/2/27</a:t>
            </a:fld>
            <a:endParaRPr lang="en-US" altLang="zh-CN"/>
          </a:p>
        </p:txBody>
      </p:sp>
      <p:sp>
        <p:nvSpPr>
          <p:cNvPr id="7" name="Rectangle 31"/>
          <p:cNvSpPr>
            <a:spLocks noGrp="1" noChangeArrowheads="1"/>
          </p:cNvSpPr>
          <p:nvPr>
            <p:ph type="ftr" sz="quarter" idx="11"/>
          </p:nvPr>
        </p:nvSpPr>
        <p:spPr>
          <a:xfrm>
            <a:off x="3124200" y="6248400"/>
            <a:ext cx="2895600" cy="457200"/>
          </a:xfrm>
          <a:prstGeom prst="rect">
            <a:avLst/>
          </a:prstGeom>
        </p:spPr>
        <p:txBody>
          <a:bodyPr/>
          <a:lstStyle>
            <a:lvl1pPr algn="l" eaLnBrk="0" hangingPunct="0">
              <a:defRPr/>
            </a:lvl1pPr>
          </a:lstStyle>
          <a:p>
            <a:pPr>
              <a:defRPr/>
            </a:pPr>
            <a:r>
              <a:rPr lang="zh-CN" altLang="en-US"/>
              <a:t>算法设计与分析</a:t>
            </a:r>
            <a:endParaRPr lang="en-US" altLang="zh-CN"/>
          </a:p>
        </p:txBody>
      </p:sp>
      <p:sp>
        <p:nvSpPr>
          <p:cNvPr id="8" name="Rectangle 32"/>
          <p:cNvSpPr>
            <a:spLocks noGrp="1" noChangeArrowheads="1"/>
          </p:cNvSpPr>
          <p:nvPr>
            <p:ph type="sldNum" sz="quarter" idx="12"/>
          </p:nvPr>
        </p:nvSpPr>
        <p:spPr>
          <a:xfrm>
            <a:off x="6553200" y="6248400"/>
            <a:ext cx="1905000" cy="457200"/>
          </a:xfrm>
          <a:prstGeom prst="rect">
            <a:avLst/>
          </a:prstGeom>
        </p:spPr>
        <p:txBody>
          <a:bodyPr/>
          <a:lstStyle>
            <a:lvl1pPr eaLnBrk="0" hangingPunct="0">
              <a:defRPr smtClean="0"/>
            </a:lvl1pPr>
          </a:lstStyle>
          <a:p>
            <a:pPr>
              <a:defRPr/>
            </a:pPr>
            <a:fld id="{84D0CFBF-E99B-4436-B75E-EEB20DB599AD}"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SmartArt 占位符 2"/>
          <p:cNvSpPr>
            <a:spLocks noGrp="1"/>
          </p:cNvSpPr>
          <p:nvPr>
            <p:ph type="pic" idx="1"/>
          </p:nvPr>
        </p:nvSpPr>
        <p:spPr>
          <a:xfrm>
            <a:off x="1182688" y="2017713"/>
            <a:ext cx="7772400" cy="4114800"/>
          </a:xfrm>
        </p:spPr>
        <p:txBody>
          <a:bodyPr/>
          <a:lstStyle/>
          <a:p>
            <a:pPr lvl="0"/>
            <a:endParaRPr lang="zh-CN" altLang="en-US" noProof="0" smtClean="0"/>
          </a:p>
        </p:txBody>
      </p:sp>
      <p:sp>
        <p:nvSpPr>
          <p:cNvPr id="4" name="Rectangle 11"/>
          <p:cNvSpPr>
            <a:spLocks noGrp="1" noChangeArrowheads="1"/>
          </p:cNvSpPr>
          <p:nvPr>
            <p:ph type="dt" sz="half" idx="10"/>
          </p:nvPr>
        </p:nvSpPr>
        <p:spPr>
          <a:xfrm>
            <a:off x="685800" y="62484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553200" y="6248400"/>
            <a:ext cx="1905000" cy="457200"/>
          </a:xfrm>
          <a:prstGeom prst="rect">
            <a:avLst/>
          </a:prstGeom>
        </p:spPr>
        <p:txBody>
          <a:bodyPr/>
          <a:lstStyle>
            <a:lvl1pPr>
              <a:defRPr/>
            </a:lvl1pPr>
          </a:lstStyle>
          <a:p>
            <a:pPr>
              <a:defRPr/>
            </a:pPr>
            <a:fld id="{28E5C0C6-49FD-4F5C-808F-52B0EC87FF9C}" type="slidenum">
              <a:rPr lang="en-US" altLang="zh-CN"/>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30832" y="457200"/>
            <a:ext cx="8637588"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28613" y="1452978"/>
            <a:ext cx="8208962" cy="228082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328613" y="3962400"/>
            <a:ext cx="8208962" cy="2590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ltLang="zh-CN" smtClean="0"/>
              <a:t>Click to edit Master title style</a:t>
            </a:r>
            <a:endParaRPr lang="zh-CN" altLang="en-US"/>
          </a:p>
        </p:txBody>
      </p:sp>
      <p:sp>
        <p:nvSpPr>
          <p:cNvPr id="3" name="Text Placeholder 2"/>
          <p:cNvSpPr>
            <a:spLocks noGrp="1"/>
          </p:cNvSpPr>
          <p:nvPr>
            <p:ph type="body" sz="half" idx="1"/>
          </p:nvPr>
        </p:nvSpPr>
        <p:spPr>
          <a:xfrm>
            <a:off x="457200" y="1600200"/>
            <a:ext cx="4038600" cy="4530725"/>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4648200" y="1600200"/>
            <a:ext cx="4038600" cy="4530725"/>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270736E-4B54-41D0-9543-141A777B64C1}"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F7C3E25-4F81-42B3-9AF8-17F95D817C40}"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124B03A-E222-49E2-9A91-D7D25B6ED348}"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FE47D9F1-DE92-47CE-A239-FDF56621384E}"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26370B29-0D5F-4B90-B471-5FBD91E591A1}"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BD559721-1D86-4419-8089-AD0BB1C2A2A4}"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C6F4A282-15B5-4BD2-B169-6A8C7BAE9A7D}"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E6C51CD2-7B79-46D7-B801-1C8F0C1E3816}"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CF2524E2-0801-4885-99E2-281673BE76DB}" type="slidenum">
              <a:rPr lang="en-US"/>
              <a:pPr>
                <a:defRPr/>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en-US" smtClean="0"/>
          </a:p>
        </p:txBody>
      </p:sp>
      <p:sp>
        <p:nvSpPr>
          <p:cNvPr id="1027" name="Rectangle 3"/>
          <p:cNvSpPr>
            <a:spLocks noGrp="1" noChangeArrowheads="1"/>
          </p:cNvSpPr>
          <p:nvPr>
            <p:ph type="body" idx="1"/>
          </p:nvPr>
        </p:nvSpPr>
        <p:spPr bwMode="auto">
          <a:xfrm>
            <a:off x="685800" y="1524000"/>
            <a:ext cx="7772400" cy="457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smtClean="0"/>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defRPr sz="1400" b="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400" b="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a:defRPr sz="1400" b="0"/>
            </a:lvl1pPr>
          </a:lstStyle>
          <a:p>
            <a:pPr>
              <a:defRPr/>
            </a:pPr>
            <a:fld id="{788F243E-17DC-457A-A8A2-016C58323037}" type="slidenum">
              <a:rPr lang="en-US"/>
              <a:pPr>
                <a:defRPr/>
              </a:pPr>
              <a:t>‹#›</a:t>
            </a:fld>
            <a:endParaRPr lang="en-US"/>
          </a:p>
        </p:txBody>
      </p:sp>
      <p:sp>
        <p:nvSpPr>
          <p:cNvPr id="8" name="Line 7"/>
          <p:cNvSpPr>
            <a:spLocks noChangeShapeType="1"/>
          </p:cNvSpPr>
          <p:nvPr userDrawn="1"/>
        </p:nvSpPr>
        <p:spPr bwMode="auto">
          <a:xfrm>
            <a:off x="533400" y="1295400"/>
            <a:ext cx="8229600" cy="0"/>
          </a:xfrm>
          <a:prstGeom prst="line">
            <a:avLst/>
          </a:prstGeom>
          <a:noFill/>
          <a:ln w="57150" cmpd="thinThick">
            <a:solidFill>
              <a:srgbClr val="CC3300"/>
            </a:solidFill>
            <a:round/>
          </a:ln>
          <a:extLst>
            <a:ext uri="{909E8E84-426E-40DD-AFC4-6F175D3DCCD1}">
              <a14:hiddenFill xmlns=""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26">
                                            <p:txEl>
                                              <p:pRg st="0" end="0"/>
                                            </p:txEl>
                                          </p:spTgt>
                                        </p:tgtEl>
                                        <p:attrNameLst>
                                          <p:attrName>style.visibility</p:attrName>
                                        </p:attrNameLst>
                                      </p:cBhvr>
                                      <p:to>
                                        <p:strVal val="visible"/>
                                      </p:to>
                                    </p:set>
                                    <p:animEffect transition="in" filter="dissolve">
                                      <p:cBhvr>
                                        <p:cTn id="7" dur="500"/>
                                        <p:tgtEl>
                                          <p:spTgt spid="10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27">
                                            <p:txEl>
                                              <p:pRg st="0" end="0"/>
                                            </p:txEl>
                                          </p:spTgt>
                                        </p:tgtEl>
                                        <p:attrNameLst>
                                          <p:attrName>style.visibility</p:attrName>
                                        </p:attrNameLst>
                                      </p:cBhvr>
                                      <p:to>
                                        <p:strVal val="visible"/>
                                      </p:to>
                                    </p:set>
                                    <p:animEffect transition="in" filter="wipe(up)">
                                      <p:cBhvr>
                                        <p:cTn id="12" dur="500"/>
                                        <p:tgtEl>
                                          <p:spTgt spid="10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27">
                                            <p:txEl>
                                              <p:pRg st="1" end="1"/>
                                            </p:txEl>
                                          </p:spTgt>
                                        </p:tgtEl>
                                        <p:attrNameLst>
                                          <p:attrName>style.visibility</p:attrName>
                                        </p:attrNameLst>
                                      </p:cBhvr>
                                      <p:to>
                                        <p:strVal val="visible"/>
                                      </p:to>
                                    </p:set>
                                    <p:animEffect transition="in" filter="wipe(up)">
                                      <p:cBhvr>
                                        <p:cTn id="17" dur="500"/>
                                        <p:tgtEl>
                                          <p:spTgt spid="1027">
                                            <p:txEl>
                                              <p:pRg st="1" end="1"/>
                                            </p:txEl>
                                          </p:spTgt>
                                        </p:tgtEl>
                                      </p:cBhvr>
                                    </p:animEffect>
                                  </p:childTnLst>
                                  <p:subTnLst>
                                    <p:animClr clrSpc="rgb" dir="cw">
                                      <p:cBhvr override="childStyle">
                                        <p:cTn dur="1" fill="hold" display="0" masterRel="nextClick" afterEffect="1"/>
                                        <p:tgtEl>
                                          <p:spTgt spid="1027">
                                            <p:txEl>
                                              <p:pRg st="1" end="1"/>
                                            </p:txEl>
                                          </p:spTgt>
                                        </p:tgtEl>
                                        <p:attrNameLst>
                                          <p:attrName>ppt_c</p:attrName>
                                        </p:attrNameLst>
                                      </p:cBhvr>
                                      <p:to>
                                        <a:schemeClr val="tx1"/>
                                      </p:to>
                                    </p:animClr>
                                  </p:subTnLst>
                                </p:cTn>
                              </p:par>
                              <p:par>
                                <p:cTn id="18" presetID="22" presetClass="entr" presetSubtype="1" fill="hold" grpId="0" nodeType="withEffect">
                                  <p:stCondLst>
                                    <p:cond delay="0"/>
                                  </p:stCondLst>
                                  <p:childTnLst>
                                    <p:set>
                                      <p:cBhvr>
                                        <p:cTn id="19" dur="1" fill="hold">
                                          <p:stCondLst>
                                            <p:cond delay="0"/>
                                          </p:stCondLst>
                                        </p:cTn>
                                        <p:tgtEl>
                                          <p:spTgt spid="1027">
                                            <p:txEl>
                                              <p:pRg st="2" end="2"/>
                                            </p:txEl>
                                          </p:spTgt>
                                        </p:tgtEl>
                                        <p:attrNameLst>
                                          <p:attrName>style.visibility</p:attrName>
                                        </p:attrNameLst>
                                      </p:cBhvr>
                                      <p:to>
                                        <p:strVal val="visible"/>
                                      </p:to>
                                    </p:set>
                                    <p:animEffect transition="in" filter="wipe(up)">
                                      <p:cBhvr>
                                        <p:cTn id="20" dur="500"/>
                                        <p:tgtEl>
                                          <p:spTgt spid="1027">
                                            <p:txEl>
                                              <p:pRg st="2" end="2"/>
                                            </p:txEl>
                                          </p:spTgt>
                                        </p:tgtEl>
                                      </p:cBhvr>
                                    </p:animEffect>
                                  </p:childTnLst>
                                  <p:subTnLst>
                                    <p:animClr clrSpc="rgb" dir="cw">
                                      <p:cBhvr override="childStyle">
                                        <p:cTn dur="1" fill="hold" display="0" masterRel="nextClick" afterEffect="1"/>
                                        <p:tgtEl>
                                          <p:spTgt spid="1027">
                                            <p:txEl>
                                              <p:pRg st="2" end="2"/>
                                            </p:txEl>
                                          </p:spTgt>
                                        </p:tgtEl>
                                        <p:attrNameLst>
                                          <p:attrName>ppt_c</p:attrName>
                                        </p:attrNameLst>
                                      </p:cBhvr>
                                      <p:to>
                                        <a:schemeClr val="tx1"/>
                                      </p:to>
                                    </p:animClr>
                                  </p:subTnLst>
                                </p:cTn>
                              </p:par>
                              <p:par>
                                <p:cTn id="21" presetID="22" presetClass="entr" presetSubtype="1" fill="hold" grpId="0" nodeType="withEffect">
                                  <p:stCondLst>
                                    <p:cond delay="0"/>
                                  </p:stCondLst>
                                  <p:childTnLst>
                                    <p:set>
                                      <p:cBhvr>
                                        <p:cTn id="22" dur="1" fill="hold">
                                          <p:stCondLst>
                                            <p:cond delay="0"/>
                                          </p:stCondLst>
                                        </p:cTn>
                                        <p:tgtEl>
                                          <p:spTgt spid="1027">
                                            <p:txEl>
                                              <p:pRg st="3" end="3"/>
                                            </p:txEl>
                                          </p:spTgt>
                                        </p:tgtEl>
                                        <p:attrNameLst>
                                          <p:attrName>style.visibility</p:attrName>
                                        </p:attrNameLst>
                                      </p:cBhvr>
                                      <p:to>
                                        <p:strVal val="visible"/>
                                      </p:to>
                                    </p:set>
                                    <p:animEffect transition="in" filter="wipe(up)">
                                      <p:cBhvr>
                                        <p:cTn id="23" dur="500"/>
                                        <p:tgtEl>
                                          <p:spTgt spid="1027">
                                            <p:txEl>
                                              <p:pRg st="3" end="3"/>
                                            </p:txEl>
                                          </p:spTgt>
                                        </p:tgtEl>
                                      </p:cBhvr>
                                    </p:animEffect>
                                  </p:childTnLst>
                                  <p:subTnLst>
                                    <p:animClr clrSpc="rgb" dir="cw">
                                      <p:cBhvr override="childStyle">
                                        <p:cTn dur="1" fill="hold" display="0" masterRel="nextClick" afterEffect="1"/>
                                        <p:tgtEl>
                                          <p:spTgt spid="1027">
                                            <p:txEl>
                                              <p:pRg st="3" end="3"/>
                                            </p:txEl>
                                          </p:spTgt>
                                        </p:tgtEl>
                                        <p:attrNameLst>
                                          <p:attrName>ppt_c</p:attrName>
                                        </p:attrNameLst>
                                      </p:cBhvr>
                                      <p:to>
                                        <a:schemeClr val="tx1"/>
                                      </p:to>
                                    </p:animClr>
                                  </p:subTnLst>
                                </p:cTn>
                              </p:par>
                              <p:par>
                                <p:cTn id="24" presetID="22" presetClass="entr" presetSubtype="1" fill="hold" grpId="0" nodeType="withEffect">
                                  <p:stCondLst>
                                    <p:cond delay="0"/>
                                  </p:stCondLst>
                                  <p:childTnLst>
                                    <p:set>
                                      <p:cBhvr>
                                        <p:cTn id="25" dur="1" fill="hold">
                                          <p:stCondLst>
                                            <p:cond delay="0"/>
                                          </p:stCondLst>
                                        </p:cTn>
                                        <p:tgtEl>
                                          <p:spTgt spid="1027">
                                            <p:txEl>
                                              <p:pRg st="4" end="4"/>
                                            </p:txEl>
                                          </p:spTgt>
                                        </p:tgtEl>
                                        <p:attrNameLst>
                                          <p:attrName>style.visibility</p:attrName>
                                        </p:attrNameLst>
                                      </p:cBhvr>
                                      <p:to>
                                        <p:strVal val="visible"/>
                                      </p:to>
                                    </p:set>
                                    <p:animEffect transition="in" filter="wipe(up)">
                                      <p:cBhvr>
                                        <p:cTn id="26" dur="500"/>
                                        <p:tgtEl>
                                          <p:spTgt spid="1027">
                                            <p:txEl>
                                              <p:pRg st="4" end="4"/>
                                            </p:txEl>
                                          </p:spTgt>
                                        </p:tgtEl>
                                      </p:cBhvr>
                                    </p:animEffect>
                                  </p:childTnLst>
                                  <p:subTnLst>
                                    <p:animClr clrSpc="rgb" dir="cw">
                                      <p:cBhvr override="childStyle">
                                        <p:cTn dur="1" fill="hold" display="0" masterRel="nextClick" afterEffect="1"/>
                                        <p:tgtEl>
                                          <p:spTgt spid="1027">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uild="p" autoUpdateAnimBg="0" advAuto="0"/>
      <p:bldP spid="1027" grpId="0" build="p" bldLvl="4" autoUpdateAnimBg="0"/>
    </p:bld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9.v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slideLayout" Target="../slideLayouts/slideLayout2.xml"/><Relationship Id="rId5" Type="http://schemas.openxmlformats.org/officeDocument/2006/relationships/image" Target="../media/image97.wmf"/><Relationship Id="rId4" Type="http://schemas.openxmlformats.org/officeDocument/2006/relationships/image" Target="../media/image96.png"/></Relationships>
</file>

<file path=ppt/slides/_rels/slide108.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oleObject" Target="../embeddings/Microsoft_Office_Excel_97-2003____1.xls"/><Relationship Id="rId4" Type="http://schemas.openxmlformats.org/officeDocument/2006/relationships/image" Target="../media/image103.jpe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hyperlink" Target="http://acm.szu.edu.ch/" TargetMode="External"/><Relationship Id="rId2" Type="http://schemas.openxmlformats.org/officeDocument/2006/relationships/hyperlink" Target="http://v.163.com/special/opencourse/algorithms.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1.png"/><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5.xml"/><Relationship Id="rId1" Type="http://schemas.openxmlformats.org/officeDocument/2006/relationships/vmlDrawing" Target="../drawings/vmlDrawing5.v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192.168.2.20/turnto.asp?url=jxcpcx/lstjxcpjy.aspx?xqkch=201312315205602" TargetMode="External"/><Relationship Id="rId3" Type="http://schemas.openxmlformats.org/officeDocument/2006/relationships/hyperlink" Target="http://192.168.2.20/turnto.asp?url=jxcpcx/lstjxcpjy.aspx?xqkch=201012315120102" TargetMode="External"/><Relationship Id="rId7" Type="http://schemas.openxmlformats.org/officeDocument/2006/relationships/hyperlink" Target="http://192.168.2.20/turnto.asp?url=jxcpcx/lstjxcpjy.aspx?xqkch=201312315200202" TargetMode="External"/><Relationship Id="rId12" Type="http://schemas.openxmlformats.org/officeDocument/2006/relationships/image" Target="../media/image3.png"/><Relationship Id="rId2" Type="http://schemas.openxmlformats.org/officeDocument/2006/relationships/hyperlink" Target="http://192.168.2.20/turnto.asp?url=jxcpcx/lstjxcpjy.aspx?xqkch=200912315120102" TargetMode="External"/><Relationship Id="rId1" Type="http://schemas.openxmlformats.org/officeDocument/2006/relationships/slideLayout" Target="../slideLayouts/slideLayout2.xml"/><Relationship Id="rId6" Type="http://schemas.openxmlformats.org/officeDocument/2006/relationships/hyperlink" Target="http://192.168.2.20/turnto.asp?url=jxcpcx/lstjxcpjy.aspx?xqkch=201212315120102" TargetMode="External"/><Relationship Id="rId11" Type="http://schemas.openxmlformats.org/officeDocument/2006/relationships/image" Target="../media/image2.png"/><Relationship Id="rId5" Type="http://schemas.openxmlformats.org/officeDocument/2006/relationships/hyperlink" Target="http://192.168.2.20/turnto.asp?url=jxcpcx/lstjxcpjy.aspx?xqkch=201212315120103" TargetMode="External"/><Relationship Id="rId10" Type="http://schemas.openxmlformats.org/officeDocument/2006/relationships/hyperlink" Target="http://192.168.2.20/turnto.asp?url=jxcpcx/lstjxcpjy.aspx?xqkch=201611500770003" TargetMode="External"/><Relationship Id="rId4" Type="http://schemas.openxmlformats.org/officeDocument/2006/relationships/hyperlink" Target="http://192.168.2.20/turnto.asp?url=jxcpcx/lstjxcpjy.aspx?xqkch=201112315120101" TargetMode="External"/><Relationship Id="rId9" Type="http://schemas.openxmlformats.org/officeDocument/2006/relationships/hyperlink" Target="http://192.168.2.20/turnto.asp?url=jxcpcx/lstjxcpjy.aspx?xqkch=201611500770002"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4.bin"/><Relationship Id="rId5" Type="http://schemas.openxmlformats.org/officeDocument/2006/relationships/oleObject" Target="../embeddings/oleObject13.bin"/><Relationship Id="rId4" Type="http://schemas.openxmlformats.org/officeDocument/2006/relationships/oleObject" Target="../embeddings/oleObject12.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oleObject" Target="../embeddings/oleObject18.bin"/><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oleObject" Target="../embeddings/oleObject17.bin"/><Relationship Id="rId5" Type="http://schemas.openxmlformats.org/officeDocument/2006/relationships/oleObject" Target="../embeddings/oleObject16.bin"/><Relationship Id="rId4" Type="http://schemas.openxmlformats.org/officeDocument/2006/relationships/oleObject" Target="../embeddings/oleObject15.bin"/></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5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3.bin"/><Relationship Id="rId5" Type="http://schemas.openxmlformats.org/officeDocument/2006/relationships/oleObject" Target="../embeddings/oleObject22.bin"/><Relationship Id="rId4" Type="http://schemas.openxmlformats.org/officeDocument/2006/relationships/oleObject" Target="../embeddings/oleObject21.bin"/></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6.bin"/><Relationship Id="rId5" Type="http://schemas.openxmlformats.org/officeDocument/2006/relationships/oleObject" Target="../embeddings/oleObject25.bin"/><Relationship Id="rId4" Type="http://schemas.openxmlformats.org/officeDocument/2006/relationships/oleObject" Target="../embeddings/oleObject24.bin"/></Relationships>
</file>

<file path=ppt/slides/_rels/slide9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31.xml"/><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9.bin"/><Relationship Id="rId5" Type="http://schemas.openxmlformats.org/officeDocument/2006/relationships/oleObject" Target="../embeddings/oleObject28.bin"/><Relationship Id="rId4" Type="http://schemas.openxmlformats.org/officeDocument/2006/relationships/oleObject" Target="../embeddings/oleObject27.bin"/></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oleObject" Target="../embeddings/oleObject32.bin"/></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6.vml"/></Relationships>
</file>

<file path=ppt/slides/_rels/slide9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oleObject" Target="../embeddings/oleObject34.bin"/><Relationship Id="rId7"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37.bin"/><Relationship Id="rId5" Type="http://schemas.openxmlformats.org/officeDocument/2006/relationships/oleObject" Target="../embeddings/oleObject36.bin"/><Relationship Id="rId10" Type="http://schemas.openxmlformats.org/officeDocument/2006/relationships/oleObject" Target="../embeddings/oleObject41.bin"/><Relationship Id="rId4" Type="http://schemas.openxmlformats.org/officeDocument/2006/relationships/oleObject" Target="../embeddings/oleObject35.bin"/><Relationship Id="rId9" Type="http://schemas.openxmlformats.org/officeDocument/2006/relationships/oleObject" Target="../embeddings/oleObject40.bin"/></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oleObject" Target="../embeddings/oleObject42.bin"/><Relationship Id="rId7"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45.bin"/><Relationship Id="rId5" Type="http://schemas.openxmlformats.org/officeDocument/2006/relationships/oleObject" Target="../embeddings/oleObject44.bin"/><Relationship Id="rId4" Type="http://schemas.openxmlformats.org/officeDocument/2006/relationships/oleObject" Target="../embeddings/oleObject43.bin"/><Relationship Id="rId9" Type="http://schemas.openxmlformats.org/officeDocument/2006/relationships/oleObject" Target="../embeddings/oleObject4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算法设计与分析</a:t>
            </a:r>
          </a:p>
        </p:txBody>
      </p:sp>
      <p:sp>
        <p:nvSpPr>
          <p:cNvPr id="3" name="副标题 2"/>
          <p:cNvSpPr>
            <a:spLocks noGrp="1"/>
          </p:cNvSpPr>
          <p:nvPr>
            <p:ph type="subTitle" idx="1"/>
          </p:nvPr>
        </p:nvSpPr>
        <p:spPr/>
        <p:txBody>
          <a:bodyPr/>
          <a:lstStyle/>
          <a:p>
            <a:pPr algn="r"/>
            <a:r>
              <a:rPr lang="zh-CN" altLang="en-US" dirty="0">
                <a:latin typeface="Arial Unicode MS" pitchFamily="34" charset="-122"/>
                <a:ea typeface="Arial Unicode MS" pitchFamily="34" charset="-122"/>
                <a:cs typeface="Arial Unicode MS" pitchFamily="34" charset="-122"/>
              </a:rPr>
              <a:t>深圳大学计算机与软件学院</a:t>
            </a:r>
            <a:endParaRPr lang="en-US" altLang="zh-CN" dirty="0">
              <a:latin typeface="Arial Unicode MS" pitchFamily="34" charset="-122"/>
              <a:ea typeface="Arial Unicode MS" pitchFamily="34" charset="-122"/>
              <a:cs typeface="Arial Unicode MS" pitchFamily="34" charset="-122"/>
            </a:endParaRPr>
          </a:p>
          <a:p>
            <a:pPr algn="r"/>
            <a:r>
              <a:rPr lang="zh-CN" altLang="en-US" dirty="0">
                <a:latin typeface="Arial Unicode MS" pitchFamily="34" charset="-122"/>
                <a:ea typeface="Arial Unicode MS" pitchFamily="34" charset="-122"/>
                <a:cs typeface="Arial Unicode MS" pitchFamily="34" charset="-122"/>
              </a:rPr>
              <a:t>算法设计与分析课程组</a:t>
            </a:r>
            <a:endParaRPr lang="en-US" altLang="zh-CN" dirty="0">
              <a:latin typeface="Arial Unicode MS" pitchFamily="34" charset="-122"/>
              <a:ea typeface="Arial Unicode MS" pitchFamily="34" charset="-122"/>
              <a:cs typeface="Arial Unicode MS" pitchFamily="34" charset="-122"/>
            </a:endParaRPr>
          </a:p>
          <a:p>
            <a:pPr algn="r"/>
            <a:r>
              <a:rPr lang="en-US" altLang="zh-CN" dirty="0">
                <a:latin typeface="Arial Unicode MS" pitchFamily="34" charset="-122"/>
                <a:ea typeface="Arial Unicode MS" pitchFamily="34" charset="-122"/>
                <a:cs typeface="Arial Unicode MS" pitchFamily="34" charset="-122"/>
              </a:rPr>
              <a:t>2016</a:t>
            </a:r>
            <a:r>
              <a:rPr lang="zh-CN" altLang="en-US" dirty="0">
                <a:latin typeface="Arial Unicode MS" pitchFamily="34" charset="-122"/>
                <a:ea typeface="Arial Unicode MS" pitchFamily="34" charset="-122"/>
                <a:cs typeface="Arial Unicode MS" pitchFamily="34" charset="-122"/>
              </a:rPr>
              <a:t>年</a:t>
            </a:r>
            <a:r>
              <a:rPr lang="en-US" altLang="zh-CN" dirty="0">
                <a:latin typeface="Arial Unicode MS" pitchFamily="34" charset="-122"/>
                <a:ea typeface="Arial Unicode MS" pitchFamily="34" charset="-122"/>
                <a:cs typeface="Arial Unicode MS" pitchFamily="34" charset="-122"/>
              </a:rPr>
              <a:t>9</a:t>
            </a:r>
            <a:r>
              <a:rPr lang="zh-CN" altLang="en-US" dirty="0">
                <a:latin typeface="Arial Unicode MS" pitchFamily="34" charset="-122"/>
                <a:ea typeface="Arial Unicode MS" pitchFamily="34" charset="-122"/>
                <a:cs typeface="Arial Unicode MS" pitchFamily="34" charset="-122"/>
              </a:rPr>
              <a:t>月</a:t>
            </a:r>
          </a:p>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5" name="内容占位符 4"/>
          <p:cNvGraphicFramePr>
            <a:graphicFrameLocks noGrp="1"/>
          </p:cNvGraphicFramePr>
          <p:nvPr>
            <p:ph idx="1"/>
          </p:nvPr>
        </p:nvGraphicFramePr>
        <p:xfrm>
          <a:off x="857224" y="1500174"/>
          <a:ext cx="6584106" cy="4571991"/>
        </p:xfrm>
        <a:graphic>
          <a:graphicData uri="http://schemas.openxmlformats.org/drawingml/2006/table">
            <a:tbl>
              <a:tblPr/>
              <a:tblGrid>
                <a:gridCol w="737119"/>
                <a:gridCol w="5846987"/>
              </a:tblGrid>
              <a:tr h="134832">
                <a:tc>
                  <a:txBody>
                    <a:bodyPr/>
                    <a:lstStyle/>
                    <a:p>
                      <a:pPr algn="ctr" fontAlgn="ctr"/>
                      <a:r>
                        <a:rPr lang="en-US" altLang="zh-CN" sz="700" b="0" i="0" u="none" strike="noStrike">
                          <a:solidFill>
                            <a:srgbClr val="000000"/>
                          </a:solidFill>
                          <a:latin typeface="SimSun"/>
                        </a:rPr>
                        <a:t>1</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latin typeface="SimSun"/>
                        </a:rPr>
                        <a:t>emmmmmmmm</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2</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教学方式很好，收获很大</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3</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无</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4</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老师人很好。讲课也不错。好评！</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dirty="0">
                          <a:solidFill>
                            <a:srgbClr val="000000"/>
                          </a:solidFill>
                          <a:latin typeface="SimSun"/>
                        </a:rPr>
                        <a:t>5</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无</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6</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不用改进了</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7</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dirty="0">
                          <a:solidFill>
                            <a:srgbClr val="000000"/>
                          </a:solidFill>
                          <a:latin typeface="SimSun"/>
                        </a:rPr>
                        <a:t>老师很棒！知识渊博！很喜欢上老师的课。</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8</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latin typeface="SimSun"/>
                        </a:rPr>
                        <a:t>ok</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4183">
                <a:tc>
                  <a:txBody>
                    <a:bodyPr/>
                    <a:lstStyle/>
                    <a:p>
                      <a:pPr algn="ctr" fontAlgn="ctr"/>
                      <a:r>
                        <a:rPr lang="en-US" altLang="zh-CN" sz="700" b="0" i="0" u="none" strike="noStrike">
                          <a:solidFill>
                            <a:srgbClr val="000000"/>
                          </a:solidFill>
                          <a:latin typeface="SimSun"/>
                        </a:rPr>
                        <a:t>9</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老师在讲算法的同时能结合一些有趣的例子进行讲解，很不错，同时还会给我们推荐不错的书籍，让我收获很大，另外就是希望老师的板书能工整一些</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10</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老师人很好</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11</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老师可以考虑适当增加些课后作业</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4183">
                <a:tc>
                  <a:txBody>
                    <a:bodyPr/>
                    <a:lstStyle/>
                    <a:p>
                      <a:pPr algn="ctr" fontAlgn="ctr"/>
                      <a:r>
                        <a:rPr lang="en-US" altLang="zh-CN" sz="700" b="0" i="0" u="none" strike="noStrike">
                          <a:solidFill>
                            <a:srgbClr val="000000"/>
                          </a:solidFill>
                          <a:latin typeface="SimSun"/>
                        </a:rPr>
                        <a:t>12</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老师讲课生动有趣，讲的很详细，人很好，会给我们推荐书籍。为了让我们更易理解还给我们举了生活中的其他例子，实验的评比细则很人性化，这是一名好老师。</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13</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讲课风趣，老师也很有意思</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8978">
                <a:tc>
                  <a:txBody>
                    <a:bodyPr/>
                    <a:lstStyle/>
                    <a:p>
                      <a:pPr algn="ctr" fontAlgn="ctr"/>
                      <a:r>
                        <a:rPr lang="en-US" altLang="zh-CN" sz="700" b="0" i="0" u="none" strike="noStrike">
                          <a:solidFill>
                            <a:srgbClr val="000000"/>
                          </a:solidFill>
                          <a:latin typeface="SimSun"/>
                        </a:rPr>
                        <a:t>14</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卢老师讲算法挺详细，在闲暇之余也会给我们讲课外的知识，也经常推荐我们看关于哲学、心理学之类的书</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15</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老师讲得还是很好的，易于接受</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16</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很好的老师</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17</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dirty="0">
                          <a:solidFill>
                            <a:srgbClr val="000000"/>
                          </a:solidFill>
                          <a:latin typeface="SimSun"/>
                        </a:rPr>
                        <a:t>挺好的，平时多做点作业吧</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18</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上课时最好多点讨论环节</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4183">
                <a:tc>
                  <a:txBody>
                    <a:bodyPr/>
                    <a:lstStyle/>
                    <a:p>
                      <a:pPr algn="ctr" fontAlgn="ctr"/>
                      <a:r>
                        <a:rPr lang="en-US" altLang="zh-CN" sz="700" b="0" i="0" u="none" strike="noStrike">
                          <a:solidFill>
                            <a:srgbClr val="000000"/>
                          </a:solidFill>
                          <a:latin typeface="SimSun"/>
                        </a:rPr>
                        <a:t>19</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老师上课讲了好多关于哲理的书，说实在确实让我有了很大的收获，对自己的人生、对社会有了进一步的思考。算法课不再单调、枯燥。</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20</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很满意</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21</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700" b="0" i="0" u="none" strike="noStrike">
                          <a:solidFill>
                            <a:srgbClr val="000000"/>
                          </a:solidFill>
                          <a:latin typeface="SimSun"/>
                        </a:rPr>
                        <a:t>666</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22</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算法是一门很有用的课程</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23</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老师喜欢和我们分享各种有趣的书！！</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24</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卢亚辉老师的教学十分细心，对于算法有一套成熟的实验体系，收获颇丰！</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25</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教学逻辑严密，生动有趣，若能适时调整讲课速度会更好，是个很好的老师</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26</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无</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27</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老师上课很认真，准备很充分，学到了很多东西</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28</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老师上课讲的非常好 很有启发</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29</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很喜欢课堂上从算法上升到人生和思维方面的内容</a:t>
                      </a:r>
                      <a:r>
                        <a:rPr lang="en-US" altLang="zh-CN" sz="700" b="0" i="0" u="none" strike="noStrike">
                          <a:solidFill>
                            <a:srgbClr val="000000"/>
                          </a:solidFill>
                          <a:latin typeface="SimSun"/>
                        </a:rPr>
                        <a:t>~</a:t>
                      </a:r>
                      <a:r>
                        <a:rPr lang="zh-CN" altLang="en-US" sz="700" b="0" i="0" u="none" strike="noStrike">
                          <a:solidFill>
                            <a:srgbClr val="000000"/>
                          </a:solidFill>
                          <a:latin typeface="SimSun"/>
                        </a:rPr>
                        <a:t>很受教</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30</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SimSun"/>
                        </a:rPr>
                        <a:t>好</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SimSun"/>
                        </a:rPr>
                        <a:t>31</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dirty="0">
                          <a:solidFill>
                            <a:srgbClr val="000000"/>
                          </a:solidFill>
                          <a:latin typeface="SimSun"/>
                        </a:rPr>
                        <a:t>期末考试试卷出得有点难了，</a:t>
                      </a: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 name="矩形 3"/>
          <p:cNvSpPr/>
          <p:nvPr/>
        </p:nvSpPr>
        <p:spPr bwMode="auto">
          <a:xfrm>
            <a:off x="714348" y="4214818"/>
            <a:ext cx="6357982" cy="214314"/>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itchFamily="18" charset="0"/>
            </a:endParaRPr>
          </a:p>
        </p:txBody>
      </p:sp>
      <p:sp>
        <p:nvSpPr>
          <p:cNvPr id="6" name="矩形 5"/>
          <p:cNvSpPr/>
          <p:nvPr/>
        </p:nvSpPr>
        <p:spPr bwMode="auto">
          <a:xfrm>
            <a:off x="785786" y="3429000"/>
            <a:ext cx="6357982" cy="214314"/>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itchFamily="18" charset="0"/>
            </a:endParaRPr>
          </a:p>
        </p:txBody>
      </p:sp>
      <p:sp>
        <p:nvSpPr>
          <p:cNvPr id="7" name="矩形 6"/>
          <p:cNvSpPr/>
          <p:nvPr/>
        </p:nvSpPr>
        <p:spPr bwMode="auto">
          <a:xfrm>
            <a:off x="928662" y="3071810"/>
            <a:ext cx="6572296" cy="214314"/>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itchFamily="18" charset="0"/>
            </a:endParaRPr>
          </a:p>
        </p:txBody>
      </p:sp>
      <p:sp>
        <p:nvSpPr>
          <p:cNvPr id="10" name="矩形 9"/>
          <p:cNvSpPr/>
          <p:nvPr/>
        </p:nvSpPr>
        <p:spPr bwMode="auto">
          <a:xfrm>
            <a:off x="1071538" y="2571744"/>
            <a:ext cx="6357982" cy="214314"/>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itchFamily="18" charset="0"/>
            </a:endParaRPr>
          </a:p>
        </p:txBody>
      </p:sp>
      <p:sp>
        <p:nvSpPr>
          <p:cNvPr id="11" name="矩形 10"/>
          <p:cNvSpPr/>
          <p:nvPr/>
        </p:nvSpPr>
        <p:spPr bwMode="auto">
          <a:xfrm>
            <a:off x="714348" y="3929066"/>
            <a:ext cx="6215106" cy="214314"/>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a:xfrm>
            <a:off x="609600" y="152400"/>
            <a:ext cx="8534400" cy="685800"/>
          </a:xfrm>
        </p:spPr>
        <p:txBody>
          <a:bodyPr/>
          <a:lstStyle/>
          <a:p>
            <a:pPr>
              <a:defRPr/>
            </a:pPr>
            <a:r>
              <a:rPr lang="zh-CN" altLang="en-US" dirty="0" smtClean="0">
                <a:ea typeface="宋体" pitchFamily="2" charset="-122"/>
              </a:rPr>
              <a:t>例</a:t>
            </a:r>
            <a:r>
              <a:rPr lang="en-US" altLang="zh-CN" dirty="0" smtClean="0">
                <a:ea typeface="宋体" pitchFamily="2" charset="-122"/>
              </a:rPr>
              <a:t> : </a:t>
            </a:r>
            <a:r>
              <a:rPr lang="zh-CN" altLang="en-US" dirty="0" smtClean="0">
                <a:ea typeface="宋体" pitchFamily="2" charset="-122"/>
              </a:rPr>
              <a:t>确定是否所有元素相互不同</a:t>
            </a:r>
            <a:endParaRPr lang="en-US" altLang="zh-CN" dirty="0" smtClean="0">
              <a:ea typeface="宋体" pitchFamily="2" charset="-122"/>
            </a:endParaRPr>
          </a:p>
        </p:txBody>
      </p:sp>
      <p:pic>
        <p:nvPicPr>
          <p:cNvPr id="25603" name="Picture 4" descr="2_3b"/>
          <p:cNvPicPr>
            <a:picLocks noGrp="1" noChangeAspect="1" noChangeArrowheads="1"/>
          </p:cNvPicPr>
          <p:nvPr>
            <p:ph idx="1"/>
          </p:nvPr>
        </p:nvPicPr>
        <p:blipFill>
          <a:blip r:embed="rId3" cstate="print"/>
          <a:srcRect/>
          <a:stretch>
            <a:fillRect/>
          </a:stretch>
        </p:blipFill>
        <p:spPr>
          <a:xfrm>
            <a:off x="609600" y="1295400"/>
            <a:ext cx="8153400" cy="3257550"/>
          </a:xfrm>
          <a:solidFill>
            <a:schemeClr val="tx1"/>
          </a:solidFill>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466725" y="228600"/>
            <a:ext cx="8229600" cy="736600"/>
          </a:xfrm>
        </p:spPr>
        <p:txBody>
          <a:bodyPr>
            <a:normAutofit fontScale="90000"/>
          </a:bodyPr>
          <a:lstStyle/>
          <a:p>
            <a:pPr eaLnBrk="1" hangingPunct="1">
              <a:defRPr/>
            </a:pPr>
            <a:r>
              <a:rPr lang="zh-CN" altLang="en-US" dirty="0" smtClean="0">
                <a:ea typeface="宋体" charset="-122"/>
              </a:rPr>
              <a:t>例</a:t>
            </a:r>
            <a:r>
              <a:rPr lang="en-US" altLang="zh-CN" dirty="0" smtClean="0">
                <a:ea typeface="宋体" charset="-122"/>
              </a:rPr>
              <a:t>2</a:t>
            </a:r>
            <a:r>
              <a:rPr lang="zh-CN" altLang="en-US" dirty="0" smtClean="0">
                <a:ea typeface="宋体" charset="-122"/>
              </a:rPr>
              <a:t>：考虑</a:t>
            </a:r>
            <a:r>
              <a:rPr lang="zh-CN" altLang="en-US" dirty="0" smtClean="0">
                <a:solidFill>
                  <a:schemeClr val="tx1"/>
                </a:solidFill>
                <a:ea typeface="宋体" charset="-122"/>
              </a:rPr>
              <a:t>元素唯一性问题</a:t>
            </a:r>
            <a:r>
              <a:rPr lang="zh-CN" altLang="en-US" dirty="0" smtClean="0">
                <a:ea typeface="宋体" charset="-122"/>
              </a:rPr>
              <a:t>的效率</a:t>
            </a:r>
          </a:p>
        </p:txBody>
      </p:sp>
      <p:sp>
        <p:nvSpPr>
          <p:cNvPr id="26627" name="Rectangle 16"/>
          <p:cNvSpPr>
            <a:spLocks noGrp="1" noChangeArrowheads="1"/>
          </p:cNvSpPr>
          <p:nvPr>
            <p:ph type="sldNum" sz="quarter" idx="4294967295"/>
          </p:nvPr>
        </p:nvSpPr>
        <p:spPr bwMode="auto">
          <a:xfrm>
            <a:off x="6553200" y="6356350"/>
            <a:ext cx="2133600" cy="365125"/>
          </a:xfrm>
          <a:prstGeom prst="rect">
            <a:avLst/>
          </a:prstGeom>
          <a:noFill/>
          <a:ln>
            <a:miter lim="800000"/>
          </a:ln>
        </p:spPr>
        <p:txBody>
          <a:bodyPr/>
          <a:lstStyle/>
          <a:p>
            <a:pPr algn="ctr" eaLnBrk="0" hangingPunct="0"/>
            <a:fld id="{6EABD22C-E449-4B0B-A0CB-2D13C05743E7}" type="slidenum">
              <a:rPr lang="zh-CN" altLang="en-US"/>
              <a:pPr algn="ctr" eaLnBrk="0" hangingPunct="0"/>
              <a:t>101</a:t>
            </a:fld>
            <a:endParaRPr lang="en-US" altLang="zh-CN"/>
          </a:p>
        </p:txBody>
      </p:sp>
      <p:sp>
        <p:nvSpPr>
          <p:cNvPr id="26628" name="Rectangle 12"/>
          <p:cNvSpPr>
            <a:spLocks noChangeArrowheads="1"/>
          </p:cNvSpPr>
          <p:nvPr/>
        </p:nvSpPr>
        <p:spPr bwMode="auto">
          <a:xfrm>
            <a:off x="457200" y="1524000"/>
            <a:ext cx="8686800" cy="3529012"/>
          </a:xfrm>
          <a:prstGeom prst="rect">
            <a:avLst/>
          </a:prstGeom>
          <a:noFill/>
          <a:ln w="9525">
            <a:noFill/>
            <a:miter lim="800000"/>
          </a:ln>
        </p:spPr>
        <p:txBody>
          <a:bodyPr/>
          <a:lstStyle/>
          <a:p>
            <a:pPr marL="342900" indent="-342900" eaLnBrk="0" hangingPunct="0">
              <a:spcBef>
                <a:spcPct val="20000"/>
              </a:spcBef>
              <a:buClr>
                <a:schemeClr val="accent1"/>
              </a:buClr>
              <a:buFont typeface="Wingdings" pitchFamily="2" charset="2"/>
              <a:buChar char="l"/>
            </a:pPr>
            <a:r>
              <a:rPr lang="zh-CN" altLang="en-US" dirty="0">
                <a:latin typeface="Arial" pitchFamily="34" charset="0"/>
              </a:rPr>
              <a:t>输入规模：数组元素</a:t>
            </a:r>
            <a:r>
              <a:rPr lang="en-US" altLang="zh-CN" dirty="0">
                <a:latin typeface="Arial" pitchFamily="34" charset="0"/>
              </a:rPr>
              <a:t>n</a:t>
            </a:r>
          </a:p>
          <a:p>
            <a:pPr marL="342900" indent="-342900" eaLnBrk="0" hangingPunct="0">
              <a:spcBef>
                <a:spcPct val="20000"/>
              </a:spcBef>
              <a:buClr>
                <a:schemeClr val="accent1"/>
              </a:buClr>
              <a:buFont typeface="Wingdings" pitchFamily="2" charset="2"/>
              <a:buChar char="l"/>
            </a:pPr>
            <a:r>
              <a:rPr lang="zh-CN" altLang="en-US" dirty="0">
                <a:latin typeface="Arial" pitchFamily="34" charset="0"/>
              </a:rPr>
              <a:t>基本操作：比较</a:t>
            </a:r>
          </a:p>
          <a:p>
            <a:pPr marL="342900" indent="-342900" eaLnBrk="0" hangingPunct="0">
              <a:spcBef>
                <a:spcPct val="20000"/>
              </a:spcBef>
              <a:buClr>
                <a:schemeClr val="accent1"/>
              </a:buClr>
              <a:buFont typeface="Wingdings" pitchFamily="2" charset="2"/>
              <a:buChar char="l"/>
            </a:pPr>
            <a:r>
              <a:rPr lang="zh-CN" altLang="en-US" dirty="0">
                <a:latin typeface="Arial" pitchFamily="34" charset="0"/>
              </a:rPr>
              <a:t>除了和</a:t>
            </a:r>
            <a:r>
              <a:rPr lang="en-US" altLang="zh-CN" dirty="0">
                <a:latin typeface="Arial" pitchFamily="34" charset="0"/>
              </a:rPr>
              <a:t>n</a:t>
            </a:r>
            <a:r>
              <a:rPr lang="zh-CN" altLang="en-US" dirty="0">
                <a:latin typeface="Arial" pitchFamily="34" charset="0"/>
              </a:rPr>
              <a:t>有关外，还取决于数组中是否有相同的元素，以及它们在数组中的位置</a:t>
            </a:r>
          </a:p>
          <a:p>
            <a:pPr marL="342900" indent="-342900" eaLnBrk="0" hangingPunct="0">
              <a:spcBef>
                <a:spcPct val="20000"/>
              </a:spcBef>
              <a:buClr>
                <a:schemeClr val="accent1"/>
              </a:buClr>
              <a:buFont typeface="Wingdings" pitchFamily="2" charset="2"/>
              <a:buChar char="l"/>
            </a:pPr>
            <a:r>
              <a:rPr lang="zh-CN" altLang="en-US" dirty="0">
                <a:latin typeface="Arial" pitchFamily="34" charset="0"/>
              </a:rPr>
              <a:t>必须研究其最优，平均和最差效率</a:t>
            </a:r>
          </a:p>
        </p:txBody>
      </p:sp>
      <p:sp>
        <p:nvSpPr>
          <p:cNvPr id="26629" name="Text Box 13"/>
          <p:cNvSpPr txBox="1">
            <a:spLocks noChangeArrowheads="1"/>
          </p:cNvSpPr>
          <p:nvPr/>
        </p:nvSpPr>
        <p:spPr bwMode="auto">
          <a:xfrm>
            <a:off x="430213" y="3657600"/>
            <a:ext cx="8713787" cy="830263"/>
          </a:xfrm>
          <a:prstGeom prst="rect">
            <a:avLst/>
          </a:prstGeom>
          <a:noFill/>
          <a:ln w="9525">
            <a:noFill/>
            <a:miter lim="800000"/>
          </a:ln>
        </p:spPr>
        <p:txBody>
          <a:bodyPr>
            <a:spAutoFit/>
          </a:bodyPr>
          <a:lstStyle/>
          <a:p>
            <a:pPr marL="396875" indent="-396875" algn="ctr">
              <a:spcBef>
                <a:spcPct val="50000"/>
              </a:spcBef>
              <a:buClr>
                <a:srgbClr val="FF3300"/>
              </a:buClr>
              <a:buFont typeface="Wingdings" pitchFamily="2" charset="2"/>
              <a:buChar char="l"/>
            </a:pPr>
            <a:r>
              <a:rPr lang="zh-CN" altLang="en-US">
                <a:solidFill>
                  <a:srgbClr val="000066"/>
                </a:solidFill>
                <a:latin typeface="Arial" pitchFamily="34" charset="0"/>
              </a:rPr>
              <a:t>对最内层的循环，有两种类型的最差输入：不包括相同元素的数组，或者最后两个元素是唯一一对相同元素的数组。</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609600" y="228600"/>
            <a:ext cx="7772400" cy="1143000"/>
          </a:xfrm>
        </p:spPr>
        <p:txBody>
          <a:bodyPr>
            <a:normAutofit fontScale="90000"/>
          </a:bodyPr>
          <a:lstStyle/>
          <a:p>
            <a:pPr>
              <a:defRPr/>
            </a:pPr>
            <a:r>
              <a:rPr lang="zh-CN" altLang="en-US" dirty="0" smtClean="0">
                <a:ea typeface="宋体" charset="-122"/>
              </a:rPr>
              <a:t>例：考虑</a:t>
            </a:r>
            <a:r>
              <a:rPr lang="zh-CN" altLang="en-US" dirty="0" smtClean="0">
                <a:solidFill>
                  <a:schemeClr val="tx1"/>
                </a:solidFill>
                <a:ea typeface="宋体" charset="-122"/>
              </a:rPr>
              <a:t>元素唯一性问题</a:t>
            </a:r>
            <a:r>
              <a:rPr lang="zh-CN" altLang="en-US" dirty="0" smtClean="0">
                <a:ea typeface="宋体" charset="-122"/>
              </a:rPr>
              <a:t>的效率</a:t>
            </a:r>
          </a:p>
        </p:txBody>
      </p:sp>
      <p:graphicFrame>
        <p:nvGraphicFramePr>
          <p:cNvPr id="27651" name="Object 14"/>
          <p:cNvGraphicFramePr>
            <a:graphicFrameLocks noGrp="1" noChangeAspect="1"/>
          </p:cNvGraphicFramePr>
          <p:nvPr>
            <p:ph idx="1"/>
          </p:nvPr>
        </p:nvGraphicFramePr>
        <p:xfrm>
          <a:off x="468313" y="2060575"/>
          <a:ext cx="8281987" cy="3014663"/>
        </p:xfrm>
        <a:graphic>
          <a:graphicData uri="http://schemas.openxmlformats.org/presentationml/2006/ole">
            <p:oleObj spid="_x0000_s110593" name="公式" r:id="rId3" imgW="86258400" imgH="31394400" progId="Equation.3">
              <p:embed/>
            </p:oleObj>
          </a:graphicData>
        </a:graphic>
      </p:graphicFrame>
      <p:sp>
        <p:nvSpPr>
          <p:cNvPr id="27652" name="Rectangle 16"/>
          <p:cNvSpPr>
            <a:spLocks noGrp="1" noChangeArrowheads="1"/>
          </p:cNvSpPr>
          <p:nvPr>
            <p:ph type="sldNum" sz="quarter" idx="4294967295"/>
          </p:nvPr>
        </p:nvSpPr>
        <p:spPr bwMode="auto">
          <a:xfrm>
            <a:off x="6553200" y="6356350"/>
            <a:ext cx="2133600" cy="365125"/>
          </a:xfrm>
          <a:prstGeom prst="rect">
            <a:avLst/>
          </a:prstGeom>
          <a:noFill/>
          <a:ln>
            <a:miter lim="800000"/>
          </a:ln>
        </p:spPr>
        <p:txBody>
          <a:bodyPr/>
          <a:lstStyle/>
          <a:p>
            <a:pPr algn="ctr" eaLnBrk="0" hangingPunct="0"/>
            <a:fld id="{B46F105F-3666-4AE1-843E-BA63B9275090}" type="slidenum">
              <a:rPr lang="zh-CN" altLang="en-US"/>
              <a:pPr algn="ctr" eaLnBrk="0" hangingPunct="0"/>
              <a:t>102</a:t>
            </a:fld>
            <a:endParaRPr lang="en-US" altLang="zh-CN"/>
          </a:p>
        </p:txBody>
      </p:sp>
      <p:sp>
        <p:nvSpPr>
          <p:cNvPr id="27653" name="Text Box 8"/>
          <p:cNvSpPr txBox="1">
            <a:spLocks noChangeArrowheads="1"/>
          </p:cNvSpPr>
          <p:nvPr/>
        </p:nvSpPr>
        <p:spPr bwMode="auto">
          <a:xfrm>
            <a:off x="684213" y="5516563"/>
            <a:ext cx="7777162" cy="822325"/>
          </a:xfrm>
          <a:prstGeom prst="rect">
            <a:avLst/>
          </a:prstGeom>
          <a:noFill/>
          <a:ln w="9525">
            <a:noFill/>
            <a:miter lim="800000"/>
          </a:ln>
        </p:spPr>
        <p:txBody>
          <a:bodyPr>
            <a:spAutoFit/>
          </a:bodyPr>
          <a:lstStyle/>
          <a:p>
            <a:pPr algn="ctr" eaLnBrk="0" hangingPunct="0">
              <a:spcBef>
                <a:spcPct val="50000"/>
              </a:spcBef>
            </a:pPr>
            <a:r>
              <a:rPr kumimoji="1" lang="zh-CN" altLang="en-US" dirty="0">
                <a:solidFill>
                  <a:schemeClr val="tx2"/>
                </a:solidFill>
              </a:rPr>
              <a:t>这个结果是完全可以预测的：在最坏的情况下，对于</a:t>
            </a:r>
            <a:r>
              <a:rPr kumimoji="1" lang="en-US" altLang="zh-CN" i="1" dirty="0">
                <a:solidFill>
                  <a:schemeClr val="tx2"/>
                </a:solidFill>
              </a:rPr>
              <a:t>n</a:t>
            </a:r>
            <a:r>
              <a:rPr kumimoji="1" lang="zh-CN" altLang="en-US" dirty="0">
                <a:solidFill>
                  <a:schemeClr val="tx2"/>
                </a:solidFill>
              </a:rPr>
              <a:t>个元素的所有</a:t>
            </a:r>
            <a:r>
              <a:rPr kumimoji="1" lang="en-US" altLang="zh-CN" i="1" dirty="0">
                <a:solidFill>
                  <a:schemeClr val="tx2"/>
                </a:solidFill>
              </a:rPr>
              <a:t>n</a:t>
            </a:r>
            <a:r>
              <a:rPr kumimoji="1" lang="en-US" altLang="zh-CN" dirty="0">
                <a:solidFill>
                  <a:schemeClr val="tx2"/>
                </a:solidFill>
              </a:rPr>
              <a:t>(</a:t>
            </a:r>
            <a:r>
              <a:rPr kumimoji="1" lang="en-US" altLang="zh-CN" i="1" dirty="0">
                <a:solidFill>
                  <a:schemeClr val="tx2"/>
                </a:solidFill>
              </a:rPr>
              <a:t>n</a:t>
            </a:r>
            <a:r>
              <a:rPr kumimoji="1" lang="en-US" altLang="zh-CN" dirty="0">
                <a:solidFill>
                  <a:schemeClr val="tx2"/>
                </a:solidFill>
              </a:rPr>
              <a:t>-1)/2</a:t>
            </a:r>
            <a:r>
              <a:rPr kumimoji="1" lang="zh-CN" altLang="en-US" dirty="0">
                <a:solidFill>
                  <a:schemeClr val="tx2"/>
                </a:solidFill>
              </a:rPr>
              <a:t>对两两组合，该算法都要比较一遍。</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8" name="Rectangle 6"/>
          <p:cNvSpPr>
            <a:spLocks noChangeArrowheads="1"/>
          </p:cNvSpPr>
          <p:nvPr/>
        </p:nvSpPr>
        <p:spPr bwMode="auto">
          <a:xfrm>
            <a:off x="457200" y="1371600"/>
            <a:ext cx="8299450" cy="5305425"/>
          </a:xfrm>
          <a:prstGeom prst="rect">
            <a:avLst/>
          </a:prstGeom>
          <a:noFill/>
          <a:ln>
            <a:noFill/>
          </a:ln>
        </p:spPr>
        <p:txBody>
          <a:bodyPr/>
          <a:lstStyle>
            <a:lvl1pPr marL="533400" indent="-533400" eaLnBrk="0" hangingPunct="0">
              <a:spcBef>
                <a:spcPct val="20000"/>
              </a:spcBef>
              <a:buClr>
                <a:schemeClr val="accent1"/>
              </a:buClr>
              <a:buFont typeface="Wingdings" pitchFamily="2" charset="2"/>
              <a:buChar char="l"/>
              <a:defRPr sz="2800">
                <a:solidFill>
                  <a:schemeClr val="tx1"/>
                </a:solidFill>
                <a:latin typeface="Arial" charset="0"/>
                <a:ea typeface="宋体" pitchFamily="2" charset="-122"/>
              </a:defRPr>
            </a:lvl1pPr>
            <a:lvl2pPr marL="895350" indent="-438150" eaLnBrk="0" hangingPunct="0">
              <a:spcBef>
                <a:spcPct val="20000"/>
              </a:spcBef>
              <a:buClr>
                <a:schemeClr val="accent1"/>
              </a:buClr>
              <a:buFont typeface="Wingdings" pitchFamily="2" charset="2"/>
              <a:buChar char="¡"/>
              <a:defRPr sz="2300">
                <a:solidFill>
                  <a:schemeClr val="tx1"/>
                </a:solidFill>
                <a:latin typeface="Arial" charset="0"/>
                <a:ea typeface="宋体" pitchFamily="2" charset="-122"/>
              </a:defRPr>
            </a:lvl2pPr>
            <a:lvl3pPr marL="1314450" indent="-400050" eaLnBrk="0" hangingPunct="0">
              <a:spcBef>
                <a:spcPct val="20000"/>
              </a:spcBef>
              <a:buClr>
                <a:schemeClr val="accent1"/>
              </a:buClr>
              <a:buFont typeface="Wingdings" pitchFamily="2" charset="2"/>
              <a:buChar char="l"/>
              <a:defRPr sz="2100">
                <a:solidFill>
                  <a:schemeClr val="tx1"/>
                </a:solidFill>
                <a:latin typeface="Arial" charset="0"/>
                <a:ea typeface="宋体" pitchFamily="2" charset="-122"/>
              </a:defRPr>
            </a:lvl3pPr>
            <a:lvl4pPr marL="1714500" indent="-342900" eaLnBrk="0" hangingPunct="0">
              <a:spcBef>
                <a:spcPct val="20000"/>
              </a:spcBef>
              <a:buClr>
                <a:schemeClr val="accent1"/>
              </a:buClr>
              <a:buChar char="•"/>
              <a:defRPr>
                <a:solidFill>
                  <a:schemeClr val="tx1"/>
                </a:solidFill>
                <a:latin typeface="Arial" charset="0"/>
                <a:ea typeface="宋体" pitchFamily="2" charset="-122"/>
              </a:defRPr>
            </a:lvl4pPr>
            <a:lvl5pPr marL="2171700" indent="-342900" eaLnBrk="0" hangingPunct="0">
              <a:spcBef>
                <a:spcPct val="20000"/>
              </a:spcBef>
              <a:buClr>
                <a:schemeClr val="accent1"/>
              </a:buClr>
              <a:buFont typeface="Wingdings" pitchFamily="2" charset="2"/>
              <a:buChar char=""/>
              <a:defRPr>
                <a:solidFill>
                  <a:schemeClr val="tx1"/>
                </a:solidFill>
                <a:latin typeface="Arial" charset="0"/>
                <a:ea typeface="宋体" pitchFamily="2" charset="-122"/>
              </a:defRPr>
            </a:lvl5pPr>
            <a:lvl6pPr marL="2628900" indent="-342900" eaLnBrk="0" fontAlgn="base" hangingPunct="0">
              <a:spcBef>
                <a:spcPct val="20000"/>
              </a:spcBef>
              <a:spcAft>
                <a:spcPct val="0"/>
              </a:spcAft>
              <a:buClr>
                <a:schemeClr val="accent1"/>
              </a:buClr>
              <a:buFont typeface="Wingdings" pitchFamily="2" charset="2"/>
              <a:buChar char=""/>
              <a:defRPr>
                <a:solidFill>
                  <a:schemeClr val="tx1"/>
                </a:solidFill>
                <a:latin typeface="Arial" charset="0"/>
                <a:ea typeface="宋体" pitchFamily="2" charset="-122"/>
              </a:defRPr>
            </a:lvl6pPr>
            <a:lvl7pPr marL="3086100" indent="-342900" eaLnBrk="0" fontAlgn="base" hangingPunct="0">
              <a:spcBef>
                <a:spcPct val="20000"/>
              </a:spcBef>
              <a:spcAft>
                <a:spcPct val="0"/>
              </a:spcAft>
              <a:buClr>
                <a:schemeClr val="accent1"/>
              </a:buClr>
              <a:buFont typeface="Wingdings" pitchFamily="2" charset="2"/>
              <a:buChar char=""/>
              <a:defRPr>
                <a:solidFill>
                  <a:schemeClr val="tx1"/>
                </a:solidFill>
                <a:latin typeface="Arial" charset="0"/>
                <a:ea typeface="宋体" pitchFamily="2" charset="-122"/>
              </a:defRPr>
            </a:lvl7pPr>
            <a:lvl8pPr marL="3543300" indent="-342900" eaLnBrk="0" fontAlgn="base" hangingPunct="0">
              <a:spcBef>
                <a:spcPct val="20000"/>
              </a:spcBef>
              <a:spcAft>
                <a:spcPct val="0"/>
              </a:spcAft>
              <a:buClr>
                <a:schemeClr val="accent1"/>
              </a:buClr>
              <a:buFont typeface="Wingdings" pitchFamily="2" charset="2"/>
              <a:buChar char=""/>
              <a:defRPr>
                <a:solidFill>
                  <a:schemeClr val="tx1"/>
                </a:solidFill>
                <a:latin typeface="Arial" charset="0"/>
                <a:ea typeface="宋体" pitchFamily="2" charset="-122"/>
              </a:defRPr>
            </a:lvl8pPr>
            <a:lvl9pPr marL="4000500" indent="-342900" eaLnBrk="0" fontAlgn="base" hangingPunct="0">
              <a:spcBef>
                <a:spcPct val="20000"/>
              </a:spcBef>
              <a:spcAft>
                <a:spcPct val="0"/>
              </a:spcAft>
              <a:buClr>
                <a:schemeClr val="accent1"/>
              </a:buClr>
              <a:buFont typeface="Wingdings" pitchFamily="2" charset="2"/>
              <a:buChar char=""/>
              <a:defRPr>
                <a:solidFill>
                  <a:schemeClr val="tx1"/>
                </a:solidFill>
                <a:latin typeface="Arial" charset="0"/>
                <a:ea typeface="宋体" pitchFamily="2" charset="-122"/>
              </a:defRPr>
            </a:lvl9pPr>
          </a:lstStyle>
          <a:p>
            <a:pPr marL="0" indent="0">
              <a:buClr>
                <a:srgbClr val="FF3300"/>
              </a:buClr>
              <a:buFont typeface="Wingdings" pitchFamily="2" charset="2"/>
              <a:buNone/>
              <a:defRPr/>
            </a:pPr>
            <a:r>
              <a:rPr lang="zh-CN" altLang="en-US" sz="2200" dirty="0" smtClean="0"/>
              <a:t>假如你面前有一堵朝两个方向无限延伸的墙，墙上有一扇门，但你不知道门离你有多远，也不知道门在哪个方向。你只有走到门前才能看到它。假设从当前位置到门要走</a:t>
            </a:r>
            <a:r>
              <a:rPr lang="en-US" altLang="zh-CN" sz="2200" dirty="0" smtClean="0"/>
              <a:t>n</a:t>
            </a:r>
            <a:r>
              <a:rPr lang="zh-CN" altLang="en-US" sz="2200" dirty="0" smtClean="0"/>
              <a:t>（</a:t>
            </a:r>
            <a:r>
              <a:rPr lang="en-US" altLang="zh-CN" sz="2200" dirty="0" smtClean="0"/>
              <a:t>n</a:t>
            </a:r>
            <a:r>
              <a:rPr lang="zh-CN" altLang="en-US" sz="2200" dirty="0" smtClean="0"/>
              <a:t>未知）步，请设计一个算法，使你最多走</a:t>
            </a:r>
            <a:r>
              <a:rPr lang="en-US" altLang="zh-CN" sz="2200" dirty="0" smtClean="0"/>
              <a:t>O(n)</a:t>
            </a:r>
            <a:r>
              <a:rPr lang="zh-CN" altLang="en-US" sz="2200" dirty="0" smtClean="0"/>
              <a:t>步就能遇到门。</a:t>
            </a:r>
            <a:endParaRPr lang="en-US" altLang="zh-CN" sz="2200" dirty="0" smtClean="0"/>
          </a:p>
          <a:p>
            <a:pPr algn="ctr">
              <a:buClr>
                <a:srgbClr val="FF3300"/>
              </a:buClr>
              <a:buFont typeface="Wingdings" pitchFamily="2" charset="2"/>
              <a:buAutoNum type="arabicPeriod"/>
              <a:defRPr/>
            </a:pPr>
            <a:endParaRPr lang="zh-CN" altLang="en-US" sz="2200" dirty="0" smtClean="0"/>
          </a:p>
        </p:txBody>
      </p:sp>
      <p:sp>
        <p:nvSpPr>
          <p:cNvPr id="151554" name="Rectangle 2"/>
          <p:cNvSpPr>
            <a:spLocks noGrp="1" noChangeArrowheads="1"/>
          </p:cNvSpPr>
          <p:nvPr>
            <p:ph type="title"/>
          </p:nvPr>
        </p:nvSpPr>
        <p:spPr>
          <a:xfrm>
            <a:off x="609600" y="227013"/>
            <a:ext cx="7588250" cy="685800"/>
          </a:xfrm>
        </p:spPr>
        <p:txBody>
          <a:bodyPr/>
          <a:lstStyle/>
          <a:p>
            <a:pPr algn="l">
              <a:defRPr/>
            </a:pPr>
            <a:r>
              <a:rPr lang="zh-CN" altLang="en-US" sz="2800" dirty="0" smtClean="0">
                <a:ea typeface="宋体" charset="-122"/>
              </a:rPr>
              <a:t>例：找到我的门</a:t>
            </a:r>
          </a:p>
        </p:txBody>
      </p:sp>
      <p:sp>
        <p:nvSpPr>
          <p:cNvPr id="56324" name="Rectangle 16"/>
          <p:cNvSpPr>
            <a:spLocks noGrp="1" noChangeArrowheads="1"/>
          </p:cNvSpPr>
          <p:nvPr>
            <p:ph type="sldNum" sz="quarter" idx="4294967295"/>
          </p:nvPr>
        </p:nvSpPr>
        <p:spPr bwMode="auto">
          <a:xfrm>
            <a:off x="8610600" y="6416675"/>
            <a:ext cx="457200" cy="365125"/>
          </a:xfrm>
          <a:prstGeom prst="rect">
            <a:avLst/>
          </a:prstGeom>
          <a:noFill/>
          <a:ln>
            <a:miter lim="800000"/>
          </a:ln>
        </p:spPr>
        <p:txBody>
          <a:bodyPr/>
          <a:lstStyle/>
          <a:p>
            <a:pPr algn="ctr" eaLnBrk="0" hangingPunct="0"/>
            <a:fld id="{CCB39A33-2B12-4524-ABEB-21C06B51C976}" type="slidenum">
              <a:rPr lang="zh-CN" altLang="en-US"/>
              <a:pPr algn="ctr" eaLnBrk="0" hangingPunct="0"/>
              <a:t>103</a:t>
            </a:fld>
            <a:endParaRPr lang="en-US" altLang="zh-CN"/>
          </a:p>
        </p:txBody>
      </p:sp>
      <p:cxnSp>
        <p:nvCxnSpPr>
          <p:cNvPr id="56325" name="直接连接符 2"/>
          <p:cNvCxnSpPr>
            <a:cxnSpLocks noChangeShapeType="1"/>
          </p:cNvCxnSpPr>
          <p:nvPr/>
        </p:nvCxnSpPr>
        <p:spPr bwMode="auto">
          <a:xfrm>
            <a:off x="1295400" y="3505200"/>
            <a:ext cx="6629400" cy="0"/>
          </a:xfrm>
          <a:prstGeom prst="line">
            <a:avLst/>
          </a:prstGeom>
          <a:noFill/>
          <a:ln w="38100" algn="ctr">
            <a:solidFill>
              <a:srgbClr val="FF0000"/>
            </a:solidFill>
            <a:round/>
            <a:headEnd type="none" w="sm" len="sm"/>
            <a:tailEnd type="triangle" w="sm" len="sm"/>
          </a:ln>
        </p:spPr>
      </p:cxnSp>
      <p:sp>
        <p:nvSpPr>
          <p:cNvPr id="56327" name="矩形 4"/>
          <p:cNvSpPr>
            <a:spLocks noChangeArrowheads="1"/>
          </p:cNvSpPr>
          <p:nvPr/>
        </p:nvSpPr>
        <p:spPr bwMode="auto">
          <a:xfrm>
            <a:off x="7315200" y="2895600"/>
            <a:ext cx="304800" cy="571500"/>
          </a:xfrm>
          <a:prstGeom prst="rect">
            <a:avLst/>
          </a:prstGeom>
          <a:solidFill>
            <a:schemeClr val="accent1"/>
          </a:solidFill>
          <a:ln w="12700" algn="ctr">
            <a:solidFill>
              <a:srgbClr val="FF0000"/>
            </a:solidFill>
            <a:round/>
            <a:headEnd type="none" w="sm" len="sm"/>
            <a:tailEnd type="triangle" w="sm" len="sm"/>
          </a:ln>
        </p:spPr>
        <p:txBody>
          <a:bodyPr wrap="none" anchor="ctr"/>
          <a:lstStyle/>
          <a:p>
            <a:pPr algn="ctr" eaLnBrk="0" hangingPunct="0"/>
            <a:endParaRPr lang="zh-CN" altLang="en-US"/>
          </a:p>
        </p:txBody>
      </p:sp>
      <p:sp>
        <p:nvSpPr>
          <p:cNvPr id="56328" name="左大括号 6"/>
          <p:cNvSpPr/>
          <p:nvPr/>
        </p:nvSpPr>
        <p:spPr bwMode="auto">
          <a:xfrm rot="16200000" flipV="1">
            <a:off x="5777706" y="2280445"/>
            <a:ext cx="339725" cy="3065462"/>
          </a:xfrm>
          <a:prstGeom prst="leftBrace">
            <a:avLst>
              <a:gd name="adj1" fmla="val 8313"/>
              <a:gd name="adj2" fmla="val 50000"/>
            </a:avLst>
          </a:prstGeom>
          <a:solidFill>
            <a:schemeClr val="accent1"/>
          </a:solidFill>
          <a:ln w="12700" algn="ctr">
            <a:solidFill>
              <a:srgbClr val="FF0000"/>
            </a:solidFill>
            <a:round/>
            <a:headEnd type="none" w="sm" len="sm"/>
            <a:tailEnd type="triangle" w="sm" len="sm"/>
          </a:ln>
        </p:spPr>
        <p:txBody>
          <a:bodyPr wrap="none" anchor="ctr"/>
          <a:lstStyle/>
          <a:p>
            <a:pPr algn="ctr" eaLnBrk="0" hangingPunct="0"/>
            <a:endParaRPr lang="zh-CN" altLang="en-US"/>
          </a:p>
        </p:txBody>
      </p:sp>
      <p:sp>
        <p:nvSpPr>
          <p:cNvPr id="56329" name="TextBox 7"/>
          <p:cNvSpPr txBox="1">
            <a:spLocks noChangeArrowheads="1"/>
          </p:cNvSpPr>
          <p:nvPr/>
        </p:nvSpPr>
        <p:spPr bwMode="auto">
          <a:xfrm>
            <a:off x="5486400" y="4267200"/>
            <a:ext cx="990600" cy="457200"/>
          </a:xfrm>
          <a:prstGeom prst="rect">
            <a:avLst/>
          </a:prstGeom>
          <a:noFill/>
          <a:ln w="9525">
            <a:noFill/>
            <a:miter lim="800000"/>
          </a:ln>
        </p:spPr>
        <p:txBody>
          <a:bodyPr>
            <a:spAutoFit/>
          </a:bodyPr>
          <a:lstStyle/>
          <a:p>
            <a:pPr algn="ctr" eaLnBrk="0" hangingPunct="0"/>
            <a:r>
              <a:rPr lang="en-US" altLang="zh-CN" dirty="0"/>
              <a:t>n</a:t>
            </a:r>
            <a:r>
              <a:rPr lang="zh-CN" altLang="en-US" dirty="0"/>
              <a:t>步</a:t>
            </a:r>
          </a:p>
        </p:txBody>
      </p:sp>
      <p:cxnSp>
        <p:nvCxnSpPr>
          <p:cNvPr id="25610" name="直接箭头连接符 9"/>
          <p:cNvCxnSpPr>
            <a:cxnSpLocks noChangeShapeType="1"/>
          </p:cNvCxnSpPr>
          <p:nvPr/>
        </p:nvCxnSpPr>
        <p:spPr bwMode="auto">
          <a:xfrm>
            <a:off x="4402138" y="3276600"/>
            <a:ext cx="550862" cy="0"/>
          </a:xfrm>
          <a:prstGeom prst="straightConnector1">
            <a:avLst/>
          </a:prstGeom>
          <a:noFill/>
          <a:ln w="38100" algn="ctr">
            <a:solidFill>
              <a:srgbClr val="FF0000"/>
            </a:solidFill>
            <a:round/>
            <a:headEnd type="none" w="sm" len="sm"/>
            <a:tailEnd type="arrow" w="med" len="med"/>
          </a:ln>
        </p:spPr>
      </p:cxnSp>
      <p:cxnSp>
        <p:nvCxnSpPr>
          <p:cNvPr id="25611" name="直接箭头连接符 11"/>
          <p:cNvCxnSpPr>
            <a:cxnSpLocks noChangeShapeType="1"/>
          </p:cNvCxnSpPr>
          <p:nvPr/>
        </p:nvCxnSpPr>
        <p:spPr bwMode="auto">
          <a:xfrm flipH="1">
            <a:off x="3886200" y="2971800"/>
            <a:ext cx="1066800" cy="0"/>
          </a:xfrm>
          <a:prstGeom prst="straightConnector1">
            <a:avLst/>
          </a:prstGeom>
          <a:noFill/>
          <a:ln w="38100" algn="ctr">
            <a:solidFill>
              <a:srgbClr val="FF0000"/>
            </a:solidFill>
            <a:round/>
            <a:headEnd type="none" w="sm" len="sm"/>
            <a:tailEnd type="arrow" w="med" len="med"/>
          </a:ln>
        </p:spPr>
      </p:cxnSp>
      <p:sp>
        <p:nvSpPr>
          <p:cNvPr id="25612" name="矩形 12"/>
          <p:cNvSpPr>
            <a:spLocks noChangeArrowheads="1"/>
          </p:cNvSpPr>
          <p:nvPr/>
        </p:nvSpPr>
        <p:spPr bwMode="auto">
          <a:xfrm>
            <a:off x="0" y="4611231"/>
            <a:ext cx="6324600" cy="2246769"/>
          </a:xfrm>
          <a:prstGeom prst="rect">
            <a:avLst/>
          </a:prstGeom>
          <a:noFill/>
          <a:ln w="9525">
            <a:noFill/>
            <a:miter lim="800000"/>
          </a:ln>
        </p:spPr>
        <p:txBody>
          <a:bodyPr wrap="square">
            <a:spAutoFit/>
          </a:bodyPr>
          <a:lstStyle/>
          <a:p>
            <a:pPr algn="ctr" eaLnBrk="0" hangingPunct="0"/>
            <a:r>
              <a:rPr lang="zh-CN" altLang="en-US" dirty="0"/>
              <a:t>先向右走</a:t>
            </a:r>
            <a:r>
              <a:rPr lang="en-US" altLang="zh-CN" dirty="0"/>
              <a:t>1</a:t>
            </a:r>
            <a:r>
              <a:rPr lang="zh-CN" altLang="en-US" dirty="0"/>
              <a:t>步；</a:t>
            </a:r>
            <a:br>
              <a:rPr lang="zh-CN" altLang="en-US" dirty="0"/>
            </a:br>
            <a:r>
              <a:rPr lang="zh-CN" altLang="en-US" dirty="0"/>
              <a:t>如果途中没遇到门，再向左走</a:t>
            </a:r>
            <a:r>
              <a:rPr lang="en-US" altLang="zh-CN" dirty="0"/>
              <a:t>2</a:t>
            </a:r>
            <a:r>
              <a:rPr lang="zh-CN" altLang="en-US" dirty="0"/>
              <a:t>步；</a:t>
            </a:r>
            <a:br>
              <a:rPr lang="zh-CN" altLang="en-US" dirty="0"/>
            </a:br>
            <a:r>
              <a:rPr lang="zh-CN" altLang="en-US" dirty="0"/>
              <a:t>如果途中没遇到门，再向右走</a:t>
            </a:r>
            <a:r>
              <a:rPr lang="en-US" altLang="zh-CN" dirty="0"/>
              <a:t>4</a:t>
            </a:r>
            <a:r>
              <a:rPr lang="zh-CN" altLang="en-US" dirty="0"/>
              <a:t>步；</a:t>
            </a:r>
            <a:br>
              <a:rPr lang="zh-CN" altLang="en-US" dirty="0"/>
            </a:br>
            <a:r>
              <a:rPr lang="zh-CN" altLang="en-US" dirty="0"/>
              <a:t>如果途中没遇到门，再向左走</a:t>
            </a:r>
            <a:r>
              <a:rPr lang="en-US" altLang="zh-CN" dirty="0"/>
              <a:t>8</a:t>
            </a:r>
            <a:r>
              <a:rPr lang="zh-CN" altLang="en-US" dirty="0"/>
              <a:t>步；</a:t>
            </a:r>
            <a:br>
              <a:rPr lang="zh-CN" altLang="en-US" dirty="0"/>
            </a:br>
            <a:r>
              <a:rPr lang="en-US" altLang="zh-CN" dirty="0"/>
              <a:t>……</a:t>
            </a:r>
            <a:br>
              <a:rPr lang="en-US" altLang="zh-CN" dirty="0"/>
            </a:br>
            <a:r>
              <a:rPr lang="zh-CN" altLang="en-US" dirty="0"/>
              <a:t>直到找到门为止。</a:t>
            </a:r>
            <a:br>
              <a:rPr lang="zh-CN" altLang="en-US" dirty="0"/>
            </a:br>
            <a:endParaRPr lang="zh-CN" altLang="en-US" dirty="0"/>
          </a:p>
        </p:txBody>
      </p:sp>
      <p:cxnSp>
        <p:nvCxnSpPr>
          <p:cNvPr id="25613" name="直接箭头连接符 14"/>
          <p:cNvCxnSpPr>
            <a:cxnSpLocks noChangeShapeType="1"/>
          </p:cNvCxnSpPr>
          <p:nvPr/>
        </p:nvCxnSpPr>
        <p:spPr bwMode="auto">
          <a:xfrm>
            <a:off x="3962400" y="3948113"/>
            <a:ext cx="2209800" cy="0"/>
          </a:xfrm>
          <a:prstGeom prst="straightConnector1">
            <a:avLst/>
          </a:prstGeom>
          <a:noFill/>
          <a:ln w="38100" algn="ctr">
            <a:solidFill>
              <a:srgbClr val="FF0000"/>
            </a:solidFill>
            <a:round/>
            <a:headEnd type="none" w="sm" len="sm"/>
            <a:tailEnd type="arrow" w="med" len="med"/>
          </a:ln>
        </p:spPr>
      </p:cxnSp>
      <p:cxnSp>
        <p:nvCxnSpPr>
          <p:cNvPr id="25614" name="直接箭头连接符 18"/>
          <p:cNvCxnSpPr>
            <a:cxnSpLocks noChangeShapeType="1"/>
          </p:cNvCxnSpPr>
          <p:nvPr/>
        </p:nvCxnSpPr>
        <p:spPr bwMode="auto">
          <a:xfrm flipH="1">
            <a:off x="1828800" y="4191000"/>
            <a:ext cx="4305300" cy="0"/>
          </a:xfrm>
          <a:prstGeom prst="straightConnector1">
            <a:avLst/>
          </a:prstGeom>
          <a:noFill/>
          <a:ln w="38100" algn="ctr">
            <a:solidFill>
              <a:srgbClr val="FF0000"/>
            </a:solidFill>
            <a:round/>
            <a:headEnd type="none" w="sm" len="sm"/>
            <a:tailEnd type="arrow" w="med" len="med"/>
          </a:ln>
        </p:spPr>
      </p:cxnSp>
      <p:sp>
        <p:nvSpPr>
          <p:cNvPr id="15" name="笑脸 14"/>
          <p:cNvSpPr/>
          <p:nvPr/>
        </p:nvSpPr>
        <p:spPr bwMode="auto">
          <a:xfrm>
            <a:off x="4267200" y="3352800"/>
            <a:ext cx="228600" cy="228600"/>
          </a:xfrm>
          <a:prstGeom prst="smileyFace">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610"/>
                                        </p:tgtEl>
                                        <p:attrNameLst>
                                          <p:attrName>style.visibility</p:attrName>
                                        </p:attrNameLst>
                                      </p:cBhvr>
                                      <p:to>
                                        <p:strVal val="visible"/>
                                      </p:to>
                                    </p:set>
                                    <p:animEffect transition="in" filter="wipe(down)">
                                      <p:cBhvr>
                                        <p:cTn id="7" dur="500"/>
                                        <p:tgtEl>
                                          <p:spTgt spid="256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611"/>
                                        </p:tgtEl>
                                        <p:attrNameLst>
                                          <p:attrName>style.visibility</p:attrName>
                                        </p:attrNameLst>
                                      </p:cBhvr>
                                      <p:to>
                                        <p:strVal val="visible"/>
                                      </p:to>
                                    </p:set>
                                    <p:animEffect transition="in" filter="wipe(down)">
                                      <p:cBhvr>
                                        <p:cTn id="12" dur="500"/>
                                        <p:tgtEl>
                                          <p:spTgt spid="256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5613"/>
                                        </p:tgtEl>
                                        <p:attrNameLst>
                                          <p:attrName>style.visibility</p:attrName>
                                        </p:attrNameLst>
                                      </p:cBhvr>
                                      <p:to>
                                        <p:strVal val="visible"/>
                                      </p:to>
                                    </p:set>
                                    <p:animEffect transition="in" filter="wipe(down)">
                                      <p:cBhvr>
                                        <p:cTn id="17" dur="500"/>
                                        <p:tgtEl>
                                          <p:spTgt spid="256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5614"/>
                                        </p:tgtEl>
                                        <p:attrNameLst>
                                          <p:attrName>style.visibility</p:attrName>
                                        </p:attrNameLst>
                                      </p:cBhvr>
                                      <p:to>
                                        <p:strVal val="visible"/>
                                      </p:to>
                                    </p:set>
                                    <p:animEffect transition="in" filter="wipe(down)">
                                      <p:cBhvr>
                                        <p:cTn id="22" dur="500"/>
                                        <p:tgtEl>
                                          <p:spTgt spid="256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5612">
                                            <p:txEl>
                                              <p:pRg st="0" end="0"/>
                                            </p:txEl>
                                          </p:spTgt>
                                        </p:tgtEl>
                                        <p:attrNameLst>
                                          <p:attrName>style.visibility</p:attrName>
                                        </p:attrNameLst>
                                      </p:cBhvr>
                                      <p:to>
                                        <p:strVal val="visible"/>
                                      </p:to>
                                    </p:set>
                                    <p:animEffect transition="in" filter="blinds(horizontal)">
                                      <p:cBhvr>
                                        <p:cTn id="27" dur="500"/>
                                        <p:tgtEl>
                                          <p:spTgt spid="256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1"/>
          <p:cNvSpPr>
            <a:spLocks noChangeArrowheads="1"/>
          </p:cNvSpPr>
          <p:nvPr/>
        </p:nvSpPr>
        <p:spPr bwMode="auto">
          <a:xfrm>
            <a:off x="381000" y="1447800"/>
            <a:ext cx="8610600" cy="4524375"/>
          </a:xfrm>
          <a:prstGeom prst="rect">
            <a:avLst/>
          </a:prstGeom>
          <a:noFill/>
          <a:ln w="9525">
            <a:noFill/>
            <a:miter lim="800000"/>
          </a:ln>
        </p:spPr>
        <p:txBody>
          <a:bodyPr>
            <a:spAutoFit/>
          </a:bodyPr>
          <a:lstStyle/>
          <a:p>
            <a:pPr eaLnBrk="0" hangingPunct="0">
              <a:buClr>
                <a:srgbClr val="FF3300"/>
              </a:buClr>
              <a:buFont typeface="Wingdings" pitchFamily="2" charset="2"/>
              <a:buAutoNum type="arabicPeriod"/>
            </a:pPr>
            <a:r>
              <a:rPr lang="zh-CN" altLang="en-US" dirty="0"/>
              <a:t>以向右的方向为正，左向的方向为负；</a:t>
            </a:r>
          </a:p>
          <a:p>
            <a:pPr eaLnBrk="0" hangingPunct="0">
              <a:buClr>
                <a:srgbClr val="FF3300"/>
              </a:buClr>
              <a:buFont typeface="Wingdings" pitchFamily="2" charset="2"/>
              <a:buAutoNum type="arabicPeriod"/>
            </a:pPr>
            <a:r>
              <a:rPr lang="zh-CN" altLang="en-US" dirty="0"/>
              <a:t>用</a:t>
            </a:r>
            <a:r>
              <a:rPr lang="en-US" altLang="zh-CN" dirty="0"/>
              <a:t>f(</a:t>
            </a:r>
            <a:r>
              <a:rPr lang="en-US" altLang="zh-CN" dirty="0" err="1"/>
              <a:t>i</a:t>
            </a:r>
            <a:r>
              <a:rPr lang="en-US" altLang="zh-CN" dirty="0"/>
              <a:t>)</a:t>
            </a:r>
            <a:r>
              <a:rPr lang="zh-CN" altLang="en-US" dirty="0"/>
              <a:t>表示变向之前（第</a:t>
            </a:r>
            <a:r>
              <a:rPr lang="en-US" altLang="zh-CN" dirty="0" err="1"/>
              <a:t>i</a:t>
            </a:r>
            <a:r>
              <a:rPr lang="zh-CN" altLang="en-US" dirty="0"/>
              <a:t>次行走）朝某个方向连续行走的距离，则</a:t>
            </a:r>
            <a:r>
              <a:rPr lang="en-US" altLang="zh-CN" dirty="0"/>
              <a:t>f(</a:t>
            </a:r>
            <a:r>
              <a:rPr lang="en-US" altLang="zh-CN" dirty="0" err="1"/>
              <a:t>i</a:t>
            </a:r>
            <a:r>
              <a:rPr lang="en-US" altLang="zh-CN" dirty="0"/>
              <a:t>)=(-2)^(i-1)</a:t>
            </a:r>
            <a:r>
              <a:rPr lang="zh-CN" altLang="en-US" dirty="0"/>
              <a:t>， 其中</a:t>
            </a:r>
            <a:r>
              <a:rPr lang="en-US" altLang="zh-CN" i="1" dirty="0" err="1"/>
              <a:t>i</a:t>
            </a:r>
            <a:r>
              <a:rPr lang="en-US" altLang="zh-CN" dirty="0"/>
              <a:t> = 1, 2…,</a:t>
            </a:r>
            <a:r>
              <a:rPr lang="en-US" altLang="zh-CN" i="1" dirty="0"/>
              <a:t>k</a:t>
            </a:r>
            <a:r>
              <a:rPr lang="zh-CN" altLang="en-US" dirty="0"/>
              <a:t>；</a:t>
            </a:r>
            <a:r>
              <a:rPr lang="en-US" altLang="zh-CN" i="1" dirty="0"/>
              <a:t>f</a:t>
            </a:r>
            <a:r>
              <a:rPr lang="en-US" altLang="zh-CN" dirty="0"/>
              <a:t>(1)=1, </a:t>
            </a:r>
            <a:r>
              <a:rPr lang="en-US" altLang="zh-CN" i="1" dirty="0"/>
              <a:t>f</a:t>
            </a:r>
            <a:r>
              <a:rPr lang="en-US" altLang="zh-CN" dirty="0"/>
              <a:t>(2)=-2, </a:t>
            </a:r>
            <a:r>
              <a:rPr lang="en-US" altLang="zh-CN" i="1" dirty="0"/>
              <a:t>f</a:t>
            </a:r>
            <a:r>
              <a:rPr lang="en-US" altLang="zh-CN" dirty="0"/>
              <a:t>(3)=4, </a:t>
            </a:r>
            <a:r>
              <a:rPr lang="en-US" altLang="zh-CN" i="1" dirty="0"/>
              <a:t>f</a:t>
            </a:r>
            <a:r>
              <a:rPr lang="en-US" altLang="zh-CN" dirty="0"/>
              <a:t>(4)=-8, …</a:t>
            </a:r>
          </a:p>
          <a:p>
            <a:pPr eaLnBrk="0" hangingPunct="0">
              <a:buClr>
                <a:srgbClr val="FF3300"/>
              </a:buClr>
              <a:buFont typeface="Wingdings" pitchFamily="2" charset="2"/>
              <a:buAutoNum type="arabicPeriod"/>
            </a:pPr>
            <a:r>
              <a:rPr lang="zh-CN" altLang="en-US" dirty="0"/>
              <a:t>用</a:t>
            </a:r>
            <a:r>
              <a:rPr lang="en-US" altLang="zh-CN" dirty="0"/>
              <a:t>d(</a:t>
            </a:r>
            <a:r>
              <a:rPr lang="en-US" altLang="zh-CN" dirty="0" err="1"/>
              <a:t>i</a:t>
            </a:r>
            <a:r>
              <a:rPr lang="en-US" altLang="zh-CN" dirty="0"/>
              <a:t>)</a:t>
            </a:r>
            <a:r>
              <a:rPr lang="zh-CN" altLang="en-US" dirty="0"/>
              <a:t>表示行走之后与起始位置的距离，则</a:t>
            </a:r>
            <a:r>
              <a:rPr lang="en-US" altLang="zh-CN" dirty="0"/>
              <a:t>d(</a:t>
            </a:r>
            <a:r>
              <a:rPr lang="en-US" altLang="zh-CN" dirty="0" err="1"/>
              <a:t>i</a:t>
            </a:r>
            <a:r>
              <a:rPr lang="en-US" altLang="zh-CN" dirty="0"/>
              <a:t>)=f(1)+f(2)+……+f(</a:t>
            </a:r>
            <a:r>
              <a:rPr lang="en-US" altLang="zh-CN" dirty="0" err="1"/>
              <a:t>i</a:t>
            </a:r>
            <a:r>
              <a:rPr lang="en-US" altLang="zh-CN" dirty="0"/>
              <a:t>)</a:t>
            </a:r>
            <a:r>
              <a:rPr lang="zh-CN" altLang="en-US" dirty="0"/>
              <a:t>，这是个简单的等比级数求和。</a:t>
            </a:r>
            <a:endParaRPr lang="en-US" altLang="zh-CN" dirty="0"/>
          </a:p>
          <a:p>
            <a:pPr eaLnBrk="0" hangingPunct="0">
              <a:buClr>
                <a:srgbClr val="FF3300"/>
              </a:buClr>
              <a:buFont typeface="Wingdings" pitchFamily="2" charset="2"/>
              <a:buAutoNum type="arabicPeriod"/>
            </a:pPr>
            <a:r>
              <a:rPr lang="zh-CN" altLang="en-US" dirty="0"/>
              <a:t>假设在第</a:t>
            </a:r>
            <a:r>
              <a:rPr lang="en-US" altLang="zh-CN" dirty="0"/>
              <a:t>k</a:t>
            </a:r>
            <a:r>
              <a:rPr lang="zh-CN" altLang="en-US" dirty="0"/>
              <a:t>次朝某个方向行走之后找到了门，于是有</a:t>
            </a:r>
            <a:br>
              <a:rPr lang="zh-CN" altLang="en-US" dirty="0"/>
            </a:br>
            <a:r>
              <a:rPr lang="en-US" altLang="zh-CN" dirty="0"/>
              <a:t>|d(k-2)|&lt;n&lt;=|d(k)|</a:t>
            </a:r>
          </a:p>
          <a:p>
            <a:pPr eaLnBrk="0" hangingPunct="0">
              <a:buClr>
                <a:srgbClr val="FF3300"/>
              </a:buClr>
              <a:buFont typeface="Wingdings" pitchFamily="2" charset="2"/>
              <a:buAutoNum type="arabicPeriod"/>
            </a:pPr>
            <a:r>
              <a:rPr lang="zh-CN" altLang="en-US" dirty="0"/>
              <a:t>进一步化简之后，有 </a:t>
            </a:r>
            <a:r>
              <a:rPr lang="en-US" altLang="zh-CN" dirty="0"/>
              <a:t>2^(k-2)&lt;3*n+1&lt;2^k</a:t>
            </a:r>
          </a:p>
          <a:p>
            <a:pPr eaLnBrk="0" hangingPunct="0">
              <a:buClr>
                <a:srgbClr val="FF3300"/>
              </a:buClr>
              <a:buFont typeface="Wingdings" pitchFamily="2" charset="2"/>
              <a:buAutoNum type="arabicPeriod"/>
            </a:pPr>
            <a:r>
              <a:rPr lang="zh-CN" altLang="en-US" dirty="0"/>
              <a:t>行走的总的步数为</a:t>
            </a:r>
            <a:endParaRPr lang="en-US" altLang="zh-CN" dirty="0"/>
          </a:p>
          <a:p>
            <a:pPr eaLnBrk="0" hangingPunct="0">
              <a:buClr>
                <a:srgbClr val="FF3300"/>
              </a:buClr>
            </a:pPr>
            <a:r>
              <a:rPr lang="zh-CN" altLang="en-US" dirty="0"/>
              <a:t/>
            </a:r>
            <a:br>
              <a:rPr lang="zh-CN" altLang="en-US" dirty="0"/>
            </a:br>
            <a:r>
              <a:rPr lang="en-US" altLang="zh-CN" dirty="0"/>
              <a:t>S=|f(1)|+|f(2)|+……+|f(k)|=2^k-1 = 4*[2^(k-2)]-1 &lt; 12*n+3</a:t>
            </a:r>
            <a:endParaRPr lang="zh-CN" altLang="en-US" dirty="0"/>
          </a:p>
        </p:txBody>
      </p:sp>
      <p:sp>
        <p:nvSpPr>
          <p:cNvPr id="57347" name="矩形 3"/>
          <p:cNvSpPr>
            <a:spLocks noChangeArrowheads="1"/>
          </p:cNvSpPr>
          <p:nvPr/>
        </p:nvSpPr>
        <p:spPr bwMode="auto">
          <a:xfrm>
            <a:off x="533400" y="5867400"/>
            <a:ext cx="4305300" cy="461963"/>
          </a:xfrm>
          <a:prstGeom prst="rect">
            <a:avLst/>
          </a:prstGeom>
          <a:noFill/>
          <a:ln w="9525">
            <a:noFill/>
            <a:miter lim="800000"/>
          </a:ln>
        </p:spPr>
        <p:txBody>
          <a:bodyPr wrap="none">
            <a:spAutoFit/>
          </a:bodyPr>
          <a:lstStyle/>
          <a:p>
            <a:pPr lvl="1" eaLnBrk="0" hangingPunct="0">
              <a:buClr>
                <a:srgbClr val="FF3300"/>
              </a:buClr>
            </a:pPr>
            <a:r>
              <a:rPr lang="zh-CN" altLang="en-US"/>
              <a:t>因此该算法的复杂度是</a:t>
            </a:r>
            <a:r>
              <a:rPr lang="en-US" altLang="zh-CN"/>
              <a:t>O(</a:t>
            </a:r>
            <a:r>
              <a:rPr lang="en-US" altLang="zh-CN" i="1"/>
              <a:t>n</a:t>
            </a:r>
            <a:r>
              <a:rPr lang="en-US" altLang="zh-CN"/>
              <a:t>)</a:t>
            </a:r>
            <a:endParaRPr lang="zh-CN" altLang="en-US"/>
          </a:p>
        </p:txBody>
      </p:sp>
      <p:sp>
        <p:nvSpPr>
          <p:cNvPr id="57348" name="矩形 4"/>
          <p:cNvSpPr>
            <a:spLocks noChangeArrowheads="1"/>
          </p:cNvSpPr>
          <p:nvPr/>
        </p:nvSpPr>
        <p:spPr bwMode="auto">
          <a:xfrm>
            <a:off x="685800" y="76200"/>
            <a:ext cx="1057275" cy="769938"/>
          </a:xfrm>
          <a:prstGeom prst="rect">
            <a:avLst/>
          </a:prstGeom>
          <a:noFill/>
          <a:ln w="9525">
            <a:noFill/>
            <a:miter lim="800000"/>
          </a:ln>
        </p:spPr>
        <p:txBody>
          <a:bodyPr wrap="none">
            <a:spAutoFit/>
          </a:bodyPr>
          <a:lstStyle/>
          <a:p>
            <a:pPr eaLnBrk="0" hangingPunct="0">
              <a:buClr>
                <a:srgbClr val="FF3300"/>
              </a:buClr>
            </a:pPr>
            <a:r>
              <a:rPr lang="zh-CN" altLang="en-US" sz="4400"/>
              <a:t>解</a:t>
            </a:r>
            <a:r>
              <a:rPr lang="zh-CN" altLang="en-US"/>
              <a:t>：</a:t>
            </a:r>
            <a:endParaRPr lang="en-US" altLang="zh-CN"/>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gn="just"/>
            <a:r>
              <a:rPr lang="zh-CN" altLang="en-US" dirty="0" smtClean="0"/>
              <a:t>课程介绍</a:t>
            </a:r>
            <a:endParaRPr lang="en-US" altLang="zh-CN" dirty="0" smtClean="0"/>
          </a:p>
          <a:p>
            <a:pPr algn="just"/>
            <a:r>
              <a:rPr lang="zh-CN" altLang="en-US" dirty="0" smtClean="0"/>
              <a:t>算法的概念</a:t>
            </a:r>
            <a:endParaRPr lang="en-US" altLang="zh-CN" dirty="0" smtClean="0"/>
          </a:p>
          <a:p>
            <a:pPr algn="just"/>
            <a:r>
              <a:rPr lang="zh-CN" altLang="en-US" dirty="0" smtClean="0"/>
              <a:t>算法正确性分析</a:t>
            </a:r>
            <a:endParaRPr lang="en-US" altLang="zh-CN" dirty="0" smtClean="0"/>
          </a:p>
          <a:p>
            <a:pPr algn="just"/>
            <a:r>
              <a:rPr lang="zh-CN" altLang="en-US" dirty="0" smtClean="0"/>
              <a:t>算法时间效率分析</a:t>
            </a:r>
            <a:endParaRPr lang="en-US" altLang="zh-CN" dirty="0" smtClean="0"/>
          </a:p>
          <a:p>
            <a:pPr lvl="1" algn="just"/>
            <a:r>
              <a:rPr lang="zh-CN" altLang="en-US" dirty="0" smtClean="0"/>
              <a:t>理论分析</a:t>
            </a:r>
            <a:endParaRPr lang="en-US" altLang="zh-CN" dirty="0" smtClean="0"/>
          </a:p>
          <a:p>
            <a:pPr lvl="1" algn="just"/>
            <a:r>
              <a:rPr lang="zh-CN" altLang="en-US" dirty="0" smtClean="0">
                <a:solidFill>
                  <a:srgbClr val="FF0000"/>
                </a:solidFill>
              </a:rPr>
              <a:t>经验分析</a:t>
            </a:r>
            <a:endParaRPr lang="zh-CN" altLang="en-US" dirty="0">
              <a:solidFill>
                <a:srgbClr val="FF0000"/>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endParaRPr lang="zh-CN" altLang="zh-CN" smtClean="0"/>
          </a:p>
        </p:txBody>
      </p:sp>
      <p:sp>
        <p:nvSpPr>
          <p:cNvPr id="54275" name="Rectangle 3"/>
          <p:cNvSpPr>
            <a:spLocks noGrp="1" noChangeArrowheads="1"/>
          </p:cNvSpPr>
          <p:nvPr>
            <p:ph type="body" idx="1"/>
          </p:nvPr>
        </p:nvSpPr>
        <p:spPr/>
        <p:txBody>
          <a:bodyPr/>
          <a:lstStyle/>
          <a:p>
            <a:pPr eaLnBrk="1" hangingPunct="1"/>
            <a:endParaRPr lang="zh-CN" altLang="zh-CN" smtClean="0"/>
          </a:p>
        </p:txBody>
      </p:sp>
      <p:pic>
        <p:nvPicPr>
          <p:cNvPr id="54276" name="Picture 4"/>
          <p:cNvPicPr>
            <a:picLocks noChangeAspect="1" noChangeArrowheads="1"/>
          </p:cNvPicPr>
          <p:nvPr/>
        </p:nvPicPr>
        <p:blipFill>
          <a:blip r:embed="rId2"/>
          <a:srcRect/>
          <a:stretch>
            <a:fillRect/>
          </a:stretch>
        </p:blipFill>
        <p:spPr bwMode="auto">
          <a:xfrm>
            <a:off x="2051050" y="836613"/>
            <a:ext cx="4249738" cy="738187"/>
          </a:xfrm>
          <a:prstGeom prst="rect">
            <a:avLst/>
          </a:prstGeom>
          <a:noFill/>
          <a:ln w="9525">
            <a:noFill/>
            <a:miter lim="800000"/>
            <a:headEnd/>
            <a:tailEnd/>
          </a:ln>
          <a:effectLst/>
        </p:spPr>
      </p:pic>
      <p:pic>
        <p:nvPicPr>
          <p:cNvPr id="54277" name="Picture 5"/>
          <p:cNvPicPr>
            <a:picLocks noChangeAspect="1" noChangeArrowheads="1"/>
          </p:cNvPicPr>
          <p:nvPr/>
        </p:nvPicPr>
        <p:blipFill>
          <a:blip r:embed="rId3"/>
          <a:srcRect/>
          <a:stretch>
            <a:fillRect/>
          </a:stretch>
        </p:blipFill>
        <p:spPr bwMode="auto">
          <a:xfrm>
            <a:off x="0" y="2205038"/>
            <a:ext cx="9144000" cy="3065462"/>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zh-CN" altLang="en-US" smtClean="0"/>
              <a:t>度量单位</a:t>
            </a:r>
          </a:p>
        </p:txBody>
      </p:sp>
      <p:sp>
        <p:nvSpPr>
          <p:cNvPr id="55299" name="Rectangle 3"/>
          <p:cNvSpPr>
            <a:spLocks noGrp="1" noChangeArrowheads="1"/>
          </p:cNvSpPr>
          <p:nvPr>
            <p:ph type="body" idx="1"/>
          </p:nvPr>
        </p:nvSpPr>
        <p:spPr/>
        <p:txBody>
          <a:bodyPr/>
          <a:lstStyle/>
          <a:p>
            <a:pPr eaLnBrk="1" hangingPunct="1"/>
            <a:endParaRPr lang="zh-CN" altLang="zh-CN" smtClean="0"/>
          </a:p>
        </p:txBody>
      </p:sp>
      <p:pic>
        <p:nvPicPr>
          <p:cNvPr id="55300" name="Picture 5"/>
          <p:cNvPicPr>
            <a:picLocks noChangeAspect="1" noChangeArrowheads="1"/>
          </p:cNvPicPr>
          <p:nvPr/>
        </p:nvPicPr>
        <p:blipFill>
          <a:blip r:embed="rId2"/>
          <a:srcRect/>
          <a:stretch>
            <a:fillRect/>
          </a:stretch>
        </p:blipFill>
        <p:spPr bwMode="auto">
          <a:xfrm>
            <a:off x="684213" y="1628775"/>
            <a:ext cx="8964612" cy="358775"/>
          </a:xfrm>
          <a:prstGeom prst="rect">
            <a:avLst/>
          </a:prstGeom>
          <a:noFill/>
          <a:ln w="9525">
            <a:noFill/>
            <a:miter lim="800000"/>
            <a:headEnd/>
            <a:tailEnd/>
          </a:ln>
          <a:effectLst/>
        </p:spPr>
      </p:pic>
      <p:pic>
        <p:nvPicPr>
          <p:cNvPr id="55301" name="Picture 6"/>
          <p:cNvPicPr>
            <a:picLocks noChangeAspect="1" noChangeArrowheads="1"/>
          </p:cNvPicPr>
          <p:nvPr/>
        </p:nvPicPr>
        <p:blipFill>
          <a:blip r:embed="rId3"/>
          <a:srcRect/>
          <a:stretch>
            <a:fillRect/>
          </a:stretch>
        </p:blipFill>
        <p:spPr bwMode="auto">
          <a:xfrm>
            <a:off x="755650" y="2060575"/>
            <a:ext cx="1212850" cy="306388"/>
          </a:xfrm>
          <a:prstGeom prst="rect">
            <a:avLst/>
          </a:prstGeom>
          <a:noFill/>
          <a:ln w="9525">
            <a:noFill/>
            <a:miter lim="800000"/>
            <a:headEnd/>
            <a:tailEnd/>
          </a:ln>
          <a:effectLst/>
        </p:spPr>
      </p:pic>
      <p:pic>
        <p:nvPicPr>
          <p:cNvPr id="55302" name="Picture 7"/>
          <p:cNvPicPr>
            <a:picLocks noChangeAspect="1" noChangeArrowheads="1"/>
          </p:cNvPicPr>
          <p:nvPr/>
        </p:nvPicPr>
        <p:blipFill>
          <a:blip r:embed="rId4"/>
          <a:srcRect/>
          <a:stretch>
            <a:fillRect/>
          </a:stretch>
        </p:blipFill>
        <p:spPr bwMode="auto">
          <a:xfrm>
            <a:off x="468313" y="2349500"/>
            <a:ext cx="8424862" cy="1633538"/>
          </a:xfrm>
          <a:prstGeom prst="rect">
            <a:avLst/>
          </a:prstGeom>
          <a:noFill/>
          <a:ln w="9525">
            <a:noFill/>
            <a:miter lim="800000"/>
            <a:headEnd/>
            <a:tailEnd/>
          </a:ln>
          <a:effectLst/>
        </p:spPr>
      </p:pic>
      <p:pic>
        <p:nvPicPr>
          <p:cNvPr id="55303" name="Picture 8"/>
          <p:cNvPicPr>
            <a:picLocks noChangeAspect="1" noChangeArrowheads="1"/>
          </p:cNvPicPr>
          <p:nvPr/>
        </p:nvPicPr>
        <p:blipFill>
          <a:blip r:embed="rId5"/>
          <a:srcRect/>
          <a:stretch>
            <a:fillRect/>
          </a:stretch>
        </p:blipFill>
        <p:spPr bwMode="auto">
          <a:xfrm>
            <a:off x="323850" y="3933825"/>
            <a:ext cx="8299450" cy="2774950"/>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zh-CN" altLang="en-US" smtClean="0"/>
              <a:t>输入样本</a:t>
            </a:r>
          </a:p>
        </p:txBody>
      </p:sp>
      <p:sp>
        <p:nvSpPr>
          <p:cNvPr id="56323" name="Rectangle 3"/>
          <p:cNvSpPr>
            <a:spLocks noGrp="1" noChangeArrowheads="1"/>
          </p:cNvSpPr>
          <p:nvPr>
            <p:ph type="body" idx="1"/>
          </p:nvPr>
        </p:nvSpPr>
        <p:spPr/>
        <p:txBody>
          <a:bodyPr/>
          <a:lstStyle/>
          <a:p>
            <a:pPr eaLnBrk="1" hangingPunct="1"/>
            <a:endParaRPr lang="zh-CN" altLang="zh-CN" smtClean="0"/>
          </a:p>
        </p:txBody>
      </p:sp>
      <p:pic>
        <p:nvPicPr>
          <p:cNvPr id="56324" name="Picture 5"/>
          <p:cNvPicPr>
            <a:picLocks noChangeAspect="1" noChangeArrowheads="1"/>
          </p:cNvPicPr>
          <p:nvPr/>
        </p:nvPicPr>
        <p:blipFill>
          <a:blip r:embed="rId2"/>
          <a:srcRect/>
          <a:stretch>
            <a:fillRect/>
          </a:stretch>
        </p:blipFill>
        <p:spPr bwMode="auto">
          <a:xfrm>
            <a:off x="0" y="1916113"/>
            <a:ext cx="8999538" cy="3230562"/>
          </a:xfrm>
          <a:prstGeom prst="rect">
            <a:avLst/>
          </a:prstGeom>
          <a:noFill/>
          <a:ln w="9525">
            <a:noFill/>
            <a:miter lim="800000"/>
            <a:headEnd/>
            <a:tailEnd/>
          </a:ln>
          <a:effectLst/>
        </p:spPr>
      </p:pic>
      <p:pic>
        <p:nvPicPr>
          <p:cNvPr id="56325" name="Picture 6"/>
          <p:cNvPicPr>
            <a:picLocks noChangeAspect="1" noChangeArrowheads="1"/>
          </p:cNvPicPr>
          <p:nvPr/>
        </p:nvPicPr>
        <p:blipFill>
          <a:blip r:embed="rId3"/>
          <a:srcRect/>
          <a:stretch>
            <a:fillRect/>
          </a:stretch>
        </p:blipFill>
        <p:spPr bwMode="auto">
          <a:xfrm>
            <a:off x="0" y="5373688"/>
            <a:ext cx="8907463" cy="1055687"/>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zh-CN" altLang="en-US" smtClean="0"/>
              <a:t>随机数和伪随机数</a:t>
            </a:r>
          </a:p>
        </p:txBody>
      </p:sp>
      <p:sp>
        <p:nvSpPr>
          <p:cNvPr id="57347" name="Rectangle 3"/>
          <p:cNvSpPr>
            <a:spLocks noGrp="1" noChangeArrowheads="1"/>
          </p:cNvSpPr>
          <p:nvPr>
            <p:ph type="body" idx="1"/>
          </p:nvPr>
        </p:nvSpPr>
        <p:spPr/>
        <p:txBody>
          <a:bodyPr/>
          <a:lstStyle/>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r>
              <a:rPr lang="zh-CN" altLang="en-US" smtClean="0"/>
              <a:t>姚期智</a:t>
            </a:r>
          </a:p>
        </p:txBody>
      </p:sp>
      <p:pic>
        <p:nvPicPr>
          <p:cNvPr id="57348" name="Picture 4"/>
          <p:cNvPicPr>
            <a:picLocks noChangeAspect="1" noChangeArrowheads="1"/>
          </p:cNvPicPr>
          <p:nvPr/>
        </p:nvPicPr>
        <p:blipFill>
          <a:blip r:embed="rId2"/>
          <a:srcRect/>
          <a:stretch>
            <a:fillRect/>
          </a:stretch>
        </p:blipFill>
        <p:spPr bwMode="auto">
          <a:xfrm>
            <a:off x="-50800" y="2060575"/>
            <a:ext cx="9194800" cy="3144838"/>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p:cNvGraphicFramePr>
          <p:nvPr>
            <p:ph idx="1"/>
          </p:nvPr>
        </p:nvGraphicFramePr>
        <p:xfrm>
          <a:off x="1200150" y="2043112"/>
          <a:ext cx="6743699" cy="3533775"/>
        </p:xfrm>
        <a:graphic>
          <a:graphicData uri="http://schemas.openxmlformats.org/drawingml/2006/table">
            <a:tbl>
              <a:tblPr/>
              <a:tblGrid>
                <a:gridCol w="754987"/>
                <a:gridCol w="5988712"/>
              </a:tblGrid>
              <a:tr h="180975">
                <a:tc>
                  <a:txBody>
                    <a:bodyPr/>
                    <a:lstStyle/>
                    <a:p>
                      <a:pPr algn="ctr" fontAlgn="ctr"/>
                      <a:r>
                        <a:rPr lang="zh-CN" altLang="en-US" sz="1000" b="0" i="0" u="none" strike="noStrike">
                          <a:solidFill>
                            <a:srgbClr val="000000"/>
                          </a:solidFill>
                          <a:latin typeface="SimSun"/>
                        </a:rPr>
                        <a:t>序号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latin typeface="SimSun"/>
                        </a:rPr>
                        <a:t>学生对改进教学的建议</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ctr"/>
                      <a:r>
                        <a:rPr lang="en-US" altLang="zh-CN" sz="1000" b="0" i="0" u="none" strike="noStrike">
                          <a:solidFill>
                            <a:srgbClr val="000000"/>
                          </a:solidFill>
                          <a:latin typeface="SimSun"/>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solidFill>
                            <a:srgbClr val="000000"/>
                          </a:solidFill>
                          <a:latin typeface="SimSun"/>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ctr"/>
                      <a:r>
                        <a:rPr lang="en-US" altLang="zh-CN" sz="1000" b="0" i="0" u="none" strike="noStrike">
                          <a:solidFill>
                            <a:srgbClr val="000000"/>
                          </a:solidFill>
                          <a:latin typeface="SimSun"/>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SimSun"/>
                        </a:rPr>
                        <a:t>无</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7340">
                <a:tc>
                  <a:txBody>
                    <a:bodyPr/>
                    <a:lstStyle/>
                    <a:p>
                      <a:pPr algn="ctr" fontAlgn="ctr"/>
                      <a:r>
                        <a:rPr lang="en-US" altLang="zh-CN" sz="1000" b="0" i="0" u="none" strike="noStrike">
                          <a:solidFill>
                            <a:srgbClr val="000000"/>
                          </a:solidFill>
                          <a:latin typeface="SimSun"/>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SimSun"/>
                        </a:rPr>
                        <a:t>算法是一门很重要的课，希望老师将算法的时候将一些实际的实现代码，而不是讲完原理之后就开始评价算法</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7340">
                <a:tc>
                  <a:txBody>
                    <a:bodyPr/>
                    <a:lstStyle/>
                    <a:p>
                      <a:pPr algn="ctr" fontAlgn="ctr"/>
                      <a:r>
                        <a:rPr lang="en-US" altLang="zh-CN" sz="1000" b="0" i="0" u="none" strike="noStrike">
                          <a:solidFill>
                            <a:srgbClr val="000000"/>
                          </a:solidFill>
                          <a:latin typeface="SimSun"/>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SimSun"/>
                        </a:rPr>
                        <a:t>自从听了你的课，我的三观开始颠覆。。。算法的世界，正常人无法理解。。。（千万不要推荐他们一开始就看</a:t>
                      </a:r>
                      <a:r>
                        <a:rPr lang="en-US" altLang="zh-CN" sz="1000" b="0" i="0" u="none" strike="noStrike">
                          <a:solidFill>
                            <a:srgbClr val="000000"/>
                          </a:solidFill>
                          <a:latin typeface="SimSun"/>
                        </a:rPr>
                        <a:t>《</a:t>
                      </a:r>
                      <a:r>
                        <a:rPr lang="zh-CN" altLang="en-US" sz="1000" b="0" i="0" u="none" strike="noStrike">
                          <a:solidFill>
                            <a:srgbClr val="000000"/>
                          </a:solidFill>
                          <a:latin typeface="SimSun"/>
                        </a:rPr>
                        <a:t>算法导论</a:t>
                      </a:r>
                      <a:r>
                        <a:rPr lang="en-US" altLang="zh-CN" sz="1000" b="0" i="0" u="none" strike="noStrike">
                          <a:solidFill>
                            <a:srgbClr val="000000"/>
                          </a:solidFill>
                          <a:latin typeface="SimSun"/>
                        </a:rPr>
                        <a:t>》</a:t>
                      </a:r>
                      <a:r>
                        <a:rPr lang="zh-CN" altLang="en-US" sz="1000" b="0" i="0" u="none" strike="noStrike">
                          <a:solidFill>
                            <a:srgbClr val="000000"/>
                          </a:solidFill>
                          <a:latin typeface="SimSun"/>
                        </a:rPr>
                        <a:t>这本书真的是我看过排版最烂的专业书，真的学起来很难受）</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ctr"/>
                      <a:r>
                        <a:rPr lang="en-US" altLang="zh-CN" sz="1000" b="0" i="0" u="none" strike="noStrike">
                          <a:solidFill>
                            <a:srgbClr val="000000"/>
                          </a:solidFill>
                          <a:latin typeface="SimSun"/>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SimSun"/>
                        </a:rPr>
                        <a:t>老师人很好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9740">
                <a:tc>
                  <a:txBody>
                    <a:bodyPr/>
                    <a:lstStyle/>
                    <a:p>
                      <a:pPr algn="ctr" fontAlgn="ctr"/>
                      <a:r>
                        <a:rPr lang="en-US" altLang="zh-CN" sz="1000" b="0" i="0" u="none" strike="noStrike">
                          <a:solidFill>
                            <a:srgbClr val="000000"/>
                          </a:solidFill>
                          <a:latin typeface="SimSun"/>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SimSun"/>
                        </a:rPr>
                        <a:t>老师上课思维很活跃，能从课本内容发散出去。算法作为一种解决问题的思路，在很多时候和我们的日常生活的思考有相似之处，老师课堂上能抓住这一点，结合社会学，心理学等知识进行拓展，让我们在学习理科知识的同时，还能增进对社会对人生的思考。</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ctr"/>
                      <a:r>
                        <a:rPr lang="en-US" altLang="zh-CN" sz="1000" b="0" i="0" u="none" strike="noStrike">
                          <a:solidFill>
                            <a:srgbClr val="000000"/>
                          </a:solidFill>
                          <a:latin typeface="SimSun"/>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SimSun"/>
                        </a:rPr>
                        <a:t>可以讲的内容再多一些</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ctr"/>
                      <a:r>
                        <a:rPr lang="en-US" altLang="zh-CN" sz="1000" b="0" i="0" u="none" strike="noStrike">
                          <a:solidFill>
                            <a:srgbClr val="000000"/>
                          </a:solidFill>
                          <a:latin typeface="SimSun"/>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SimSun"/>
                        </a:rPr>
                        <a:t>推荐的书都很牛逼</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ctr"/>
                      <a:r>
                        <a:rPr lang="en-US" altLang="zh-CN" sz="1000" b="0" i="0" u="none" strike="noStrike">
                          <a:solidFill>
                            <a:srgbClr val="000000"/>
                          </a:solidFill>
                          <a:latin typeface="SimSun"/>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SimSun"/>
                        </a:rPr>
                        <a:t>教学很棒</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7340">
                <a:tc>
                  <a:txBody>
                    <a:bodyPr/>
                    <a:lstStyle/>
                    <a:p>
                      <a:pPr algn="ctr" fontAlgn="ctr"/>
                      <a:r>
                        <a:rPr lang="en-US" altLang="zh-CN" sz="1000" b="0" i="0" u="none" strike="noStrike">
                          <a:solidFill>
                            <a:srgbClr val="000000"/>
                          </a:solidFill>
                          <a:latin typeface="SimSun"/>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SimSun"/>
                        </a:rPr>
                        <a:t>很好，老师的教学理念正确，教学方法独到，别具一格，有时候讲课外的知识，表面上与算法知识没有相关，但实质上是有一定的启发作用，很会吸引同学们的注意力。</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ctr"/>
                      <a:r>
                        <a:rPr lang="en-US" altLang="zh-CN" sz="1000" b="0" i="0" u="none" strike="noStrike">
                          <a:solidFill>
                            <a:srgbClr val="000000"/>
                          </a:solidFill>
                          <a:latin typeface="SimSun"/>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SimSun"/>
                        </a:rPr>
                        <a:t>幽默风趣</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ctr"/>
                      <a:r>
                        <a:rPr lang="en-US" altLang="zh-CN" sz="1000" b="0" i="0" u="none" strike="noStrike">
                          <a:solidFill>
                            <a:srgbClr val="000000"/>
                          </a:solidFill>
                          <a:latin typeface="SimSun"/>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SimSun"/>
                        </a:rPr>
                        <a:t>教学不错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ctr"/>
                      <a:r>
                        <a:rPr lang="en-US" altLang="zh-CN" sz="1000" b="0" i="0" u="none" strike="noStrike">
                          <a:solidFill>
                            <a:srgbClr val="000000"/>
                          </a:solidFill>
                          <a:latin typeface="SimSun"/>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SimSun"/>
                        </a:rPr>
                        <a:t>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7340">
                <a:tc>
                  <a:txBody>
                    <a:bodyPr/>
                    <a:lstStyle/>
                    <a:p>
                      <a:pPr algn="ctr" fontAlgn="ctr"/>
                      <a:r>
                        <a:rPr lang="en-US" altLang="zh-CN" sz="1000" b="0" i="0" u="none" strike="noStrike">
                          <a:solidFill>
                            <a:srgbClr val="000000"/>
                          </a:solidFill>
                          <a:latin typeface="SimSun"/>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dirty="0">
                          <a:solidFill>
                            <a:srgbClr val="000000"/>
                          </a:solidFill>
                          <a:latin typeface="SimSun"/>
                        </a:rPr>
                        <a:t>老师上课会讲一些课外内容，我最喜欢听这些内容，非常有趣，将算法这门看似枯燥的课，上的非常实用有趣，并且课上经常会发起对一些问题的思考，而不是老师一个人在那讲课，受益良多。</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矩形 4"/>
          <p:cNvSpPr/>
          <p:nvPr/>
        </p:nvSpPr>
        <p:spPr bwMode="auto">
          <a:xfrm>
            <a:off x="1214414" y="2928934"/>
            <a:ext cx="6858048" cy="285752"/>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itchFamily="18" charset="0"/>
            </a:endParaRPr>
          </a:p>
        </p:txBody>
      </p:sp>
      <p:sp>
        <p:nvSpPr>
          <p:cNvPr id="6" name="矩形 5"/>
          <p:cNvSpPr/>
          <p:nvPr/>
        </p:nvSpPr>
        <p:spPr bwMode="auto">
          <a:xfrm>
            <a:off x="1214414" y="3357562"/>
            <a:ext cx="6858048" cy="500066"/>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84213" y="115888"/>
            <a:ext cx="7772400" cy="1143000"/>
          </a:xfrm>
        </p:spPr>
        <p:txBody>
          <a:bodyPr/>
          <a:lstStyle/>
          <a:p>
            <a:pPr eaLnBrk="1" hangingPunct="1"/>
            <a:r>
              <a:rPr lang="zh-CN" altLang="en-US" smtClean="0"/>
              <a:t>数据的呈现方式</a:t>
            </a:r>
          </a:p>
        </p:txBody>
      </p:sp>
      <p:sp>
        <p:nvSpPr>
          <p:cNvPr id="58371" name="Rectangle 3"/>
          <p:cNvSpPr>
            <a:spLocks noGrp="1" noChangeArrowheads="1"/>
          </p:cNvSpPr>
          <p:nvPr>
            <p:ph type="body" idx="1"/>
          </p:nvPr>
        </p:nvSpPr>
        <p:spPr/>
        <p:txBody>
          <a:bodyPr/>
          <a:lstStyle/>
          <a:p>
            <a:pPr eaLnBrk="1" hangingPunct="1"/>
            <a:endParaRPr lang="zh-CN" altLang="zh-CN" smtClean="0"/>
          </a:p>
        </p:txBody>
      </p:sp>
      <p:pic>
        <p:nvPicPr>
          <p:cNvPr id="58372" name="Picture 4"/>
          <p:cNvPicPr>
            <a:picLocks noChangeAspect="1" noChangeArrowheads="1"/>
          </p:cNvPicPr>
          <p:nvPr/>
        </p:nvPicPr>
        <p:blipFill>
          <a:blip r:embed="rId3"/>
          <a:srcRect/>
          <a:stretch>
            <a:fillRect/>
          </a:stretch>
        </p:blipFill>
        <p:spPr bwMode="auto">
          <a:xfrm>
            <a:off x="-101600" y="1341438"/>
            <a:ext cx="9245600" cy="1042987"/>
          </a:xfrm>
          <a:prstGeom prst="rect">
            <a:avLst/>
          </a:prstGeom>
          <a:noFill/>
          <a:ln w="9525">
            <a:noFill/>
            <a:miter lim="800000"/>
            <a:headEnd/>
            <a:tailEnd/>
          </a:ln>
          <a:effectLst/>
        </p:spPr>
      </p:pic>
      <p:pic>
        <p:nvPicPr>
          <p:cNvPr id="58373" name="Picture 7" descr="table2"/>
          <p:cNvPicPr>
            <a:picLocks noChangeAspect="1" noChangeArrowheads="1"/>
          </p:cNvPicPr>
          <p:nvPr/>
        </p:nvPicPr>
        <p:blipFill>
          <a:blip r:embed="rId4"/>
          <a:srcRect/>
          <a:stretch>
            <a:fillRect/>
          </a:stretch>
        </p:blipFill>
        <p:spPr bwMode="auto">
          <a:xfrm>
            <a:off x="1403350" y="2420938"/>
            <a:ext cx="6080125" cy="2330450"/>
          </a:xfrm>
          <a:prstGeom prst="rect">
            <a:avLst/>
          </a:prstGeom>
          <a:noFill/>
          <a:ln w="9525">
            <a:noFill/>
            <a:miter lim="800000"/>
            <a:headEnd/>
            <a:tailEnd/>
          </a:ln>
          <a:effectLst/>
        </p:spPr>
      </p:pic>
      <p:graphicFrame>
        <p:nvGraphicFramePr>
          <p:cNvPr id="58374" name="Object 8"/>
          <p:cNvGraphicFramePr>
            <a:graphicFrameLocks noChangeAspect="1"/>
          </p:cNvGraphicFramePr>
          <p:nvPr/>
        </p:nvGraphicFramePr>
        <p:xfrm>
          <a:off x="1908175" y="4787900"/>
          <a:ext cx="4645025" cy="2070100"/>
        </p:xfrm>
        <a:graphic>
          <a:graphicData uri="http://schemas.openxmlformats.org/presentationml/2006/ole">
            <p:oleObj spid="_x0000_s123906" name="Chart" r:id="rId5" imgW="5562000" imgH="3442680" progId="Excel.Sheet.8">
              <p:embed/>
            </p:oleObj>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21186" name="Picture 2"/>
          <p:cNvPicPr>
            <a:picLocks noChangeAspect="1" noChangeArrowheads="1"/>
          </p:cNvPicPr>
          <p:nvPr/>
        </p:nvPicPr>
        <p:blipFill>
          <a:blip r:embed="rId2"/>
          <a:srcRect/>
          <a:stretch>
            <a:fillRect/>
          </a:stretch>
        </p:blipFill>
        <p:spPr bwMode="auto">
          <a:xfrm>
            <a:off x="500034" y="0"/>
            <a:ext cx="7500959" cy="6637945"/>
          </a:xfrm>
          <a:prstGeom prst="rect">
            <a:avLst/>
          </a:prstGeom>
          <a:noFill/>
          <a:ln w="9525">
            <a:noFill/>
            <a:miter lim="800000"/>
            <a:headEnd/>
            <a:tailEnd/>
          </a:ln>
          <a:effectLst/>
        </p:spPr>
      </p:pic>
      <p:sp>
        <p:nvSpPr>
          <p:cNvPr id="5" name="矩形 4"/>
          <p:cNvSpPr/>
          <p:nvPr/>
        </p:nvSpPr>
        <p:spPr bwMode="auto">
          <a:xfrm>
            <a:off x="1000100" y="1857364"/>
            <a:ext cx="6858048" cy="285752"/>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itchFamily="18" charset="0"/>
            </a:endParaRPr>
          </a:p>
        </p:txBody>
      </p:sp>
      <p:sp>
        <p:nvSpPr>
          <p:cNvPr id="6" name="矩形 5"/>
          <p:cNvSpPr/>
          <p:nvPr/>
        </p:nvSpPr>
        <p:spPr bwMode="auto">
          <a:xfrm>
            <a:off x="1071538" y="2143116"/>
            <a:ext cx="6858048" cy="571504"/>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itchFamily="18" charset="0"/>
            </a:endParaRPr>
          </a:p>
        </p:txBody>
      </p:sp>
      <p:sp>
        <p:nvSpPr>
          <p:cNvPr id="7" name="矩形 6"/>
          <p:cNvSpPr/>
          <p:nvPr/>
        </p:nvSpPr>
        <p:spPr bwMode="auto">
          <a:xfrm>
            <a:off x="1214414" y="2928934"/>
            <a:ext cx="6858048" cy="214314"/>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itchFamily="18" charset="0"/>
            </a:endParaRPr>
          </a:p>
        </p:txBody>
      </p:sp>
      <p:sp>
        <p:nvSpPr>
          <p:cNvPr id="8" name="矩形 7"/>
          <p:cNvSpPr/>
          <p:nvPr/>
        </p:nvSpPr>
        <p:spPr bwMode="auto">
          <a:xfrm>
            <a:off x="571472" y="4429132"/>
            <a:ext cx="6858048" cy="285752"/>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课程特色</a:t>
            </a:r>
            <a:endParaRPr lang="zh-CN" altLang="en-US" dirty="0"/>
          </a:p>
        </p:txBody>
      </p:sp>
      <p:sp>
        <p:nvSpPr>
          <p:cNvPr id="3" name="内容占位符 2"/>
          <p:cNvSpPr>
            <a:spLocks noGrp="1"/>
          </p:cNvSpPr>
          <p:nvPr>
            <p:ph idx="1"/>
          </p:nvPr>
        </p:nvSpPr>
        <p:spPr/>
        <p:txBody>
          <a:bodyPr/>
          <a:lstStyle/>
          <a:p>
            <a:r>
              <a:rPr lang="zh-CN" altLang="en-US" sz="2400" dirty="0" smtClean="0"/>
              <a:t>因为时间关系，注重广度，无法顾及深度。另外课堂上会讲一些其他有一点相关的内容。</a:t>
            </a:r>
            <a:endParaRPr lang="en-US" altLang="zh-CN" sz="2400" dirty="0" smtClean="0"/>
          </a:p>
          <a:p>
            <a:r>
              <a:rPr lang="zh-CN" altLang="en-US" sz="2400" dirty="0" smtClean="0"/>
              <a:t>比较适合</a:t>
            </a:r>
            <a:endParaRPr lang="en-US" altLang="zh-CN" sz="2400" dirty="0" smtClean="0"/>
          </a:p>
          <a:p>
            <a:pPr lvl="1"/>
            <a:r>
              <a:rPr lang="zh-CN" altLang="en-US" dirty="0" smtClean="0"/>
              <a:t>自学能力强，老师只是稍微辅导</a:t>
            </a:r>
            <a:endParaRPr lang="en-US" altLang="zh-CN" dirty="0" smtClean="0"/>
          </a:p>
          <a:p>
            <a:pPr lvl="1"/>
            <a:r>
              <a:rPr lang="zh-CN" altLang="en-US" dirty="0" smtClean="0"/>
              <a:t>希望扩展知识面</a:t>
            </a:r>
            <a:endParaRPr lang="en-US" altLang="zh-CN" dirty="0" smtClean="0"/>
          </a:p>
          <a:p>
            <a:r>
              <a:rPr lang="zh-CN" altLang="en-US" sz="2400" dirty="0" smtClean="0"/>
              <a:t>如果希望详细讲解算法、伪代码以及只讲算法的同学，可以选修</a:t>
            </a:r>
            <a:r>
              <a:rPr lang="zh-CN" altLang="en-US" sz="2400" dirty="0" smtClean="0"/>
              <a:t>其他老师的课程</a:t>
            </a:r>
            <a:endParaRPr lang="en-US" altLang="zh-CN" sz="2400" dirty="0" smtClean="0"/>
          </a:p>
          <a:p>
            <a:r>
              <a:rPr lang="zh-CN" altLang="en-US" sz="2400" dirty="0" smtClean="0"/>
              <a:t>实验</a:t>
            </a:r>
            <a:endParaRPr lang="en-US" altLang="zh-CN" sz="2400" dirty="0" smtClean="0"/>
          </a:p>
          <a:p>
            <a:pPr lvl="1"/>
            <a:r>
              <a:rPr lang="zh-CN" altLang="en-US" dirty="0" smtClean="0"/>
              <a:t>实验</a:t>
            </a:r>
            <a:r>
              <a:rPr lang="en-US" altLang="zh-CN" dirty="0" smtClean="0"/>
              <a:t>1</a:t>
            </a:r>
            <a:r>
              <a:rPr lang="zh-CN" altLang="en-US" dirty="0" smtClean="0"/>
              <a:t>全部检查，后面抽查</a:t>
            </a:r>
            <a:endParaRPr lang="en-US" altLang="zh-CN" dirty="0" smtClean="0"/>
          </a:p>
          <a:p>
            <a:pPr lvl="1"/>
            <a:r>
              <a:rPr lang="zh-CN" altLang="en-US" dirty="0" smtClean="0"/>
              <a:t>请一些做的比较好的同学来讲解他们的</a:t>
            </a:r>
            <a:r>
              <a:rPr lang="zh-CN" altLang="en-US" dirty="0" smtClean="0"/>
              <a:t>实验</a:t>
            </a:r>
            <a:endParaRPr lang="en-US" altLang="zh-CN" dirty="0" smtClean="0"/>
          </a:p>
          <a:p>
            <a:r>
              <a:rPr lang="zh-CN" altLang="en-US" sz="2400" dirty="0" smtClean="0"/>
              <a:t>留作业</a:t>
            </a:r>
            <a:endParaRPr lang="en-US" altLang="zh-CN" sz="2400" dirty="0" smtClean="0"/>
          </a:p>
          <a:p>
            <a:pPr lvl="1"/>
            <a:r>
              <a:rPr lang="zh-CN" altLang="en-US" dirty="0" smtClean="0"/>
              <a:t>实验课上请同学们上来讲解作业</a:t>
            </a:r>
            <a:endParaRPr lang="en-US" altLang="zh-CN" dirty="0" smtClean="0"/>
          </a:p>
          <a:p>
            <a:endParaRPr lang="en-US" altLang="zh-CN" sz="2400" dirty="0" smtClean="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zh-CN" altLang="en-US"/>
              <a:t>课程管理规则</a:t>
            </a:r>
          </a:p>
        </p:txBody>
      </p:sp>
      <p:sp>
        <p:nvSpPr>
          <p:cNvPr id="14339" name="Rectangle 3"/>
          <p:cNvSpPr>
            <a:spLocks noGrp="1" noChangeArrowheads="1"/>
          </p:cNvSpPr>
          <p:nvPr>
            <p:ph type="body" idx="1"/>
          </p:nvPr>
        </p:nvSpPr>
        <p:spPr/>
        <p:txBody>
          <a:bodyPr/>
          <a:lstStyle/>
          <a:p>
            <a:pPr>
              <a:lnSpc>
                <a:spcPct val="90000"/>
              </a:lnSpc>
            </a:pPr>
            <a:r>
              <a:rPr lang="zh-CN" altLang="en-US" sz="2600" dirty="0"/>
              <a:t>上课</a:t>
            </a:r>
          </a:p>
          <a:p>
            <a:pPr lvl="1">
              <a:lnSpc>
                <a:spcPct val="90000"/>
              </a:lnSpc>
            </a:pPr>
            <a:r>
              <a:rPr lang="zh-CN" altLang="en-US" sz="2200" dirty="0"/>
              <a:t>必须来</a:t>
            </a:r>
            <a:r>
              <a:rPr lang="zh-CN" altLang="en-US" sz="2200" dirty="0" smtClean="0"/>
              <a:t>上课（不定期点名）</a:t>
            </a:r>
            <a:endParaRPr lang="zh-CN" altLang="en-US" sz="2200" dirty="0"/>
          </a:p>
          <a:p>
            <a:pPr lvl="1">
              <a:lnSpc>
                <a:spcPct val="90000"/>
              </a:lnSpc>
            </a:pPr>
            <a:r>
              <a:rPr lang="zh-CN" altLang="en-US" sz="2200" dirty="0"/>
              <a:t>上课不可以说话</a:t>
            </a:r>
          </a:p>
          <a:p>
            <a:pPr lvl="1">
              <a:lnSpc>
                <a:spcPct val="90000"/>
              </a:lnSpc>
            </a:pPr>
            <a:r>
              <a:rPr lang="zh-CN" altLang="en-US" sz="2200" dirty="0"/>
              <a:t>可以看手机，看笔记本电脑，玩</a:t>
            </a:r>
            <a:r>
              <a:rPr lang="zh-CN" altLang="en-US" sz="2200" dirty="0" smtClean="0"/>
              <a:t>游戏</a:t>
            </a:r>
            <a:endParaRPr lang="en-US" altLang="zh-CN" sz="2200" dirty="0" smtClean="0"/>
          </a:p>
          <a:p>
            <a:pPr>
              <a:lnSpc>
                <a:spcPct val="90000"/>
              </a:lnSpc>
            </a:pPr>
            <a:r>
              <a:rPr lang="zh-CN" altLang="en-US" sz="2600" smtClean="0"/>
              <a:t>点名缺</a:t>
            </a:r>
            <a:r>
              <a:rPr lang="en-US" altLang="zh-CN" sz="2600" smtClean="0"/>
              <a:t>3</a:t>
            </a:r>
            <a:r>
              <a:rPr lang="zh-CN" altLang="en-US" sz="2600" dirty="0" smtClean="0"/>
              <a:t>次以上，取消考试资格</a:t>
            </a:r>
            <a:endParaRPr lang="en-US" altLang="zh-CN" sz="2600" dirty="0" smtClean="0"/>
          </a:p>
          <a:p>
            <a:pPr>
              <a:lnSpc>
                <a:spcPct val="90000"/>
              </a:lnSpc>
            </a:pPr>
            <a:r>
              <a:rPr lang="zh-CN" altLang="en-US" sz="2600" dirty="0" smtClean="0"/>
              <a:t>实验作业缺</a:t>
            </a:r>
            <a:r>
              <a:rPr lang="en-US" altLang="zh-CN" sz="2600" dirty="0" smtClean="0"/>
              <a:t>3</a:t>
            </a:r>
            <a:r>
              <a:rPr lang="zh-CN" altLang="en-US" sz="2600" dirty="0" smtClean="0"/>
              <a:t>次以上，取消考试资格</a:t>
            </a:r>
            <a:endParaRPr lang="zh-CN" altLang="en-US" sz="26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关于实验课的说明</a:t>
            </a:r>
            <a:endParaRPr lang="zh-CN" altLang="en-US" dirty="0"/>
          </a:p>
        </p:txBody>
      </p:sp>
      <p:sp>
        <p:nvSpPr>
          <p:cNvPr id="3" name="内容占位符 2"/>
          <p:cNvSpPr>
            <a:spLocks noGrp="1"/>
          </p:cNvSpPr>
          <p:nvPr>
            <p:ph idx="1"/>
          </p:nvPr>
        </p:nvSpPr>
        <p:spPr>
          <a:xfrm>
            <a:off x="457200" y="1371600"/>
            <a:ext cx="8458200" cy="5334000"/>
          </a:xfrm>
        </p:spPr>
        <p:txBody>
          <a:bodyPr/>
          <a:lstStyle/>
          <a:p>
            <a:r>
              <a:rPr lang="zh-CN" altLang="en-US" sz="2400" dirty="0" smtClean="0"/>
              <a:t>共计六个实验；</a:t>
            </a:r>
            <a:endParaRPr lang="en-US" altLang="zh-CN" sz="2400" dirty="0" smtClean="0"/>
          </a:p>
          <a:p>
            <a:r>
              <a:rPr lang="zh-CN" altLang="en-US" sz="2400" dirty="0" smtClean="0"/>
              <a:t>每个实验评分：代码演示</a:t>
            </a:r>
            <a:r>
              <a:rPr lang="en-US" altLang="zh-CN" sz="2400" dirty="0" smtClean="0"/>
              <a:t>+PPT</a:t>
            </a:r>
            <a:r>
              <a:rPr lang="zh-CN" altLang="en-US" sz="2400" dirty="0" smtClean="0"/>
              <a:t>讲解</a:t>
            </a:r>
            <a:r>
              <a:rPr lang="en-US" altLang="zh-CN" sz="2400" dirty="0" smtClean="0"/>
              <a:t>+</a:t>
            </a:r>
            <a:r>
              <a:rPr lang="zh-CN" altLang="en-US" sz="2400" dirty="0" smtClean="0"/>
              <a:t>实验报告，代码演示界面要求清晰明了，开发语言不限；</a:t>
            </a:r>
            <a:r>
              <a:rPr lang="en-US" altLang="zh-CN" sz="2400" dirty="0" smtClean="0"/>
              <a:t>PPT</a:t>
            </a:r>
            <a:r>
              <a:rPr lang="zh-CN" altLang="en-US" sz="2400" dirty="0" smtClean="0"/>
              <a:t>要求内容充实（算法思想介绍，效率分析，结论等），美观大方，讲解清晰，回答问题正确</a:t>
            </a:r>
            <a:endParaRPr lang="en-US" altLang="zh-CN" sz="2400" dirty="0" smtClean="0"/>
          </a:p>
          <a:p>
            <a:r>
              <a:rPr lang="zh-CN" altLang="en-US" sz="2400" dirty="0" smtClean="0"/>
              <a:t>每个实验占总评成绩中的</a:t>
            </a:r>
            <a:r>
              <a:rPr lang="en-US" altLang="zh-CN" sz="2400" dirty="0" smtClean="0"/>
              <a:t>10</a:t>
            </a:r>
            <a:r>
              <a:rPr lang="zh-CN" altLang="en-US" sz="2400" dirty="0" smtClean="0"/>
              <a:t>分，该评分包含代码演示</a:t>
            </a:r>
            <a:r>
              <a:rPr lang="en-US" altLang="zh-CN" sz="2400" dirty="0" smtClean="0"/>
              <a:t>+PPT</a:t>
            </a:r>
            <a:r>
              <a:rPr lang="zh-CN" altLang="en-US" sz="2400" dirty="0" smtClean="0"/>
              <a:t>讲解</a:t>
            </a:r>
            <a:r>
              <a:rPr lang="en-US" altLang="zh-CN" sz="2400" dirty="0" smtClean="0"/>
              <a:t>+</a:t>
            </a:r>
            <a:r>
              <a:rPr lang="zh-CN" altLang="en-US" sz="2400" dirty="0" smtClean="0"/>
              <a:t>实验报告；</a:t>
            </a:r>
            <a:endParaRPr lang="en-US" altLang="zh-CN" sz="2400" dirty="0" smtClean="0"/>
          </a:p>
          <a:p>
            <a:r>
              <a:rPr lang="zh-CN" altLang="en-US" sz="2400" dirty="0" smtClean="0"/>
              <a:t>第一周实验课暂停，第二周开始；每个实验有两次实验课的时间给老师演示和讲解，超出两周时间一律以迟交评分</a:t>
            </a:r>
            <a:r>
              <a:rPr lang="zh-CN" altLang="en-US" sz="2400" dirty="0" smtClean="0"/>
              <a:t>。</a:t>
            </a:r>
            <a:r>
              <a:rPr lang="zh-CN" altLang="en-US" sz="2400" dirty="0" smtClean="0">
                <a:solidFill>
                  <a:srgbClr val="FF0000"/>
                </a:solidFill>
              </a:rPr>
              <a:t>迟交实验不给分。</a:t>
            </a:r>
            <a:endParaRPr lang="en-US" altLang="zh-CN" sz="2400" dirty="0" smtClean="0">
              <a:solidFill>
                <a:srgbClr val="FF0000"/>
              </a:solidFill>
            </a:endParaRPr>
          </a:p>
          <a:p>
            <a:r>
              <a:rPr lang="zh-CN" altLang="en-US" sz="2400" dirty="0" smtClean="0"/>
              <a:t>严谨任何形式的抄袭，包括代码、</a:t>
            </a:r>
            <a:r>
              <a:rPr lang="en-US" altLang="zh-CN" sz="2400" dirty="0" smtClean="0"/>
              <a:t>PPT</a:t>
            </a:r>
            <a:r>
              <a:rPr lang="zh-CN" altLang="en-US" sz="2400" dirty="0" smtClean="0"/>
              <a:t>、实验报告，大量的相同文字内容及相同图片。（诚信声明）</a:t>
            </a:r>
            <a:endParaRPr lang="en-US" altLang="zh-CN" sz="2400" dirty="0" smtClean="0"/>
          </a:p>
          <a:p>
            <a:r>
              <a:rPr lang="zh-CN" altLang="en-US" sz="2400" dirty="0" smtClean="0"/>
              <a:t>教师检查只关注算法部分内容，有关程序设计的代码问题一概不回答（问代码者后果自负）</a:t>
            </a:r>
            <a:r>
              <a:rPr lang="zh-CN" altLang="en-US" sz="2400" dirty="0" smtClean="0"/>
              <a:t>。</a:t>
            </a:r>
            <a:endParaRPr lang="en-US" altLang="zh-CN" sz="2400" dirty="0" smtClean="0"/>
          </a:p>
          <a:p>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a:t>教学目的</a:t>
            </a:r>
          </a:p>
        </p:txBody>
      </p:sp>
      <p:sp>
        <p:nvSpPr>
          <p:cNvPr id="7171" name="Rectangle 3"/>
          <p:cNvSpPr>
            <a:spLocks noGrp="1" noChangeArrowheads="1"/>
          </p:cNvSpPr>
          <p:nvPr>
            <p:ph type="body" idx="1"/>
          </p:nvPr>
        </p:nvSpPr>
        <p:spPr/>
        <p:txBody>
          <a:bodyPr/>
          <a:lstStyle/>
          <a:p>
            <a:pPr>
              <a:lnSpc>
                <a:spcPct val="80000"/>
              </a:lnSpc>
            </a:pPr>
            <a:r>
              <a:rPr lang="zh-CN" altLang="en-US" sz="2100"/>
              <a:t>理论分析能力培养：</a:t>
            </a:r>
          </a:p>
          <a:p>
            <a:pPr lvl="1">
              <a:lnSpc>
                <a:spcPct val="80000"/>
              </a:lnSpc>
            </a:pPr>
            <a:r>
              <a:rPr lang="zh-CN" altLang="en-US" sz="2000"/>
              <a:t>掌握算法分析与设计的基本理论和方法</a:t>
            </a:r>
          </a:p>
          <a:p>
            <a:pPr lvl="1">
              <a:lnSpc>
                <a:spcPct val="80000"/>
              </a:lnSpc>
            </a:pPr>
            <a:r>
              <a:rPr lang="zh-CN" altLang="en-US" sz="2000"/>
              <a:t>具有设计新算法和分析复杂性的能力</a:t>
            </a:r>
          </a:p>
          <a:p>
            <a:pPr>
              <a:lnSpc>
                <a:spcPct val="80000"/>
              </a:lnSpc>
            </a:pPr>
            <a:r>
              <a:rPr lang="zh-CN" altLang="en-US" sz="2100"/>
              <a:t>实践能力的培养</a:t>
            </a:r>
          </a:p>
          <a:p>
            <a:pPr lvl="1">
              <a:lnSpc>
                <a:spcPct val="80000"/>
              </a:lnSpc>
            </a:pPr>
            <a:r>
              <a:rPr lang="zh-CN" altLang="en-US" sz="2000"/>
              <a:t>学会如何实现设计好的算法</a:t>
            </a:r>
          </a:p>
          <a:p>
            <a:pPr lvl="1">
              <a:lnSpc>
                <a:spcPct val="80000"/>
              </a:lnSpc>
            </a:pPr>
            <a:r>
              <a:rPr lang="zh-CN" altLang="en-US" sz="2000"/>
              <a:t>如何测试其正确性和效率</a:t>
            </a:r>
          </a:p>
          <a:p>
            <a:pPr lvl="1">
              <a:lnSpc>
                <a:spcPct val="80000"/>
              </a:lnSpc>
            </a:pPr>
            <a:r>
              <a:rPr lang="zh-CN" altLang="en-US" sz="2000"/>
              <a:t>应用与实际问题</a:t>
            </a:r>
          </a:p>
          <a:p>
            <a:pPr>
              <a:lnSpc>
                <a:spcPct val="80000"/>
              </a:lnSpc>
            </a:pPr>
            <a:r>
              <a:rPr lang="zh-CN" altLang="en-US" sz="2100"/>
              <a:t>团队能力培养：</a:t>
            </a:r>
          </a:p>
          <a:p>
            <a:pPr lvl="1">
              <a:lnSpc>
                <a:spcPct val="80000"/>
              </a:lnSpc>
            </a:pPr>
            <a:r>
              <a:rPr lang="zh-CN" altLang="en-US" sz="2000"/>
              <a:t>和各种人员合作工作能力</a:t>
            </a:r>
          </a:p>
          <a:p>
            <a:pPr>
              <a:lnSpc>
                <a:spcPct val="80000"/>
              </a:lnSpc>
            </a:pPr>
            <a:r>
              <a:rPr lang="zh-CN" altLang="en-US" sz="2100"/>
              <a:t>交流能力的培养：</a:t>
            </a:r>
          </a:p>
          <a:p>
            <a:pPr lvl="1">
              <a:lnSpc>
                <a:spcPct val="80000"/>
              </a:lnSpc>
            </a:pPr>
            <a:r>
              <a:rPr lang="zh-CN" altLang="en-US" sz="2000"/>
              <a:t>表达和接受能力</a:t>
            </a:r>
          </a:p>
          <a:p>
            <a:pPr>
              <a:lnSpc>
                <a:spcPct val="80000"/>
              </a:lnSpc>
            </a:pPr>
            <a:r>
              <a:rPr lang="zh-CN" altLang="en-US" sz="2100"/>
              <a:t>独立研究能力培养：</a:t>
            </a:r>
          </a:p>
          <a:p>
            <a:pPr lvl="1">
              <a:lnSpc>
                <a:spcPct val="80000"/>
              </a:lnSpc>
            </a:pPr>
            <a:r>
              <a:rPr lang="zh-CN" altLang="en-US" sz="2000"/>
              <a:t>具有独立开展研究的能力</a:t>
            </a:r>
          </a:p>
          <a:p>
            <a:pPr>
              <a:lnSpc>
                <a:spcPct val="80000"/>
              </a:lnSpc>
            </a:pPr>
            <a:endParaRPr lang="en-US" altLang="zh-CN" sz="21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a:t>笔记</a:t>
            </a:r>
          </a:p>
        </p:txBody>
      </p:sp>
      <p:sp>
        <p:nvSpPr>
          <p:cNvPr id="16387" name="Rectangle 3"/>
          <p:cNvSpPr>
            <a:spLocks noGrp="1" noChangeArrowheads="1"/>
          </p:cNvSpPr>
          <p:nvPr>
            <p:ph type="body" idx="1"/>
          </p:nvPr>
        </p:nvSpPr>
        <p:spPr>
          <a:xfrm>
            <a:off x="457200" y="5719763"/>
            <a:ext cx="8229600" cy="411162"/>
          </a:xfrm>
        </p:spPr>
        <p:txBody>
          <a:bodyPr/>
          <a:lstStyle/>
          <a:p>
            <a:pPr>
              <a:lnSpc>
                <a:spcPct val="80000"/>
              </a:lnSpc>
            </a:pPr>
            <a:r>
              <a:rPr lang="zh-CN" altLang="en-US" sz="1900"/>
              <a:t>张春兴</a:t>
            </a:r>
            <a:r>
              <a:rPr lang="en-US" altLang="zh-CN" sz="1900"/>
              <a:t>《</a:t>
            </a:r>
            <a:r>
              <a:rPr lang="zh-CN" altLang="en-US" sz="1900"/>
              <a:t>现代心理学：现代人研究自身问题的科学</a:t>
            </a:r>
            <a:r>
              <a:rPr lang="en-US" altLang="zh-CN" sz="1900"/>
              <a:t>》</a:t>
            </a:r>
            <a:r>
              <a:rPr lang="zh-CN" altLang="en-US" sz="1900"/>
              <a:t>，第</a:t>
            </a:r>
            <a:r>
              <a:rPr lang="en-US" altLang="zh-CN" sz="1900"/>
              <a:t>6</a:t>
            </a:r>
            <a:r>
              <a:rPr lang="zh-CN" altLang="en-US" sz="1900"/>
              <a:t>章</a:t>
            </a:r>
          </a:p>
        </p:txBody>
      </p:sp>
      <p:pic>
        <p:nvPicPr>
          <p:cNvPr id="16390" name="Picture 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6800" y="1752600"/>
            <a:ext cx="7086600" cy="3665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endParaRPr lang="zh-CN" altLang="zh-CN"/>
          </a:p>
        </p:txBody>
      </p:sp>
      <p:sp>
        <p:nvSpPr>
          <p:cNvPr id="17411" name="Rectangle 3"/>
          <p:cNvSpPr>
            <a:spLocks noGrp="1" noChangeArrowheads="1"/>
          </p:cNvSpPr>
          <p:nvPr>
            <p:ph type="body" idx="1"/>
          </p:nvPr>
        </p:nvSpPr>
        <p:spPr/>
        <p:txBody>
          <a:bodyPr/>
          <a:lstStyle/>
          <a:p>
            <a:r>
              <a:rPr lang="zh-CN" altLang="en-US"/>
              <a:t>信息处理的过程：</a:t>
            </a:r>
          </a:p>
          <a:p>
            <a:pPr lvl="1"/>
            <a:r>
              <a:rPr lang="zh-CN" altLang="en-US"/>
              <a:t>输入和输出 </a:t>
            </a:r>
            <a:r>
              <a:rPr lang="en-US" altLang="zh-CN"/>
              <a:t>Input and Output</a:t>
            </a:r>
          </a:p>
          <a:p>
            <a:pPr lvl="1"/>
            <a:r>
              <a:rPr lang="zh-CN" altLang="en-US"/>
              <a:t>编码和解码 </a:t>
            </a:r>
            <a:r>
              <a:rPr lang="en-US" altLang="zh-CN"/>
              <a:t>Encoding and Decoding</a:t>
            </a:r>
          </a:p>
          <a:p>
            <a:pPr lvl="1"/>
            <a:r>
              <a:rPr lang="zh-CN" altLang="en-US"/>
              <a:t>存储和检索 </a:t>
            </a:r>
            <a:r>
              <a:rPr lang="en-US" altLang="zh-CN"/>
              <a:t>Storage and Retrival</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endParaRPr lang="zh-CN" altLang="zh-CN"/>
          </a:p>
        </p:txBody>
      </p:sp>
      <p:sp>
        <p:nvSpPr>
          <p:cNvPr id="18435" name="Rectangle 3"/>
          <p:cNvSpPr>
            <a:spLocks noGrp="1" noChangeArrowheads="1"/>
          </p:cNvSpPr>
          <p:nvPr>
            <p:ph type="body" idx="1"/>
          </p:nvPr>
        </p:nvSpPr>
        <p:spPr/>
        <p:txBody>
          <a:bodyPr/>
          <a:lstStyle/>
          <a:p>
            <a:pPr>
              <a:lnSpc>
                <a:spcPct val="80000"/>
              </a:lnSpc>
            </a:pPr>
            <a:r>
              <a:rPr lang="zh-CN" altLang="en-US" sz="1900"/>
              <a:t>感觉记忆：摄像头</a:t>
            </a:r>
          </a:p>
          <a:p>
            <a:pPr lvl="1">
              <a:lnSpc>
                <a:spcPct val="80000"/>
              </a:lnSpc>
            </a:pPr>
            <a:r>
              <a:rPr lang="zh-CN" altLang="en-US" sz="1700"/>
              <a:t>形象记忆 </a:t>
            </a:r>
            <a:r>
              <a:rPr lang="en-US" altLang="zh-CN" sz="1700"/>
              <a:t>1s</a:t>
            </a:r>
            <a:r>
              <a:rPr lang="zh-CN" altLang="en-US" sz="1700"/>
              <a:t>，声像记忆</a:t>
            </a:r>
            <a:r>
              <a:rPr lang="en-US" altLang="zh-CN" sz="1700"/>
              <a:t>2s</a:t>
            </a:r>
            <a:r>
              <a:rPr lang="zh-CN" altLang="en-US" sz="1700"/>
              <a:t>。</a:t>
            </a:r>
          </a:p>
          <a:p>
            <a:pPr lvl="1">
              <a:lnSpc>
                <a:spcPct val="80000"/>
              </a:lnSpc>
            </a:pPr>
            <a:r>
              <a:rPr lang="zh-CN" altLang="en-US" sz="1700"/>
              <a:t>如果不注意，则消失。视而不见，熟视无睹。比如硬币，</a:t>
            </a:r>
            <a:r>
              <a:rPr lang="en-US" altLang="zh-CN" sz="1700"/>
              <a:t>1</a:t>
            </a:r>
            <a:r>
              <a:rPr lang="zh-CN" altLang="en-US" sz="1700"/>
              <a:t>块钱。</a:t>
            </a:r>
          </a:p>
          <a:p>
            <a:pPr lvl="1">
              <a:lnSpc>
                <a:spcPct val="80000"/>
              </a:lnSpc>
            </a:pPr>
            <a:r>
              <a:rPr lang="zh-CN" altLang="en-US" sz="1700"/>
              <a:t>如果不经过编码，也会消失</a:t>
            </a:r>
          </a:p>
          <a:p>
            <a:pPr>
              <a:lnSpc>
                <a:spcPct val="80000"/>
              </a:lnSpc>
            </a:pPr>
            <a:r>
              <a:rPr lang="zh-CN" altLang="en-US" sz="1900"/>
              <a:t>短期记忆：内存</a:t>
            </a:r>
          </a:p>
          <a:p>
            <a:pPr lvl="1">
              <a:lnSpc>
                <a:spcPct val="80000"/>
              </a:lnSpc>
            </a:pPr>
            <a:r>
              <a:rPr lang="zh-CN" altLang="en-US" sz="1700"/>
              <a:t>声码为主：电话号码要读出来，看书读出来</a:t>
            </a:r>
          </a:p>
          <a:p>
            <a:pPr lvl="1">
              <a:lnSpc>
                <a:spcPct val="80000"/>
              </a:lnSpc>
            </a:pPr>
            <a:r>
              <a:rPr lang="en-US" altLang="zh-CN" sz="1700"/>
              <a:t>20</a:t>
            </a:r>
            <a:r>
              <a:rPr lang="zh-CN" altLang="en-US" sz="1700"/>
              <a:t>秒</a:t>
            </a:r>
          </a:p>
          <a:p>
            <a:pPr lvl="1">
              <a:lnSpc>
                <a:spcPct val="80000"/>
              </a:lnSpc>
            </a:pPr>
            <a:r>
              <a:rPr lang="en-US" altLang="zh-CN" sz="1700"/>
              <a:t>7</a:t>
            </a:r>
            <a:r>
              <a:rPr lang="zh-CN" altLang="en-US" sz="1700"/>
              <a:t>个项目左右：电话号码太长记不住，再说一遍。分组。</a:t>
            </a:r>
          </a:p>
          <a:p>
            <a:pPr lvl="1">
              <a:lnSpc>
                <a:spcPct val="80000"/>
              </a:lnSpc>
            </a:pPr>
            <a:r>
              <a:rPr lang="zh-CN" altLang="en-US" sz="1700"/>
              <a:t>比如</a:t>
            </a:r>
            <a:r>
              <a:rPr lang="en-US" altLang="zh-CN" sz="1700"/>
              <a:t>UOYKNAHT</a:t>
            </a:r>
            <a:r>
              <a:rPr lang="zh-CN" altLang="en-US" sz="1700"/>
              <a:t>，很难记，每个项目之间毫无关联</a:t>
            </a:r>
          </a:p>
          <a:p>
            <a:pPr lvl="1">
              <a:lnSpc>
                <a:spcPct val="80000"/>
              </a:lnSpc>
            </a:pPr>
            <a:r>
              <a:rPr lang="en-US" altLang="zh-CN" sz="1700"/>
              <a:t>THANKYOU</a:t>
            </a:r>
            <a:r>
              <a:rPr lang="zh-CN" altLang="en-US" sz="1700"/>
              <a:t>，学过这两个单词的人，很好记，两个项目</a:t>
            </a:r>
          </a:p>
          <a:p>
            <a:pPr>
              <a:lnSpc>
                <a:spcPct val="80000"/>
              </a:lnSpc>
            </a:pPr>
            <a:r>
              <a:rPr lang="zh-CN" altLang="en-US" sz="1900"/>
              <a:t>长期记忆：硬盘</a:t>
            </a:r>
          </a:p>
          <a:p>
            <a:pPr lvl="1">
              <a:lnSpc>
                <a:spcPct val="80000"/>
              </a:lnSpc>
            </a:pPr>
            <a:r>
              <a:rPr lang="zh-CN" altLang="en-US" sz="1700"/>
              <a:t>语义 </a:t>
            </a:r>
            <a:r>
              <a:rPr lang="en-US" altLang="zh-CN" sz="1700"/>
              <a:t>Semantics  </a:t>
            </a:r>
            <a:r>
              <a:rPr lang="zh-CN" altLang="en-US" sz="1700"/>
              <a:t>得意而忘言</a:t>
            </a:r>
          </a:p>
          <a:p>
            <a:pPr lvl="1">
              <a:lnSpc>
                <a:spcPct val="80000"/>
              </a:lnSpc>
            </a:pPr>
            <a:r>
              <a:rPr lang="zh-CN" altLang="en-US" sz="1700"/>
              <a:t>不断重复而将短期记忆变为长期记忆</a:t>
            </a:r>
          </a:p>
          <a:p>
            <a:pPr lvl="1">
              <a:lnSpc>
                <a:spcPct val="80000"/>
              </a:lnSpc>
            </a:pPr>
            <a:r>
              <a:rPr lang="zh-CN" altLang="en-US" sz="1700"/>
              <a:t>为什么不能记住熟悉的事物，比如硬币（没有注意）</a:t>
            </a:r>
          </a:p>
          <a:p>
            <a:pPr lvl="1">
              <a:lnSpc>
                <a:spcPct val="80000"/>
              </a:lnSpc>
            </a:pPr>
            <a:r>
              <a:rPr lang="zh-CN" altLang="en-US" sz="1700"/>
              <a:t>为什么没有三岁之前的记忆？</a:t>
            </a:r>
            <a:r>
              <a:rPr lang="en-US" altLang="zh-CN" sz="1700"/>
              <a:t>3</a:t>
            </a:r>
            <a:r>
              <a:rPr lang="zh-CN" altLang="en-US" sz="1700"/>
              <a:t>岁前，还没学会语言，记忆无法以语言的方式存储。</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gn="just"/>
            <a:r>
              <a:rPr lang="zh-CN" altLang="en-US" dirty="0" smtClean="0">
                <a:solidFill>
                  <a:srgbClr val="FF0000"/>
                </a:solidFill>
              </a:rPr>
              <a:t>课程介绍</a:t>
            </a:r>
            <a:endParaRPr lang="en-US" altLang="zh-CN" dirty="0" smtClean="0">
              <a:solidFill>
                <a:srgbClr val="FF0000"/>
              </a:solidFill>
            </a:endParaRPr>
          </a:p>
          <a:p>
            <a:pPr algn="just"/>
            <a:r>
              <a:rPr lang="zh-CN" altLang="en-US" dirty="0" smtClean="0"/>
              <a:t>算法的概念</a:t>
            </a:r>
            <a:endParaRPr lang="en-US" altLang="zh-CN" dirty="0" smtClean="0"/>
          </a:p>
          <a:p>
            <a:pPr algn="just"/>
            <a:r>
              <a:rPr lang="zh-CN" altLang="en-US" dirty="0" smtClean="0"/>
              <a:t>算法正确性分析</a:t>
            </a:r>
            <a:endParaRPr lang="en-US" altLang="zh-CN" dirty="0" smtClean="0"/>
          </a:p>
          <a:p>
            <a:pPr algn="just"/>
            <a:r>
              <a:rPr lang="zh-CN" altLang="en-US" dirty="0" smtClean="0"/>
              <a:t>算法时间效率分析</a:t>
            </a:r>
            <a:endParaRPr lang="en-US" altLang="zh-CN" dirty="0" smtClean="0"/>
          </a:p>
          <a:p>
            <a:pPr lvl="1" algn="just"/>
            <a:r>
              <a:rPr lang="zh-CN" altLang="en-US" dirty="0" smtClean="0"/>
              <a:t>理论分析</a:t>
            </a:r>
            <a:endParaRPr lang="en-US" altLang="zh-CN" dirty="0" smtClean="0"/>
          </a:p>
          <a:p>
            <a:pPr lvl="1" algn="just"/>
            <a:r>
              <a:rPr lang="zh-CN" altLang="en-US" dirty="0" smtClean="0"/>
              <a:t>经验分析</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zh-CN" altLang="en-US"/>
              <a:t>短期记忆功能障碍 </a:t>
            </a:r>
          </a:p>
        </p:txBody>
      </p:sp>
      <p:sp>
        <p:nvSpPr>
          <p:cNvPr id="19459" name="Rectangle 3"/>
          <p:cNvSpPr>
            <a:spLocks noGrp="1" noChangeArrowheads="1"/>
          </p:cNvSpPr>
          <p:nvPr>
            <p:ph type="body" idx="1"/>
          </p:nvPr>
        </p:nvSpPr>
        <p:spPr>
          <a:xfrm>
            <a:off x="4191000" y="1600200"/>
            <a:ext cx="4495800" cy="4530725"/>
          </a:xfrm>
        </p:spPr>
        <p:txBody>
          <a:bodyPr/>
          <a:lstStyle/>
          <a:p>
            <a:pPr>
              <a:lnSpc>
                <a:spcPct val="90000"/>
              </a:lnSpc>
            </a:pPr>
            <a:r>
              <a:rPr lang="zh-CN" altLang="en-US"/>
              <a:t>克里斯托弗</a:t>
            </a:r>
            <a:r>
              <a:rPr lang="en-US" altLang="zh-CN"/>
              <a:t>·</a:t>
            </a:r>
            <a:r>
              <a:rPr lang="zh-CN" altLang="en-US"/>
              <a:t>诺兰 </a:t>
            </a:r>
            <a:r>
              <a:rPr lang="en-US" altLang="zh-CN"/>
              <a:t>Christopher Nolan</a:t>
            </a:r>
          </a:p>
          <a:p>
            <a:pPr>
              <a:lnSpc>
                <a:spcPct val="90000"/>
              </a:lnSpc>
            </a:pPr>
            <a:r>
              <a:rPr lang="zh-CN" altLang="en-US"/>
              <a:t>电影中的哲学命题</a:t>
            </a:r>
          </a:p>
          <a:p>
            <a:pPr>
              <a:lnSpc>
                <a:spcPct val="90000"/>
              </a:lnSpc>
            </a:pPr>
            <a:r>
              <a:rPr lang="en-US" altLang="zh-CN"/>
              <a:t>Memeto</a:t>
            </a:r>
            <a:r>
              <a:rPr lang="zh-CN" altLang="en-US"/>
              <a:t>记忆碎片：记忆、</a:t>
            </a:r>
          </a:p>
          <a:p>
            <a:pPr>
              <a:lnSpc>
                <a:spcPct val="90000"/>
              </a:lnSpc>
            </a:pPr>
            <a:r>
              <a:rPr lang="zh-CN" altLang="en-US"/>
              <a:t>蝙蝠侠：黑暗骑士：人性、正义</a:t>
            </a:r>
          </a:p>
          <a:p>
            <a:pPr>
              <a:lnSpc>
                <a:spcPct val="90000"/>
              </a:lnSpc>
            </a:pPr>
            <a:r>
              <a:rPr lang="zh-CN" altLang="en-US"/>
              <a:t>盗梦空间</a:t>
            </a:r>
            <a:r>
              <a:rPr lang="en-US" altLang="zh-CN"/>
              <a:t>Inception</a:t>
            </a:r>
            <a:r>
              <a:rPr lang="zh-CN" altLang="en-US"/>
              <a:t>：梦的解析、潜意识</a:t>
            </a:r>
          </a:p>
        </p:txBody>
      </p:sp>
      <p:pic>
        <p:nvPicPr>
          <p:cNvPr id="19460" name="Picture 4" descr="p64168845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6800" y="2209800"/>
            <a:ext cx="2352675" cy="326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endParaRPr lang="zh-CN" altLang="zh-CN"/>
          </a:p>
        </p:txBody>
      </p:sp>
      <p:sp>
        <p:nvSpPr>
          <p:cNvPr id="20483" name="Rectangle 3"/>
          <p:cNvSpPr>
            <a:spLocks noGrp="1" noChangeArrowheads="1"/>
          </p:cNvSpPr>
          <p:nvPr>
            <p:ph type="body" idx="1"/>
          </p:nvPr>
        </p:nvSpPr>
        <p:spPr/>
        <p:txBody>
          <a:bodyPr/>
          <a:lstStyle/>
          <a:p>
            <a:r>
              <a:rPr lang="zh-CN" altLang="en-US"/>
              <a:t>讲了这么多关联的东西之后，大家还记得多少？</a:t>
            </a:r>
          </a:p>
          <a:p>
            <a:r>
              <a:rPr lang="zh-CN" altLang="en-US"/>
              <a:t>下周再来提问，大家还记得多少？有实验，一周后，大家连记忆的原理图也画不出来了。</a:t>
            </a:r>
          </a:p>
          <a:p>
            <a:endParaRPr lang="zh-CN" altLang="en-US"/>
          </a:p>
          <a:p>
            <a:r>
              <a:rPr lang="zh-CN" altLang="en-US"/>
              <a:t>一句话：要记笔记</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28600"/>
            <a:ext cx="7772400" cy="1143000"/>
          </a:xfrm>
        </p:spPr>
        <p:txBody>
          <a:bodyPr/>
          <a:lstStyle/>
          <a:p>
            <a:pPr>
              <a:defRPr/>
            </a:pPr>
            <a:r>
              <a:rPr lang="zh-CN" altLang="en-US" dirty="0" smtClean="0">
                <a:ea typeface="宋体" pitchFamily="2" charset="-122"/>
              </a:rPr>
              <a:t>从腾讯的一道面试题说起</a:t>
            </a:r>
          </a:p>
        </p:txBody>
      </p:sp>
      <p:sp>
        <p:nvSpPr>
          <p:cNvPr id="3" name="内容占位符 2"/>
          <p:cNvSpPr>
            <a:spLocks noGrp="1"/>
          </p:cNvSpPr>
          <p:nvPr>
            <p:ph idx="1"/>
          </p:nvPr>
        </p:nvSpPr>
        <p:spPr>
          <a:xfrm>
            <a:off x="642910" y="4286256"/>
            <a:ext cx="7772400" cy="2338390"/>
          </a:xfrm>
        </p:spPr>
        <p:txBody>
          <a:bodyPr/>
          <a:lstStyle/>
          <a:p>
            <a:pPr>
              <a:buFont typeface="Monotype Sorts" pitchFamily="2" charset="2"/>
              <a:buNone/>
              <a:defRPr/>
            </a:pPr>
            <a:endParaRPr lang="en-US" altLang="zh-CN" dirty="0" smtClean="0">
              <a:ea typeface="宋体" pitchFamily="2" charset="-122"/>
            </a:endParaRPr>
          </a:p>
          <a:p>
            <a:pPr>
              <a:buFont typeface="Monotype Sorts" pitchFamily="2" charset="2"/>
              <a:buNone/>
              <a:defRPr/>
            </a:pPr>
            <a:r>
              <a:rPr lang="en-US" altLang="zh-CN" dirty="0" smtClean="0">
                <a:ea typeface="宋体" pitchFamily="2" charset="-122"/>
              </a:rPr>
              <a:t>    </a:t>
            </a:r>
            <a:r>
              <a:rPr lang="zh-CN" altLang="en-US" dirty="0" smtClean="0">
                <a:ea typeface="宋体" pitchFamily="2" charset="-122"/>
              </a:rPr>
              <a:t>有</a:t>
            </a:r>
            <a:r>
              <a:rPr lang="en-US" altLang="zh-CN" dirty="0" smtClean="0">
                <a:ea typeface="宋体" pitchFamily="2" charset="-122"/>
              </a:rPr>
              <a:t>1000</a:t>
            </a:r>
            <a:r>
              <a:rPr lang="zh-CN" altLang="en-US" dirty="0" smtClean="0">
                <a:ea typeface="宋体" pitchFamily="2" charset="-122"/>
              </a:rPr>
              <a:t>瓶水</a:t>
            </a:r>
            <a:r>
              <a:rPr lang="en-US" altLang="zh-CN" dirty="0" smtClean="0">
                <a:ea typeface="宋体" pitchFamily="2" charset="-122"/>
              </a:rPr>
              <a:t>,</a:t>
            </a:r>
            <a:r>
              <a:rPr lang="zh-CN" altLang="en-US" dirty="0" smtClean="0">
                <a:ea typeface="宋体" pitchFamily="2" charset="-122"/>
              </a:rPr>
              <a:t>其中有一瓶有毒</a:t>
            </a:r>
            <a:r>
              <a:rPr lang="en-US" altLang="zh-CN" dirty="0" smtClean="0">
                <a:ea typeface="宋体" pitchFamily="2" charset="-122"/>
              </a:rPr>
              <a:t>,</a:t>
            </a:r>
            <a:r>
              <a:rPr lang="zh-CN" altLang="en-US" dirty="0" smtClean="0">
                <a:ea typeface="宋体" pitchFamily="2" charset="-122"/>
              </a:rPr>
              <a:t>小白鼠只要尝一点带毒的水</a:t>
            </a:r>
            <a:r>
              <a:rPr lang="en-US" altLang="zh-CN" dirty="0" smtClean="0">
                <a:ea typeface="宋体" pitchFamily="2" charset="-122"/>
              </a:rPr>
              <a:t>24</a:t>
            </a:r>
            <a:r>
              <a:rPr lang="zh-CN" altLang="en-US" dirty="0" smtClean="0">
                <a:ea typeface="宋体" pitchFamily="2" charset="-122"/>
              </a:rPr>
              <a:t>小时后就会死亡</a:t>
            </a:r>
            <a:r>
              <a:rPr lang="en-US" altLang="zh-CN" dirty="0" smtClean="0">
                <a:ea typeface="宋体" pitchFamily="2" charset="-122"/>
              </a:rPr>
              <a:t>,</a:t>
            </a:r>
            <a:r>
              <a:rPr lang="zh-CN" altLang="en-US" dirty="0" smtClean="0">
                <a:ea typeface="宋体" pitchFamily="2" charset="-122"/>
              </a:rPr>
              <a:t>至少要多少只小白鼠才能在</a:t>
            </a:r>
            <a:r>
              <a:rPr lang="en-US" altLang="zh-CN" dirty="0" smtClean="0">
                <a:ea typeface="宋体" pitchFamily="2" charset="-122"/>
              </a:rPr>
              <a:t>24</a:t>
            </a:r>
            <a:r>
              <a:rPr lang="zh-CN" altLang="en-US" dirty="0" smtClean="0">
                <a:ea typeface="宋体" pitchFamily="2" charset="-122"/>
              </a:rPr>
              <a:t>小时时鉴别出那瓶水有毒</a:t>
            </a:r>
            <a:r>
              <a:rPr lang="en-US" altLang="zh-CN" dirty="0" smtClean="0">
                <a:ea typeface="宋体" pitchFamily="2" charset="-122"/>
              </a:rPr>
              <a:t>?</a:t>
            </a:r>
            <a:endParaRPr lang="zh-CN" altLang="en-US" dirty="0" smtClean="0">
              <a:ea typeface="宋体" pitchFamily="2" charset="-122"/>
            </a:endParaRPr>
          </a:p>
        </p:txBody>
      </p:sp>
      <p:sp>
        <p:nvSpPr>
          <p:cNvPr id="4100" name="灯片编号占位符 3"/>
          <p:cNvSpPr>
            <a:spLocks noGrp="1"/>
          </p:cNvSpPr>
          <p:nvPr>
            <p:ph type="sldNum" sz="quarter" idx="12"/>
          </p:nvPr>
        </p:nvSpPr>
        <p:spPr>
          <a:xfrm>
            <a:off x="8077200" y="6858000"/>
            <a:ext cx="1905000" cy="304800"/>
          </a:xfrm>
          <a:prstGeom prst="rect">
            <a:avLst/>
          </a:prstGeom>
          <a:noFill/>
          <a:ln>
            <a:miter lim="800000"/>
          </a:ln>
        </p:spPr>
        <p:txBody>
          <a:bodyPr/>
          <a:lstStyle/>
          <a:p>
            <a:r>
              <a:rPr lang="en-US" altLang="zh-CN" smtClean="0">
                <a:ea typeface="宋体" charset="-122"/>
              </a:rPr>
              <a:t>1-</a:t>
            </a:r>
            <a:fld id="{6A1119EB-4189-4521-8A32-B18974B98BC0}" type="slidenum">
              <a:rPr lang="en-US" altLang="zh-CN" smtClean="0">
                <a:ea typeface="宋体" charset="-122"/>
              </a:rPr>
              <a:pPr/>
              <a:t>22</a:t>
            </a:fld>
            <a:endParaRPr lang="en-US" altLang="zh-CN" smtClean="0">
              <a:ea typeface="宋体" charset="-122"/>
            </a:endParaRPr>
          </a:p>
        </p:txBody>
      </p:sp>
      <p:pic>
        <p:nvPicPr>
          <p:cNvPr id="4101" name="Picture 2" descr="C:\Users\Lenovo\AppData\Local\Microsoft\Windows\Temporary Internet Files\Content.IE5\A4X0QTJD\lgi01a201308111400[1].jpg"/>
          <p:cNvPicPr>
            <a:picLocks noChangeAspect="1" noChangeArrowheads="1"/>
          </p:cNvPicPr>
          <p:nvPr/>
        </p:nvPicPr>
        <p:blipFill>
          <a:blip r:embed="rId2" cstate="print"/>
          <a:srcRect/>
          <a:stretch>
            <a:fillRect/>
          </a:stretch>
        </p:blipFill>
        <p:spPr bwMode="auto">
          <a:xfrm>
            <a:off x="1933588" y="1571612"/>
            <a:ext cx="418603" cy="829078"/>
          </a:xfrm>
          <a:prstGeom prst="rect">
            <a:avLst/>
          </a:prstGeom>
          <a:noFill/>
          <a:ln w="9525">
            <a:noFill/>
            <a:miter lim="800000"/>
            <a:headEnd/>
            <a:tailEnd/>
          </a:ln>
        </p:spPr>
      </p:pic>
      <p:pic>
        <p:nvPicPr>
          <p:cNvPr id="4102" name="Picture 2" descr="C:\Users\Lenovo\AppData\Local\Microsoft\Windows\Temporary Internet Files\Content.IE5\A4X0QTJD\lgi01a201308111400[1].jpg"/>
          <p:cNvPicPr>
            <a:picLocks noChangeAspect="1" noChangeArrowheads="1"/>
          </p:cNvPicPr>
          <p:nvPr/>
        </p:nvPicPr>
        <p:blipFill>
          <a:blip r:embed="rId2" cstate="print"/>
          <a:srcRect/>
          <a:stretch>
            <a:fillRect/>
          </a:stretch>
        </p:blipFill>
        <p:spPr bwMode="auto">
          <a:xfrm>
            <a:off x="6429388" y="1571612"/>
            <a:ext cx="418603" cy="829078"/>
          </a:xfrm>
          <a:prstGeom prst="rect">
            <a:avLst/>
          </a:prstGeom>
          <a:noFill/>
          <a:ln w="9525">
            <a:noFill/>
            <a:miter lim="800000"/>
            <a:headEnd/>
            <a:tailEnd/>
          </a:ln>
        </p:spPr>
      </p:pic>
      <p:pic>
        <p:nvPicPr>
          <p:cNvPr id="4103" name="Picture 3" descr="C:\Users\Lenovo\AppData\Local\Microsoft\Windows\Temporary Internet Files\Content.IE5\X43061KI\29196775_776c70d1c3_s[1].jpg"/>
          <p:cNvPicPr>
            <a:picLocks noChangeAspect="1" noChangeArrowheads="1"/>
          </p:cNvPicPr>
          <p:nvPr/>
        </p:nvPicPr>
        <p:blipFill>
          <a:blip r:embed="rId3" cstate="print"/>
          <a:srcRect/>
          <a:stretch>
            <a:fillRect/>
          </a:stretch>
        </p:blipFill>
        <p:spPr bwMode="auto">
          <a:xfrm>
            <a:off x="6276988" y="3248012"/>
            <a:ext cx="609616" cy="609616"/>
          </a:xfrm>
          <a:prstGeom prst="rect">
            <a:avLst/>
          </a:prstGeom>
          <a:noFill/>
          <a:ln w="9525">
            <a:noFill/>
            <a:miter lim="800000"/>
            <a:headEnd/>
            <a:tailEnd/>
          </a:ln>
        </p:spPr>
      </p:pic>
      <p:pic>
        <p:nvPicPr>
          <p:cNvPr id="4104" name="Picture 4" descr="C:\Users\Lenovo\AppData\Local\Microsoft\Windows\Temporary Internet Files\Content.IE5\X43061KI\29196775_776c70d1c3_s[1].jpg"/>
          <p:cNvPicPr>
            <a:picLocks noChangeAspect="1" noChangeArrowheads="1"/>
          </p:cNvPicPr>
          <p:nvPr/>
        </p:nvPicPr>
        <p:blipFill>
          <a:blip r:embed="rId3" cstate="print"/>
          <a:srcRect/>
          <a:stretch>
            <a:fillRect/>
          </a:stretch>
        </p:blipFill>
        <p:spPr bwMode="auto">
          <a:xfrm>
            <a:off x="1781188" y="3248012"/>
            <a:ext cx="634001" cy="609616"/>
          </a:xfrm>
          <a:prstGeom prst="rect">
            <a:avLst/>
          </a:prstGeom>
          <a:noFill/>
          <a:ln w="9525">
            <a:noFill/>
            <a:miter lim="800000"/>
            <a:headEnd/>
            <a:tailEnd/>
          </a:ln>
        </p:spPr>
      </p:pic>
      <p:sp>
        <p:nvSpPr>
          <p:cNvPr id="4105" name="TextBox 16"/>
          <p:cNvSpPr txBox="1">
            <a:spLocks noChangeArrowheads="1"/>
          </p:cNvSpPr>
          <p:nvPr/>
        </p:nvSpPr>
        <p:spPr bwMode="auto">
          <a:xfrm>
            <a:off x="3305188" y="1800213"/>
            <a:ext cx="880114" cy="707886"/>
          </a:xfrm>
          <a:prstGeom prst="rect">
            <a:avLst/>
          </a:prstGeom>
          <a:noFill/>
          <a:ln w="9525">
            <a:noFill/>
            <a:miter lim="800000"/>
          </a:ln>
        </p:spPr>
        <p:txBody>
          <a:bodyPr wrap="square">
            <a:spAutoFit/>
          </a:bodyPr>
          <a:lstStyle/>
          <a:p>
            <a:r>
              <a:rPr lang="en-US" altLang="zh-CN" sz="4000">
                <a:ea typeface="宋体" charset="-122"/>
              </a:rPr>
              <a:t>…</a:t>
            </a:r>
            <a:endParaRPr lang="zh-CN" altLang="en-US" sz="4000">
              <a:ea typeface="宋体" charset="-122"/>
            </a:endParaRPr>
          </a:p>
        </p:txBody>
      </p:sp>
      <p:sp>
        <p:nvSpPr>
          <p:cNvPr id="4106" name="TextBox 17"/>
          <p:cNvSpPr txBox="1">
            <a:spLocks noChangeArrowheads="1"/>
          </p:cNvSpPr>
          <p:nvPr/>
        </p:nvSpPr>
        <p:spPr bwMode="auto">
          <a:xfrm>
            <a:off x="3381388" y="3324213"/>
            <a:ext cx="880114" cy="707886"/>
          </a:xfrm>
          <a:prstGeom prst="rect">
            <a:avLst/>
          </a:prstGeom>
          <a:noFill/>
          <a:ln w="9525">
            <a:noFill/>
            <a:miter lim="800000"/>
          </a:ln>
        </p:spPr>
        <p:txBody>
          <a:bodyPr wrap="square">
            <a:spAutoFit/>
          </a:bodyPr>
          <a:lstStyle/>
          <a:p>
            <a:r>
              <a:rPr lang="en-US" altLang="zh-CN" sz="4000" dirty="0">
                <a:ea typeface="宋体" charset="-122"/>
              </a:rPr>
              <a:t>…</a:t>
            </a:r>
            <a:endParaRPr lang="zh-CN" altLang="en-US" sz="4000" dirty="0">
              <a:ea typeface="宋体"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思路</a:t>
            </a:r>
            <a:r>
              <a:rPr lang="en-US" altLang="zh-CN" dirty="0" smtClean="0"/>
              <a:t>1</a:t>
            </a:r>
            <a:r>
              <a:rPr lang="zh-CN" altLang="en-US" dirty="0" smtClean="0"/>
              <a:t>：转换</a:t>
            </a:r>
            <a:endParaRPr lang="zh-CN" altLang="en-US" dirty="0"/>
          </a:p>
        </p:txBody>
      </p:sp>
      <p:sp>
        <p:nvSpPr>
          <p:cNvPr id="3" name="内容占位符 2"/>
          <p:cNvSpPr>
            <a:spLocks noGrp="1"/>
          </p:cNvSpPr>
          <p:nvPr>
            <p:ph idx="1"/>
          </p:nvPr>
        </p:nvSpPr>
        <p:spPr>
          <a:xfrm>
            <a:off x="685800" y="3143248"/>
            <a:ext cx="7772400" cy="2952752"/>
          </a:xfrm>
        </p:spPr>
        <p:txBody>
          <a:bodyPr/>
          <a:lstStyle/>
          <a:p>
            <a:r>
              <a:rPr lang="en-US" altLang="zh-CN" sz="2000" dirty="0" smtClean="0"/>
              <a:t>Naïve 1000</a:t>
            </a:r>
          </a:p>
          <a:p>
            <a:r>
              <a:rPr lang="zh-CN" altLang="en-US" sz="2000" dirty="0" smtClean="0"/>
              <a:t>稍微改进 </a:t>
            </a:r>
            <a:r>
              <a:rPr lang="en-US" altLang="zh-CN" sz="2000" dirty="0" smtClean="0"/>
              <a:t>999</a:t>
            </a:r>
          </a:p>
          <a:p>
            <a:pPr lvl="1"/>
            <a:r>
              <a:rPr lang="zh-CN" altLang="en-US" sz="2000" dirty="0" smtClean="0"/>
              <a:t>喝</a:t>
            </a:r>
            <a:r>
              <a:rPr lang="en-US" altLang="zh-CN" sz="2000" dirty="0" smtClean="0"/>
              <a:t>999</a:t>
            </a:r>
            <a:r>
              <a:rPr lang="zh-CN" altLang="en-US" sz="2000" dirty="0" smtClean="0"/>
              <a:t>瓶，都没死就是剩下的一瓶有毒</a:t>
            </a:r>
            <a:endParaRPr lang="en-US" altLang="zh-CN" sz="2000" dirty="0" smtClean="0"/>
          </a:p>
          <a:p>
            <a:r>
              <a:rPr lang="zh-CN" altLang="en-US" sz="2000" dirty="0" smtClean="0"/>
              <a:t>问题转换：如何从</a:t>
            </a:r>
            <a:r>
              <a:rPr lang="en-US" altLang="zh-CN" sz="2000" dirty="0" smtClean="0"/>
              <a:t>0</a:t>
            </a:r>
            <a:r>
              <a:rPr lang="zh-CN" altLang="en-US" sz="2000" dirty="0" smtClean="0"/>
              <a:t>～</a:t>
            </a:r>
            <a:r>
              <a:rPr lang="en-US" altLang="zh-CN" sz="2000" dirty="0" smtClean="0"/>
              <a:t>999</a:t>
            </a:r>
            <a:r>
              <a:rPr lang="zh-CN" altLang="en-US" sz="2000" dirty="0" smtClean="0"/>
              <a:t>中找到特定的数字？</a:t>
            </a:r>
            <a:endParaRPr lang="en-US" altLang="zh-CN" sz="2000" dirty="0" smtClean="0"/>
          </a:p>
          <a:p>
            <a:pPr lvl="1"/>
            <a:r>
              <a:rPr lang="zh-CN" altLang="en-US" sz="2000" dirty="0" smtClean="0"/>
              <a:t>查找问题：折半查找</a:t>
            </a:r>
            <a:endParaRPr lang="en-US" altLang="zh-CN" sz="2000" dirty="0" smtClean="0"/>
          </a:p>
          <a:p>
            <a:pPr lvl="1"/>
            <a:r>
              <a:rPr lang="en-US" altLang="zh-CN" sz="2000" dirty="0" smtClean="0"/>
              <a:t>1</a:t>
            </a:r>
            <a:r>
              <a:rPr lang="zh-CN" altLang="en-US" sz="2000" dirty="0" smtClean="0"/>
              <a:t>只老鼠喝</a:t>
            </a:r>
            <a:r>
              <a:rPr lang="en-US" altLang="zh-CN" sz="2000" dirty="0" smtClean="0"/>
              <a:t>0-499</a:t>
            </a:r>
            <a:r>
              <a:rPr lang="zh-CN" altLang="en-US" sz="2000" dirty="0" smtClean="0"/>
              <a:t>，死了（</a:t>
            </a:r>
            <a:r>
              <a:rPr lang="en-US" altLang="zh-CN" sz="2000" dirty="0" smtClean="0"/>
              <a:t>0-499</a:t>
            </a:r>
            <a:r>
              <a:rPr lang="zh-CN" altLang="en-US" sz="2000" dirty="0" smtClean="0"/>
              <a:t>），没死（</a:t>
            </a:r>
            <a:r>
              <a:rPr lang="en-US" altLang="zh-CN" sz="2000" dirty="0" smtClean="0"/>
              <a:t>500-999</a:t>
            </a:r>
            <a:r>
              <a:rPr lang="zh-CN" altLang="en-US" sz="2000" dirty="0" smtClean="0"/>
              <a:t>）</a:t>
            </a:r>
            <a:endParaRPr lang="en-US" altLang="zh-CN" sz="2000" dirty="0" smtClean="0"/>
          </a:p>
          <a:p>
            <a:pPr lvl="1"/>
            <a:r>
              <a:rPr lang="zh-CN" altLang="en-US" sz="2000" dirty="0" smtClean="0"/>
              <a:t>效率</a:t>
            </a:r>
            <a:r>
              <a:rPr lang="en-US" altLang="zh-CN" sz="2000" dirty="0" smtClean="0"/>
              <a:t>log</a:t>
            </a:r>
            <a:r>
              <a:rPr lang="en-US" altLang="zh-CN" sz="2000" baseline="-25000" dirty="0" smtClean="0"/>
              <a:t>2</a:t>
            </a:r>
            <a:r>
              <a:rPr lang="en-US" altLang="zh-CN" sz="2000" dirty="0" smtClean="0"/>
              <a:t>n</a:t>
            </a:r>
            <a:r>
              <a:rPr lang="zh-CN" altLang="en-US" sz="2000" dirty="0" smtClean="0"/>
              <a:t>，需要</a:t>
            </a:r>
            <a:r>
              <a:rPr lang="en-US" altLang="zh-CN" sz="2000" dirty="0" smtClean="0"/>
              <a:t>log</a:t>
            </a:r>
            <a:r>
              <a:rPr lang="en-US" altLang="zh-CN" sz="2000" baseline="-25000" dirty="0" smtClean="0"/>
              <a:t>2</a:t>
            </a:r>
            <a:r>
              <a:rPr lang="en-US" altLang="zh-CN" sz="2000" dirty="0" smtClean="0"/>
              <a:t>1000=10</a:t>
            </a:r>
            <a:r>
              <a:rPr lang="zh-CN" altLang="en-US" sz="2000" dirty="0" smtClean="0"/>
              <a:t>只</a:t>
            </a:r>
            <a:endParaRPr lang="en-US" altLang="zh-CN" sz="2000" dirty="0" smtClean="0"/>
          </a:p>
          <a:p>
            <a:pPr lvl="1"/>
            <a:r>
              <a:rPr lang="zh-CN" altLang="en-US" sz="2000" dirty="0" smtClean="0"/>
              <a:t>问题：要等到</a:t>
            </a:r>
            <a:r>
              <a:rPr lang="en-US" altLang="zh-CN" sz="2000" dirty="0" smtClean="0"/>
              <a:t>24</a:t>
            </a:r>
            <a:r>
              <a:rPr lang="zh-CN" altLang="en-US" sz="2000" dirty="0" smtClean="0"/>
              <a:t>小时后才能继续做实验，需要</a:t>
            </a:r>
            <a:r>
              <a:rPr lang="en-US" altLang="zh-CN" sz="2000" dirty="0" smtClean="0"/>
              <a:t>10</a:t>
            </a:r>
            <a:r>
              <a:rPr lang="zh-CN" altLang="en-US" sz="2000" dirty="0" smtClean="0"/>
              <a:t>天。如何提高时间效率？</a:t>
            </a:r>
            <a:endParaRPr lang="zh-CN" altLang="en-US" sz="2000" dirty="0"/>
          </a:p>
        </p:txBody>
      </p:sp>
      <p:pic>
        <p:nvPicPr>
          <p:cNvPr id="4" name="Picture 2" descr="C:\Users\Lenovo\AppData\Local\Microsoft\Windows\Temporary Internet Files\Content.IE5\A4X0QTJD\lgi01a201308111400[1].jpg"/>
          <p:cNvPicPr>
            <a:picLocks noChangeAspect="1" noChangeArrowheads="1"/>
          </p:cNvPicPr>
          <p:nvPr/>
        </p:nvPicPr>
        <p:blipFill>
          <a:blip r:embed="rId2" cstate="print"/>
          <a:srcRect/>
          <a:stretch>
            <a:fillRect/>
          </a:stretch>
        </p:blipFill>
        <p:spPr bwMode="auto">
          <a:xfrm>
            <a:off x="1933588" y="1571612"/>
            <a:ext cx="300864" cy="595886"/>
          </a:xfrm>
          <a:prstGeom prst="rect">
            <a:avLst/>
          </a:prstGeom>
          <a:noFill/>
          <a:ln w="9525">
            <a:noFill/>
            <a:miter lim="800000"/>
            <a:headEnd/>
            <a:tailEnd/>
          </a:ln>
        </p:spPr>
      </p:pic>
      <p:pic>
        <p:nvPicPr>
          <p:cNvPr id="5" name="Picture 2" descr="C:\Users\Lenovo\AppData\Local\Microsoft\Windows\Temporary Internet Files\Content.IE5\A4X0QTJD\lgi01a201308111400[1].jpg"/>
          <p:cNvPicPr>
            <a:picLocks noChangeAspect="1" noChangeArrowheads="1"/>
          </p:cNvPicPr>
          <p:nvPr/>
        </p:nvPicPr>
        <p:blipFill>
          <a:blip r:embed="rId2" cstate="print"/>
          <a:srcRect/>
          <a:stretch>
            <a:fillRect/>
          </a:stretch>
        </p:blipFill>
        <p:spPr bwMode="auto">
          <a:xfrm>
            <a:off x="6429388" y="1571612"/>
            <a:ext cx="300864" cy="595886"/>
          </a:xfrm>
          <a:prstGeom prst="rect">
            <a:avLst/>
          </a:prstGeom>
          <a:noFill/>
          <a:ln w="9525">
            <a:noFill/>
            <a:miter lim="800000"/>
            <a:headEnd/>
            <a:tailEnd/>
          </a:ln>
        </p:spPr>
      </p:pic>
      <p:pic>
        <p:nvPicPr>
          <p:cNvPr id="6" name="Picture 3" descr="C:\Users\Lenovo\AppData\Local\Microsoft\Windows\Temporary Internet Files\Content.IE5\X43061KI\29196775_776c70d1c3_s[1].jpg"/>
          <p:cNvPicPr>
            <a:picLocks noChangeAspect="1" noChangeArrowheads="1"/>
          </p:cNvPicPr>
          <p:nvPr/>
        </p:nvPicPr>
        <p:blipFill>
          <a:blip r:embed="rId3" cstate="print"/>
          <a:srcRect/>
          <a:stretch>
            <a:fillRect/>
          </a:stretch>
        </p:blipFill>
        <p:spPr bwMode="auto">
          <a:xfrm>
            <a:off x="6357950" y="2428868"/>
            <a:ext cx="438152" cy="438152"/>
          </a:xfrm>
          <a:prstGeom prst="rect">
            <a:avLst/>
          </a:prstGeom>
          <a:noFill/>
          <a:ln w="9525">
            <a:noFill/>
            <a:miter lim="800000"/>
            <a:headEnd/>
            <a:tailEnd/>
          </a:ln>
        </p:spPr>
      </p:pic>
      <p:pic>
        <p:nvPicPr>
          <p:cNvPr id="7" name="Picture 4" descr="C:\Users\Lenovo\AppData\Local\Microsoft\Windows\Temporary Internet Files\Content.IE5\X43061KI\29196775_776c70d1c3_s[1].jpg"/>
          <p:cNvPicPr>
            <a:picLocks noChangeAspect="1" noChangeArrowheads="1"/>
          </p:cNvPicPr>
          <p:nvPr/>
        </p:nvPicPr>
        <p:blipFill>
          <a:blip r:embed="rId3" cstate="print"/>
          <a:srcRect/>
          <a:stretch>
            <a:fillRect/>
          </a:stretch>
        </p:blipFill>
        <p:spPr bwMode="auto">
          <a:xfrm>
            <a:off x="1862150" y="2428868"/>
            <a:ext cx="455678" cy="438152"/>
          </a:xfrm>
          <a:prstGeom prst="rect">
            <a:avLst/>
          </a:prstGeom>
          <a:noFill/>
          <a:ln w="9525">
            <a:noFill/>
            <a:miter lim="800000"/>
            <a:headEnd/>
            <a:tailEnd/>
          </a:ln>
        </p:spPr>
      </p:pic>
      <p:sp>
        <p:nvSpPr>
          <p:cNvPr id="8" name="TextBox 16"/>
          <p:cNvSpPr txBox="1">
            <a:spLocks noChangeArrowheads="1"/>
          </p:cNvSpPr>
          <p:nvPr/>
        </p:nvSpPr>
        <p:spPr bwMode="auto">
          <a:xfrm>
            <a:off x="3714744" y="1500174"/>
            <a:ext cx="1051565" cy="707886"/>
          </a:xfrm>
          <a:prstGeom prst="rect">
            <a:avLst/>
          </a:prstGeom>
          <a:noFill/>
          <a:ln w="9525">
            <a:noFill/>
            <a:miter lim="800000"/>
          </a:ln>
        </p:spPr>
        <p:txBody>
          <a:bodyPr wrap="square">
            <a:spAutoFit/>
          </a:bodyPr>
          <a:lstStyle/>
          <a:p>
            <a:r>
              <a:rPr lang="en-US" altLang="zh-CN" sz="4000" dirty="0">
                <a:ea typeface="宋体" charset="-122"/>
              </a:rPr>
              <a:t>…</a:t>
            </a:r>
            <a:endParaRPr lang="zh-CN" altLang="en-US" sz="4000" dirty="0">
              <a:ea typeface="宋体" charset="-122"/>
            </a:endParaRPr>
          </a:p>
        </p:txBody>
      </p:sp>
      <p:sp>
        <p:nvSpPr>
          <p:cNvPr id="9" name="TextBox 17"/>
          <p:cNvSpPr txBox="1">
            <a:spLocks noChangeArrowheads="1"/>
          </p:cNvSpPr>
          <p:nvPr/>
        </p:nvSpPr>
        <p:spPr bwMode="auto">
          <a:xfrm>
            <a:off x="3652830" y="2324104"/>
            <a:ext cx="1051565" cy="707886"/>
          </a:xfrm>
          <a:prstGeom prst="rect">
            <a:avLst/>
          </a:prstGeom>
          <a:noFill/>
          <a:ln w="9525">
            <a:noFill/>
            <a:miter lim="800000"/>
          </a:ln>
        </p:spPr>
        <p:txBody>
          <a:bodyPr wrap="square">
            <a:spAutoFit/>
          </a:bodyPr>
          <a:lstStyle/>
          <a:p>
            <a:r>
              <a:rPr lang="en-US" altLang="zh-CN" sz="4000" dirty="0">
                <a:ea typeface="宋体" charset="-122"/>
              </a:rPr>
              <a:t>…</a:t>
            </a:r>
            <a:endParaRPr lang="zh-CN" altLang="en-US" sz="4000"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思路</a:t>
            </a:r>
            <a:r>
              <a:rPr lang="en-US" altLang="zh-CN" dirty="0" smtClean="0"/>
              <a:t>2</a:t>
            </a:r>
            <a:r>
              <a:rPr lang="zh-CN" altLang="en-US" dirty="0" smtClean="0"/>
              <a:t>：规模</a:t>
            </a:r>
            <a:endParaRPr lang="zh-CN" altLang="en-US" dirty="0"/>
          </a:p>
        </p:txBody>
      </p:sp>
      <p:sp>
        <p:nvSpPr>
          <p:cNvPr id="3" name="内容占位符 2"/>
          <p:cNvSpPr>
            <a:spLocks noGrp="1"/>
          </p:cNvSpPr>
          <p:nvPr>
            <p:ph idx="1"/>
          </p:nvPr>
        </p:nvSpPr>
        <p:spPr/>
        <p:txBody>
          <a:bodyPr/>
          <a:lstStyle/>
          <a:p>
            <a:r>
              <a:rPr lang="en-US" altLang="zh-CN" sz="2000" dirty="0" smtClean="0"/>
              <a:t>1</a:t>
            </a:r>
            <a:r>
              <a:rPr lang="zh-CN" altLang="en-US" sz="2000" dirty="0" smtClean="0"/>
              <a:t>瓶：</a:t>
            </a:r>
            <a:r>
              <a:rPr lang="en-US" altLang="zh-CN" sz="2000" dirty="0" smtClean="0"/>
              <a:t>1</a:t>
            </a:r>
            <a:r>
              <a:rPr lang="zh-CN" altLang="en-US" sz="2000" dirty="0" smtClean="0"/>
              <a:t>只老鼠</a:t>
            </a:r>
            <a:endParaRPr lang="en-US" altLang="zh-CN" sz="2000" dirty="0" smtClean="0"/>
          </a:p>
          <a:p>
            <a:r>
              <a:rPr lang="en-US" altLang="zh-CN" sz="2000" dirty="0" smtClean="0"/>
              <a:t>2</a:t>
            </a:r>
            <a:r>
              <a:rPr lang="zh-CN" altLang="en-US" sz="2000" dirty="0" smtClean="0"/>
              <a:t>瓶：</a:t>
            </a:r>
            <a:r>
              <a:rPr lang="en-US" altLang="zh-CN" sz="2000" dirty="0" smtClean="0"/>
              <a:t>1</a:t>
            </a:r>
            <a:r>
              <a:rPr lang="zh-CN" altLang="en-US" sz="2000" dirty="0" smtClean="0"/>
              <a:t>只老鼠</a:t>
            </a:r>
            <a:endParaRPr lang="en-US" altLang="zh-CN" sz="2000" dirty="0" smtClean="0"/>
          </a:p>
          <a:p>
            <a:r>
              <a:rPr lang="en-US" altLang="zh-CN" sz="2000" dirty="0" smtClean="0"/>
              <a:t>3</a:t>
            </a:r>
            <a:r>
              <a:rPr lang="zh-CN" altLang="en-US" sz="2000" dirty="0" smtClean="0"/>
              <a:t>瓶：</a:t>
            </a:r>
            <a:r>
              <a:rPr lang="en-US" altLang="zh-CN" sz="2000" dirty="0" smtClean="0"/>
              <a:t>2</a:t>
            </a:r>
            <a:r>
              <a:rPr lang="zh-CN" altLang="en-US" sz="2000" dirty="0" smtClean="0"/>
              <a:t>只老鼠</a:t>
            </a:r>
            <a:endParaRPr lang="en-US" altLang="zh-CN" sz="2000" dirty="0" smtClean="0"/>
          </a:p>
          <a:p>
            <a:r>
              <a:rPr lang="en-US" altLang="zh-CN" sz="2000" dirty="0" smtClean="0"/>
              <a:t>4</a:t>
            </a:r>
            <a:r>
              <a:rPr lang="zh-CN" altLang="en-US" sz="2000" dirty="0" smtClean="0"/>
              <a:t>瓶：</a:t>
            </a:r>
            <a:r>
              <a:rPr lang="en-US" altLang="zh-CN" sz="2000" dirty="0" smtClean="0"/>
              <a:t>2</a:t>
            </a:r>
            <a:r>
              <a:rPr lang="zh-CN" altLang="en-US" sz="2000" dirty="0" smtClean="0"/>
              <a:t>只（</a:t>
            </a:r>
            <a:r>
              <a:rPr lang="en-US" altLang="zh-CN" sz="2000" dirty="0" smtClean="0"/>
              <a:t>A</a:t>
            </a:r>
            <a:r>
              <a:rPr lang="zh-CN" altLang="en-US" sz="2000" dirty="0" smtClean="0"/>
              <a:t>，</a:t>
            </a:r>
            <a:r>
              <a:rPr lang="en-US" altLang="zh-CN" sz="2000" dirty="0" smtClean="0"/>
              <a:t>B</a:t>
            </a:r>
            <a:r>
              <a:rPr lang="zh-CN" altLang="en-US" sz="2000" dirty="0" smtClean="0"/>
              <a:t>）</a:t>
            </a:r>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r>
              <a:rPr lang="en-US" altLang="zh-CN" sz="2000" dirty="0" smtClean="0"/>
              <a:t>A</a:t>
            </a:r>
            <a:r>
              <a:rPr lang="zh-CN" altLang="en-US" sz="2000" dirty="0" smtClean="0"/>
              <a:t>喝</a:t>
            </a:r>
            <a:r>
              <a:rPr lang="en-US" altLang="zh-CN" sz="2000" dirty="0" smtClean="0"/>
              <a:t>0</a:t>
            </a:r>
            <a:r>
              <a:rPr lang="zh-CN" altLang="en-US" sz="2000" dirty="0" smtClean="0"/>
              <a:t>，</a:t>
            </a:r>
            <a:r>
              <a:rPr lang="en-US" altLang="zh-CN" sz="2000" dirty="0" smtClean="0"/>
              <a:t>1</a:t>
            </a:r>
            <a:r>
              <a:rPr lang="zh-CN" altLang="en-US" sz="2000" dirty="0" smtClean="0"/>
              <a:t>；</a:t>
            </a:r>
            <a:r>
              <a:rPr lang="en-US" altLang="zh-CN" sz="2000" dirty="0" smtClean="0"/>
              <a:t>B</a:t>
            </a:r>
            <a:r>
              <a:rPr lang="zh-CN" altLang="en-US" sz="2000" dirty="0" smtClean="0"/>
              <a:t>喝</a:t>
            </a:r>
            <a:r>
              <a:rPr lang="en-US" altLang="zh-CN" sz="2000" dirty="0" smtClean="0"/>
              <a:t>0</a:t>
            </a:r>
            <a:r>
              <a:rPr lang="zh-CN" altLang="en-US" sz="2000" dirty="0" smtClean="0"/>
              <a:t>，</a:t>
            </a:r>
            <a:r>
              <a:rPr lang="en-US" altLang="zh-CN" sz="2000" dirty="0" smtClean="0"/>
              <a:t>2</a:t>
            </a:r>
          </a:p>
          <a:p>
            <a:pPr lvl="1"/>
            <a:endParaRPr lang="zh-CN" altLang="en-US" dirty="0"/>
          </a:p>
        </p:txBody>
      </p:sp>
      <p:graphicFrame>
        <p:nvGraphicFramePr>
          <p:cNvPr id="4" name="表格 3"/>
          <p:cNvGraphicFramePr>
            <a:graphicFrameLocks noGrp="1"/>
          </p:cNvGraphicFramePr>
          <p:nvPr/>
        </p:nvGraphicFramePr>
        <p:xfrm>
          <a:off x="1428728" y="3071810"/>
          <a:ext cx="6096001" cy="1987331"/>
        </p:xfrm>
        <a:graphic>
          <a:graphicData uri="http://schemas.openxmlformats.org/drawingml/2006/table">
            <a:tbl>
              <a:tblPr firstRow="1" bandRow="1">
                <a:tableStyleId>{5C22544A-7EE6-4342-B048-85BDC9FD1C3A}</a:tableStyleId>
              </a:tblPr>
              <a:tblGrid>
                <a:gridCol w="1131102"/>
                <a:gridCol w="1440666"/>
                <a:gridCol w="714380"/>
                <a:gridCol w="777853"/>
                <a:gridCol w="1016000"/>
                <a:gridCol w="1016000"/>
              </a:tblGrid>
              <a:tr h="4200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A</a:t>
                      </a:r>
                      <a:r>
                        <a:rPr lang="zh-CN" altLang="en-US" sz="1600" dirty="0" smtClean="0"/>
                        <a:t>喝</a:t>
                      </a:r>
                      <a:r>
                        <a:rPr lang="en-US" altLang="zh-CN" sz="1600" dirty="0" smtClean="0"/>
                        <a:t>0</a:t>
                      </a:r>
                      <a:r>
                        <a:rPr lang="zh-CN" altLang="en-US" sz="1600" dirty="0" smtClean="0"/>
                        <a:t>，</a:t>
                      </a:r>
                      <a:r>
                        <a:rPr lang="en-US" altLang="zh-CN" sz="1600" dirty="0" smtClean="0"/>
                        <a:t>1</a:t>
                      </a:r>
                      <a:endParaRPr lang="zh-CN" altLang="en-US" sz="1600" dirty="0" smtClean="0"/>
                    </a:p>
                    <a:p>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死（</a:t>
                      </a:r>
                      <a:r>
                        <a:rPr lang="en-US" altLang="zh-CN" sz="1600" dirty="0" smtClean="0"/>
                        <a:t>0</a:t>
                      </a:r>
                      <a:r>
                        <a:rPr lang="zh-CN" altLang="en-US" sz="1600" dirty="0" smtClean="0"/>
                        <a:t>，</a:t>
                      </a:r>
                      <a:r>
                        <a:rPr lang="en-US" altLang="zh-CN" sz="1600" dirty="0" smtClean="0"/>
                        <a:t>1</a:t>
                      </a:r>
                      <a:r>
                        <a:rPr lang="zh-CN" altLang="en-US" sz="1600" dirty="0" smtClean="0"/>
                        <a:t>）</a:t>
                      </a:r>
                    </a:p>
                  </a:txBody>
                  <a:tcPr/>
                </a:tc>
                <a:tc>
                  <a:txBody>
                    <a:bodyPr/>
                    <a:lstStyle/>
                    <a:p>
                      <a:r>
                        <a:rPr lang="en-US" altLang="zh-CN" sz="1600" dirty="0" smtClean="0"/>
                        <a:t>B</a:t>
                      </a:r>
                      <a:r>
                        <a:rPr lang="zh-CN" altLang="en-US" sz="1600" dirty="0" smtClean="0"/>
                        <a:t>喝</a:t>
                      </a:r>
                      <a:r>
                        <a:rPr lang="en-US" altLang="zh-CN" sz="1600" dirty="0" smtClean="0"/>
                        <a:t>0</a:t>
                      </a:r>
                      <a:endParaRPr lang="zh-CN" altLang="en-US" sz="1600" dirty="0"/>
                    </a:p>
                  </a:txBody>
                  <a:tcPr/>
                </a:tc>
                <a:tc>
                  <a:txBody>
                    <a:bodyPr/>
                    <a:lstStyle/>
                    <a:p>
                      <a:r>
                        <a:rPr lang="zh-CN" altLang="en-US" sz="1600" dirty="0" smtClean="0"/>
                        <a:t>死</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0</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00</a:t>
                      </a:r>
                      <a:endParaRPr lang="zh-CN" altLang="en-US" sz="1600" dirty="0"/>
                    </a:p>
                  </a:txBody>
                  <a:tcPr/>
                </a:tc>
              </a:tr>
              <a:tr h="338376">
                <a:tc>
                  <a:txBody>
                    <a:bodyPr/>
                    <a:lstStyle/>
                    <a:p>
                      <a:endParaRPr lang="zh-CN" altLang="en-US" sz="16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死（</a:t>
                      </a:r>
                      <a:r>
                        <a:rPr lang="en-US" altLang="zh-CN" sz="1600" dirty="0" smtClean="0"/>
                        <a:t>0</a:t>
                      </a:r>
                      <a:r>
                        <a:rPr lang="zh-CN" altLang="en-US" sz="1600" dirty="0" smtClean="0"/>
                        <a:t>，</a:t>
                      </a:r>
                      <a:r>
                        <a:rPr lang="en-US" altLang="zh-CN" sz="1600" dirty="0" smtClean="0"/>
                        <a:t>1</a:t>
                      </a:r>
                      <a:r>
                        <a:rPr lang="zh-CN" altLang="en-US" sz="1600" dirty="0" smtClean="0"/>
                        <a:t>）</a:t>
                      </a:r>
                      <a:endParaRPr lang="zh-CN" altLang="en-US" sz="1600" dirty="0"/>
                    </a:p>
                  </a:txBody>
                  <a:tcPr/>
                </a:tc>
                <a:tc>
                  <a:txBody>
                    <a:bodyPr/>
                    <a:lstStyle/>
                    <a:p>
                      <a:endParaRPr lang="zh-CN" altLang="en-US" sz="1600" dirty="0"/>
                    </a:p>
                  </a:txBody>
                  <a:tcPr/>
                </a:tc>
                <a:tc>
                  <a:txBody>
                    <a:bodyPr/>
                    <a:lstStyle/>
                    <a:p>
                      <a:r>
                        <a:rPr lang="zh-CN" altLang="en-US" sz="1600" dirty="0" smtClean="0"/>
                        <a:t>没死</a:t>
                      </a:r>
                      <a:endParaRPr lang="zh-CN" altLang="en-US" sz="1600" dirty="0"/>
                    </a:p>
                  </a:txBody>
                  <a:tcPr/>
                </a:tc>
                <a:tc>
                  <a:txBody>
                    <a:bodyPr/>
                    <a:lstStyle/>
                    <a:p>
                      <a:r>
                        <a:rPr lang="en-US" altLang="zh-CN" sz="1600" dirty="0" smtClean="0"/>
                        <a:t>1</a:t>
                      </a:r>
                      <a:endParaRPr lang="zh-CN" altLang="en-US" sz="1600" dirty="0"/>
                    </a:p>
                  </a:txBody>
                  <a:tcPr/>
                </a:tc>
                <a:tc>
                  <a:txBody>
                    <a:bodyPr/>
                    <a:lstStyle/>
                    <a:p>
                      <a:r>
                        <a:rPr lang="en-US" altLang="zh-CN" sz="1600" dirty="0" smtClean="0"/>
                        <a:t>01</a:t>
                      </a:r>
                      <a:endParaRPr lang="zh-CN" altLang="en-US" sz="1600" dirty="0"/>
                    </a:p>
                  </a:txBody>
                  <a:tcPr/>
                </a:tc>
              </a:tr>
              <a:tr h="485788">
                <a:tc>
                  <a:txBody>
                    <a:bodyPr/>
                    <a:lstStyle/>
                    <a:p>
                      <a:endParaRPr lang="zh-CN" altLang="en-US" sz="16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没死（</a:t>
                      </a:r>
                      <a:r>
                        <a:rPr lang="en-US" altLang="zh-CN" sz="1600" dirty="0" smtClean="0"/>
                        <a:t>2</a:t>
                      </a:r>
                      <a:r>
                        <a:rPr lang="zh-CN" altLang="en-US" sz="1600" dirty="0" smtClean="0"/>
                        <a:t>，</a:t>
                      </a:r>
                      <a:r>
                        <a:rPr lang="en-US" altLang="zh-CN" sz="1600" dirty="0" smtClean="0"/>
                        <a:t>3</a:t>
                      </a:r>
                      <a:r>
                        <a:rPr lang="zh-CN" altLang="en-US" sz="16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B</a:t>
                      </a:r>
                      <a:r>
                        <a:rPr lang="zh-CN" altLang="en-US" sz="1600" dirty="0" smtClean="0"/>
                        <a:t>喝</a:t>
                      </a: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死</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en-US" altLang="zh-CN" sz="1600" dirty="0" smtClean="0"/>
                        <a:t>10</a:t>
                      </a:r>
                      <a:endParaRPr lang="zh-CN" altLang="en-US" sz="1600" dirty="0"/>
                    </a:p>
                  </a:txBody>
                  <a:tcPr/>
                </a:tc>
              </a:tr>
              <a:tr h="584047">
                <a:tc>
                  <a:txBody>
                    <a:bodyPr/>
                    <a:lstStyle/>
                    <a:p>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没死（</a:t>
                      </a:r>
                      <a:r>
                        <a:rPr lang="en-US" altLang="zh-CN" sz="1600" dirty="0" smtClean="0"/>
                        <a:t>2</a:t>
                      </a:r>
                      <a:r>
                        <a:rPr lang="zh-CN" altLang="en-US" sz="1600" dirty="0" smtClean="0"/>
                        <a:t>，</a:t>
                      </a:r>
                      <a:r>
                        <a:rPr lang="en-US" altLang="zh-CN" sz="1600" dirty="0" smtClean="0"/>
                        <a:t>3</a:t>
                      </a:r>
                      <a:r>
                        <a:rPr lang="zh-CN" altLang="en-US" sz="1600" dirty="0" smtClean="0"/>
                        <a:t>）</a:t>
                      </a:r>
                    </a:p>
                  </a:txBody>
                  <a:tcPr/>
                </a:tc>
                <a:tc>
                  <a:txBody>
                    <a:bodyPr/>
                    <a:lstStyle/>
                    <a:p>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没死</a:t>
                      </a:r>
                      <a:endParaRPr lang="zh-CN" altLang="en-US" sz="1600" dirty="0"/>
                    </a:p>
                  </a:txBody>
                  <a:tcPr/>
                </a:tc>
                <a:tc>
                  <a:txBody>
                    <a:bodyPr/>
                    <a:lstStyle/>
                    <a:p>
                      <a:r>
                        <a:rPr lang="en-US" altLang="zh-CN" sz="1600" dirty="0" smtClean="0"/>
                        <a:t>3</a:t>
                      </a:r>
                      <a:endParaRPr lang="zh-CN" altLang="en-US" sz="1600" dirty="0"/>
                    </a:p>
                  </a:txBody>
                  <a:tcPr/>
                </a:tc>
                <a:tc>
                  <a:txBody>
                    <a:bodyPr/>
                    <a:lstStyle/>
                    <a:p>
                      <a:r>
                        <a:rPr lang="en-US" altLang="zh-CN" sz="1600" dirty="0" smtClean="0"/>
                        <a:t>11</a:t>
                      </a:r>
                      <a:endParaRPr lang="zh-CN" altLang="en-US" sz="1600" dirty="0"/>
                    </a:p>
                  </a:txBody>
                  <a:tcPr/>
                </a:tc>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en-US" altLang="zh-CN" sz="2400" dirty="0" smtClean="0"/>
              <a:t>8</a:t>
            </a:r>
            <a:r>
              <a:rPr lang="zh-CN" altLang="en-US" sz="2400" dirty="0" smtClean="0"/>
              <a:t>瓶呢？</a:t>
            </a:r>
            <a:r>
              <a:rPr lang="en-US" altLang="zh-CN" sz="2400" dirty="0" smtClean="0"/>
              <a:t>3</a:t>
            </a:r>
            <a:r>
              <a:rPr lang="zh-CN" altLang="en-US" sz="2400" dirty="0" smtClean="0"/>
              <a:t>只老鼠</a:t>
            </a:r>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r>
              <a:rPr lang="en-US" altLang="zh-CN" sz="2400" dirty="0" smtClean="0"/>
              <a:t>A</a:t>
            </a:r>
            <a:r>
              <a:rPr lang="zh-CN" altLang="en-US" sz="2400" dirty="0" smtClean="0"/>
              <a:t>喝</a:t>
            </a:r>
            <a:r>
              <a:rPr lang="en-US" altLang="zh-CN" sz="2400" dirty="0" smtClean="0"/>
              <a:t>0123</a:t>
            </a:r>
            <a:r>
              <a:rPr lang="zh-CN" altLang="en-US" sz="2400" dirty="0" smtClean="0"/>
              <a:t>，</a:t>
            </a:r>
            <a:r>
              <a:rPr lang="en-US" altLang="zh-CN" sz="2400" dirty="0" smtClean="0"/>
              <a:t>B</a:t>
            </a:r>
            <a:r>
              <a:rPr lang="zh-CN" altLang="en-US" sz="2400" dirty="0" smtClean="0"/>
              <a:t>喝</a:t>
            </a:r>
            <a:r>
              <a:rPr lang="en-US" altLang="zh-CN" sz="2400" dirty="0" smtClean="0"/>
              <a:t>0145</a:t>
            </a:r>
            <a:r>
              <a:rPr lang="zh-CN" altLang="en-US" sz="2400" dirty="0" smtClean="0"/>
              <a:t>，</a:t>
            </a:r>
            <a:r>
              <a:rPr lang="en-US" altLang="zh-CN" sz="2400" dirty="0" smtClean="0"/>
              <a:t>C</a:t>
            </a:r>
            <a:r>
              <a:rPr lang="zh-CN" altLang="en-US" sz="2400" dirty="0" smtClean="0"/>
              <a:t>喝</a:t>
            </a:r>
            <a:r>
              <a:rPr lang="en-US" altLang="zh-CN" sz="2400" dirty="0" smtClean="0"/>
              <a:t>0246</a:t>
            </a:r>
          </a:p>
          <a:p>
            <a:r>
              <a:rPr lang="zh-CN" altLang="en-US" sz="2400" dirty="0" smtClean="0"/>
              <a:t>基于决策树设计方案</a:t>
            </a:r>
            <a:endParaRPr lang="en-US" altLang="zh-CN" sz="2400" dirty="0" smtClean="0"/>
          </a:p>
          <a:p>
            <a:r>
              <a:rPr lang="en-US" altLang="zh-CN" sz="2400" dirty="0" smtClean="0"/>
              <a:t>1000</a:t>
            </a:r>
            <a:r>
              <a:rPr lang="zh-CN" altLang="en-US" sz="2400" dirty="0" smtClean="0"/>
              <a:t>个瓶子</a:t>
            </a:r>
            <a:r>
              <a:rPr lang="en-US" altLang="zh-CN" sz="2400" dirty="0" smtClean="0"/>
              <a:t>10</a:t>
            </a:r>
            <a:r>
              <a:rPr lang="zh-CN" altLang="en-US" sz="2400" dirty="0" smtClean="0"/>
              <a:t>个老鼠的方案如何</a:t>
            </a:r>
            <a:r>
              <a:rPr lang="zh-CN" altLang="en-US" sz="2400" dirty="0" smtClean="0">
                <a:solidFill>
                  <a:srgbClr val="FF0000"/>
                </a:solidFill>
              </a:rPr>
              <a:t>快速</a:t>
            </a:r>
            <a:r>
              <a:rPr lang="zh-CN" altLang="en-US" sz="2400" dirty="0" smtClean="0"/>
              <a:t>设计？</a:t>
            </a:r>
            <a:endParaRPr lang="en-US" altLang="zh-CN" sz="2400" dirty="0" smtClean="0"/>
          </a:p>
          <a:p>
            <a:endParaRPr lang="zh-CN" altLang="en-US" dirty="0"/>
          </a:p>
        </p:txBody>
      </p:sp>
      <p:graphicFrame>
        <p:nvGraphicFramePr>
          <p:cNvPr id="4" name="表格 3"/>
          <p:cNvGraphicFramePr>
            <a:graphicFrameLocks noGrp="1"/>
          </p:cNvGraphicFramePr>
          <p:nvPr/>
        </p:nvGraphicFramePr>
        <p:xfrm>
          <a:off x="1357290" y="1928802"/>
          <a:ext cx="6096000" cy="3200400"/>
        </p:xfrm>
        <a:graphic>
          <a:graphicData uri="http://schemas.openxmlformats.org/drawingml/2006/table">
            <a:tbl>
              <a:tblPr firstRow="1" bandRow="1">
                <a:tableStyleId>{5C22544A-7EE6-4342-B048-85BDC9FD1C3A}</a:tableStyleId>
              </a:tblPr>
              <a:tblGrid>
                <a:gridCol w="857256"/>
                <a:gridCol w="361944"/>
                <a:gridCol w="609600"/>
                <a:gridCol w="609600"/>
                <a:gridCol w="609600"/>
                <a:gridCol w="609600"/>
                <a:gridCol w="609600"/>
                <a:gridCol w="609600"/>
                <a:gridCol w="609600"/>
                <a:gridCol w="609600"/>
              </a:tblGrid>
              <a:tr h="370840">
                <a:tc>
                  <a:txBody>
                    <a:bodyPr/>
                    <a:lstStyle/>
                    <a:p>
                      <a:r>
                        <a:rPr lang="en-US" altLang="zh-CN" dirty="0" smtClean="0"/>
                        <a:t>A-0123</a:t>
                      </a:r>
                      <a:endParaRPr lang="zh-CN" altLang="en-US" dirty="0"/>
                    </a:p>
                  </a:txBody>
                  <a:tcPr/>
                </a:tc>
                <a:tc>
                  <a:txBody>
                    <a:bodyPr/>
                    <a:lstStyle/>
                    <a:p>
                      <a:r>
                        <a:rPr lang="zh-CN" altLang="en-US" dirty="0" smtClean="0"/>
                        <a:t>死</a:t>
                      </a:r>
                      <a:endParaRPr lang="zh-CN" altLang="en-US" dirty="0"/>
                    </a:p>
                  </a:txBody>
                  <a:tcPr/>
                </a:tc>
                <a:tc>
                  <a:txBody>
                    <a:bodyPr/>
                    <a:lstStyle/>
                    <a:p>
                      <a:r>
                        <a:rPr lang="en-US" altLang="zh-CN" dirty="0" smtClean="0"/>
                        <a:t>B-01</a:t>
                      </a:r>
                      <a:endParaRPr lang="zh-CN" altLang="en-US" dirty="0"/>
                    </a:p>
                  </a:txBody>
                  <a:tcPr/>
                </a:tc>
                <a:tc>
                  <a:txBody>
                    <a:bodyPr/>
                    <a:lstStyle/>
                    <a:p>
                      <a:r>
                        <a:rPr lang="zh-CN" altLang="en-US" dirty="0" smtClean="0"/>
                        <a:t>死</a:t>
                      </a:r>
                      <a:endParaRPr lang="zh-CN" altLang="en-US" dirty="0"/>
                    </a:p>
                  </a:txBody>
                  <a:tcPr/>
                </a:tc>
                <a:tc>
                  <a:txBody>
                    <a:bodyPr/>
                    <a:lstStyle/>
                    <a:p>
                      <a:r>
                        <a:rPr lang="en-US" altLang="zh-CN" dirty="0" smtClean="0"/>
                        <a:t>C-0</a:t>
                      </a:r>
                      <a:endParaRPr lang="zh-CN" altLang="en-US" dirty="0"/>
                    </a:p>
                  </a:txBody>
                  <a:tcPr/>
                </a:tc>
                <a:tc>
                  <a:txBody>
                    <a:bodyPr/>
                    <a:lstStyle/>
                    <a:p>
                      <a:r>
                        <a:rPr lang="zh-CN" altLang="en-US" dirty="0" smtClean="0"/>
                        <a:t>死</a:t>
                      </a:r>
                      <a:endParaRPr lang="zh-CN" altLang="en-US" dirty="0"/>
                    </a:p>
                  </a:txBody>
                  <a:tcPr/>
                </a:tc>
                <a:tc>
                  <a:txBody>
                    <a:bodyPr/>
                    <a:lstStyle/>
                    <a:p>
                      <a:r>
                        <a:rPr lang="en-US" altLang="zh-CN" dirty="0" smtClean="0"/>
                        <a:t>0</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r>
                        <a:rPr lang="zh-CN" altLang="en-US" dirty="0" smtClean="0"/>
                        <a:t>没死</a:t>
                      </a:r>
                      <a:endParaRPr lang="zh-CN" altLang="en-US" dirty="0"/>
                    </a:p>
                  </a:txBody>
                  <a:tcPr/>
                </a:tc>
                <a:tc>
                  <a:txBody>
                    <a:bodyPr/>
                    <a:lstStyle/>
                    <a:p>
                      <a:r>
                        <a:rPr lang="en-US" altLang="zh-CN" dirty="0" smtClean="0"/>
                        <a:t>1</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r>
                        <a:rPr lang="zh-CN" altLang="en-US" dirty="0" smtClean="0"/>
                        <a:t>没死</a:t>
                      </a:r>
                      <a:endParaRPr lang="zh-CN" altLang="en-US" dirty="0"/>
                    </a:p>
                  </a:txBody>
                  <a:tcPr/>
                </a:tc>
                <a:tc>
                  <a:txBody>
                    <a:bodyPr/>
                    <a:lstStyle/>
                    <a:p>
                      <a:r>
                        <a:rPr lang="en-US" altLang="zh-CN" dirty="0" smtClean="0"/>
                        <a:t>C-2</a:t>
                      </a:r>
                      <a:endParaRPr lang="zh-CN" altLang="en-US" dirty="0"/>
                    </a:p>
                  </a:txBody>
                  <a:tcPr/>
                </a:tc>
                <a:tc>
                  <a:txBody>
                    <a:bodyPr/>
                    <a:lstStyle/>
                    <a:p>
                      <a:r>
                        <a:rPr lang="zh-CN" altLang="en-US" dirty="0" smtClean="0"/>
                        <a:t>死</a:t>
                      </a:r>
                      <a:endParaRPr lang="zh-CN" altLang="en-US" dirty="0"/>
                    </a:p>
                  </a:txBody>
                  <a:tcPr/>
                </a:tc>
                <a:tc>
                  <a:txBody>
                    <a:bodyPr/>
                    <a:lstStyle/>
                    <a:p>
                      <a:r>
                        <a:rPr lang="en-US" altLang="zh-CN" dirty="0" smtClean="0"/>
                        <a:t>2</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r>
              <a:tr h="370840">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r>
                        <a:rPr lang="zh-CN" altLang="en-US" dirty="0" smtClean="0"/>
                        <a:t>没死</a:t>
                      </a:r>
                      <a:endParaRPr lang="zh-CN" altLang="en-US" dirty="0"/>
                    </a:p>
                  </a:txBody>
                  <a:tcPr/>
                </a:tc>
                <a:tc>
                  <a:txBody>
                    <a:bodyPr/>
                    <a:lstStyle/>
                    <a:p>
                      <a:r>
                        <a:rPr lang="en-US" altLang="zh-CN" dirty="0" smtClean="0"/>
                        <a:t>3</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r>
              <a:tr h="370840">
                <a:tc>
                  <a:txBody>
                    <a:bodyPr/>
                    <a:lstStyle/>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没死</a:t>
                      </a:r>
                    </a:p>
                  </a:txBody>
                  <a:tcPr/>
                </a:tc>
                <a:tc>
                  <a:txBody>
                    <a:bodyPr/>
                    <a:lstStyle/>
                    <a:p>
                      <a:r>
                        <a:rPr lang="en-US" altLang="zh-CN" dirty="0" smtClean="0"/>
                        <a:t>B-45</a:t>
                      </a:r>
                      <a:endParaRPr lang="zh-CN" altLang="en-US" dirty="0"/>
                    </a:p>
                  </a:txBody>
                  <a:tcPr/>
                </a:tc>
                <a:tc>
                  <a:txBody>
                    <a:bodyPr/>
                    <a:lstStyle/>
                    <a:p>
                      <a:r>
                        <a:rPr lang="zh-CN" altLang="en-US" dirty="0" smtClean="0"/>
                        <a:t>死</a:t>
                      </a:r>
                      <a:endParaRPr lang="zh-CN" altLang="en-US" dirty="0"/>
                    </a:p>
                  </a:txBody>
                  <a:tcPr/>
                </a:tc>
                <a:tc>
                  <a:txBody>
                    <a:bodyPr/>
                    <a:lstStyle/>
                    <a:p>
                      <a:r>
                        <a:rPr lang="en-US" altLang="zh-CN" dirty="0" smtClean="0"/>
                        <a:t>C-4</a:t>
                      </a:r>
                      <a:endParaRPr lang="zh-CN" altLang="en-US" dirty="0"/>
                    </a:p>
                  </a:txBody>
                  <a:tcPr/>
                </a:tc>
                <a:tc>
                  <a:txBody>
                    <a:bodyPr/>
                    <a:lstStyle/>
                    <a:p>
                      <a:endParaRPr lang="zh-CN" altLang="en-US" dirty="0"/>
                    </a:p>
                  </a:txBody>
                  <a:tcPr/>
                </a:tc>
                <a:tc>
                  <a:txBody>
                    <a:bodyPr/>
                    <a:lstStyle/>
                    <a:p>
                      <a:r>
                        <a:rPr lang="en-US" altLang="zh-CN" dirty="0" smtClean="0"/>
                        <a:t>4</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r>
              <a:rPr lang="en-US" altLang="zh-CN" dirty="0" smtClean="0"/>
              <a:t>A</a:t>
            </a:r>
            <a:r>
              <a:rPr lang="zh-CN" altLang="en-US" dirty="0" smtClean="0"/>
              <a:t>喝</a:t>
            </a:r>
            <a:r>
              <a:rPr lang="en-US" altLang="zh-CN" dirty="0" smtClean="0"/>
              <a:t>0</a:t>
            </a:r>
            <a:r>
              <a:rPr lang="zh-CN" altLang="en-US" dirty="0" smtClean="0"/>
              <a:t>，</a:t>
            </a:r>
            <a:r>
              <a:rPr lang="en-US" altLang="zh-CN" dirty="0" smtClean="0"/>
              <a:t>1</a:t>
            </a:r>
            <a:r>
              <a:rPr lang="zh-CN" altLang="en-US" dirty="0" smtClean="0"/>
              <a:t>；</a:t>
            </a:r>
            <a:r>
              <a:rPr lang="en-US" altLang="zh-CN" dirty="0" smtClean="0"/>
              <a:t>B</a:t>
            </a:r>
            <a:r>
              <a:rPr lang="zh-CN" altLang="en-US" dirty="0" smtClean="0"/>
              <a:t>喝</a:t>
            </a:r>
            <a:r>
              <a:rPr lang="en-US" altLang="zh-CN" dirty="0" smtClean="0"/>
              <a:t>0</a:t>
            </a:r>
            <a:r>
              <a:rPr lang="zh-CN" altLang="en-US" dirty="0" smtClean="0"/>
              <a:t>，</a:t>
            </a:r>
            <a:r>
              <a:rPr lang="en-US" altLang="zh-CN" dirty="0" smtClean="0"/>
              <a:t>2</a:t>
            </a:r>
          </a:p>
          <a:p>
            <a:r>
              <a:rPr lang="zh-CN" altLang="en-US" dirty="0" smtClean="0"/>
              <a:t>有没有其他方案？共有</a:t>
            </a:r>
            <a:r>
              <a:rPr lang="zh-CN" altLang="en-US" dirty="0" smtClean="0">
                <a:solidFill>
                  <a:srgbClr val="FF0000"/>
                </a:solidFill>
              </a:rPr>
              <a:t>多少种</a:t>
            </a:r>
            <a:r>
              <a:rPr lang="zh-CN" altLang="en-US" dirty="0" smtClean="0"/>
              <a:t>方案？某种方案</a:t>
            </a:r>
            <a:r>
              <a:rPr lang="zh-CN" altLang="en-US" dirty="0" smtClean="0">
                <a:solidFill>
                  <a:srgbClr val="FF0000"/>
                </a:solidFill>
              </a:rPr>
              <a:t>行不行</a:t>
            </a:r>
            <a:r>
              <a:rPr lang="zh-CN" altLang="en-US" dirty="0" smtClean="0"/>
              <a:t>？</a:t>
            </a:r>
            <a:endParaRPr lang="en-US" altLang="zh-CN" dirty="0" smtClean="0"/>
          </a:p>
          <a:p>
            <a:r>
              <a:rPr lang="en-US" altLang="zh-CN" dirty="0" smtClean="0"/>
              <a:t>A-23</a:t>
            </a:r>
            <a:r>
              <a:rPr lang="zh-CN" altLang="en-US" dirty="0" smtClean="0"/>
              <a:t>，</a:t>
            </a:r>
            <a:r>
              <a:rPr lang="en-US" altLang="zh-CN" dirty="0" smtClean="0"/>
              <a:t>B13</a:t>
            </a:r>
            <a:r>
              <a:rPr lang="zh-CN" altLang="en-US" dirty="0" smtClean="0"/>
              <a:t>行不行？</a:t>
            </a:r>
            <a:endParaRPr lang="en-US" altLang="zh-CN" dirty="0" smtClean="0"/>
          </a:p>
          <a:p>
            <a:r>
              <a:rPr lang="en-US" altLang="zh-CN" dirty="0" smtClean="0"/>
              <a:t>A-23</a:t>
            </a:r>
            <a:r>
              <a:rPr lang="zh-CN" altLang="en-US" dirty="0" smtClean="0"/>
              <a:t>，</a:t>
            </a:r>
            <a:r>
              <a:rPr lang="en-US" altLang="zh-CN" dirty="0" smtClean="0"/>
              <a:t>B02</a:t>
            </a:r>
            <a:r>
              <a:rPr lang="zh-CN" altLang="en-US" dirty="0" smtClean="0"/>
              <a:t>行不行？</a:t>
            </a:r>
            <a:endParaRPr lang="en-US" altLang="zh-CN" dirty="0" smtClean="0"/>
          </a:p>
          <a:p>
            <a:r>
              <a:rPr lang="en-US" altLang="zh-CN" dirty="0" smtClean="0"/>
              <a:t>A-01</a:t>
            </a:r>
            <a:r>
              <a:rPr lang="zh-CN" altLang="en-US" dirty="0" smtClean="0"/>
              <a:t>，</a:t>
            </a:r>
            <a:r>
              <a:rPr lang="en-US" altLang="zh-CN" dirty="0" smtClean="0"/>
              <a:t>B-13</a:t>
            </a:r>
            <a:r>
              <a:rPr lang="zh-CN" altLang="en-US" dirty="0" smtClean="0"/>
              <a:t>行不行？</a:t>
            </a:r>
            <a:endParaRPr lang="en-US" altLang="zh-CN" dirty="0" smtClean="0"/>
          </a:p>
          <a:p>
            <a:pPr>
              <a:buNone/>
            </a:pPr>
            <a:endParaRPr lang="en-US" altLang="zh-CN" dirty="0" smtClean="0"/>
          </a:p>
          <a:p>
            <a:endParaRPr lang="zh-CN" altLang="en-US" dirty="0"/>
          </a:p>
        </p:txBody>
      </p:sp>
      <p:graphicFrame>
        <p:nvGraphicFramePr>
          <p:cNvPr id="6" name="表格 5"/>
          <p:cNvGraphicFramePr>
            <a:graphicFrameLocks noGrp="1"/>
          </p:cNvGraphicFramePr>
          <p:nvPr/>
        </p:nvGraphicFramePr>
        <p:xfrm>
          <a:off x="1214414" y="1428736"/>
          <a:ext cx="6096001" cy="1987331"/>
        </p:xfrm>
        <a:graphic>
          <a:graphicData uri="http://schemas.openxmlformats.org/drawingml/2006/table">
            <a:tbl>
              <a:tblPr firstRow="1" bandRow="1">
                <a:tableStyleId>{5C22544A-7EE6-4342-B048-85BDC9FD1C3A}</a:tableStyleId>
              </a:tblPr>
              <a:tblGrid>
                <a:gridCol w="1131102"/>
                <a:gridCol w="1440666"/>
                <a:gridCol w="714380"/>
                <a:gridCol w="777853"/>
                <a:gridCol w="1016000"/>
                <a:gridCol w="1016000"/>
              </a:tblGrid>
              <a:tr h="4200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A</a:t>
                      </a:r>
                      <a:r>
                        <a:rPr lang="zh-CN" altLang="en-US" sz="1600" dirty="0" smtClean="0"/>
                        <a:t>喝</a:t>
                      </a:r>
                      <a:r>
                        <a:rPr lang="en-US" altLang="zh-CN" sz="1600" dirty="0" smtClean="0"/>
                        <a:t>0</a:t>
                      </a:r>
                      <a:r>
                        <a:rPr lang="zh-CN" altLang="en-US" sz="1600" dirty="0" smtClean="0"/>
                        <a:t>，</a:t>
                      </a:r>
                      <a:r>
                        <a:rPr lang="en-US" altLang="zh-CN" sz="1600" dirty="0" smtClean="0"/>
                        <a:t>1</a:t>
                      </a:r>
                      <a:endParaRPr lang="zh-CN" altLang="en-US" sz="1600" dirty="0" smtClean="0"/>
                    </a:p>
                    <a:p>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死（</a:t>
                      </a:r>
                      <a:r>
                        <a:rPr lang="en-US" altLang="zh-CN" sz="1600" dirty="0" smtClean="0"/>
                        <a:t>0</a:t>
                      </a:r>
                      <a:r>
                        <a:rPr lang="zh-CN" altLang="en-US" sz="1600" dirty="0" smtClean="0"/>
                        <a:t>，</a:t>
                      </a:r>
                      <a:r>
                        <a:rPr lang="en-US" altLang="zh-CN" sz="1600" dirty="0" smtClean="0"/>
                        <a:t>1</a:t>
                      </a:r>
                      <a:r>
                        <a:rPr lang="zh-CN" altLang="en-US" sz="1600" dirty="0" smtClean="0"/>
                        <a:t>）</a:t>
                      </a:r>
                    </a:p>
                  </a:txBody>
                  <a:tcPr/>
                </a:tc>
                <a:tc>
                  <a:txBody>
                    <a:bodyPr/>
                    <a:lstStyle/>
                    <a:p>
                      <a:r>
                        <a:rPr lang="en-US" altLang="zh-CN" sz="1600" dirty="0" smtClean="0"/>
                        <a:t>B</a:t>
                      </a:r>
                      <a:r>
                        <a:rPr lang="zh-CN" altLang="en-US" sz="1600" dirty="0" smtClean="0"/>
                        <a:t>喝</a:t>
                      </a:r>
                      <a:r>
                        <a:rPr lang="en-US" altLang="zh-CN" sz="1600" dirty="0" smtClean="0"/>
                        <a:t>0</a:t>
                      </a:r>
                      <a:endParaRPr lang="zh-CN" altLang="en-US" sz="1600" dirty="0"/>
                    </a:p>
                  </a:txBody>
                  <a:tcPr/>
                </a:tc>
                <a:tc>
                  <a:txBody>
                    <a:bodyPr/>
                    <a:lstStyle/>
                    <a:p>
                      <a:r>
                        <a:rPr lang="zh-CN" altLang="en-US" sz="1600" dirty="0" smtClean="0"/>
                        <a:t>死</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0</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00</a:t>
                      </a:r>
                      <a:endParaRPr lang="zh-CN" altLang="en-US" sz="1600" dirty="0"/>
                    </a:p>
                  </a:txBody>
                  <a:tcPr/>
                </a:tc>
              </a:tr>
              <a:tr h="338376">
                <a:tc>
                  <a:txBody>
                    <a:bodyPr/>
                    <a:lstStyle/>
                    <a:p>
                      <a:endParaRPr lang="zh-CN" altLang="en-US" sz="16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死（</a:t>
                      </a:r>
                      <a:r>
                        <a:rPr lang="en-US" altLang="zh-CN" sz="1600" dirty="0" smtClean="0"/>
                        <a:t>0</a:t>
                      </a:r>
                      <a:r>
                        <a:rPr lang="zh-CN" altLang="en-US" sz="1600" dirty="0" smtClean="0"/>
                        <a:t>，</a:t>
                      </a:r>
                      <a:r>
                        <a:rPr lang="en-US" altLang="zh-CN" sz="1600" dirty="0" smtClean="0"/>
                        <a:t>1</a:t>
                      </a:r>
                      <a:r>
                        <a:rPr lang="zh-CN" altLang="en-US" sz="1600" dirty="0" smtClean="0"/>
                        <a:t>）</a:t>
                      </a:r>
                      <a:endParaRPr lang="zh-CN" altLang="en-US" sz="1600" dirty="0"/>
                    </a:p>
                  </a:txBody>
                  <a:tcPr/>
                </a:tc>
                <a:tc>
                  <a:txBody>
                    <a:bodyPr/>
                    <a:lstStyle/>
                    <a:p>
                      <a:endParaRPr lang="zh-CN" altLang="en-US" sz="1600" dirty="0"/>
                    </a:p>
                  </a:txBody>
                  <a:tcPr/>
                </a:tc>
                <a:tc>
                  <a:txBody>
                    <a:bodyPr/>
                    <a:lstStyle/>
                    <a:p>
                      <a:r>
                        <a:rPr lang="zh-CN" altLang="en-US" sz="1600" dirty="0" smtClean="0"/>
                        <a:t>没死</a:t>
                      </a:r>
                      <a:endParaRPr lang="zh-CN" altLang="en-US" sz="1600" dirty="0"/>
                    </a:p>
                  </a:txBody>
                  <a:tcPr/>
                </a:tc>
                <a:tc>
                  <a:txBody>
                    <a:bodyPr/>
                    <a:lstStyle/>
                    <a:p>
                      <a:r>
                        <a:rPr lang="en-US" altLang="zh-CN" sz="1600" dirty="0" smtClean="0"/>
                        <a:t>1</a:t>
                      </a:r>
                      <a:endParaRPr lang="zh-CN" altLang="en-US" sz="1600" dirty="0"/>
                    </a:p>
                  </a:txBody>
                  <a:tcPr/>
                </a:tc>
                <a:tc>
                  <a:txBody>
                    <a:bodyPr/>
                    <a:lstStyle/>
                    <a:p>
                      <a:r>
                        <a:rPr lang="en-US" altLang="zh-CN" sz="1600" dirty="0" smtClean="0"/>
                        <a:t>01</a:t>
                      </a:r>
                      <a:endParaRPr lang="zh-CN" altLang="en-US" sz="1600" dirty="0"/>
                    </a:p>
                  </a:txBody>
                  <a:tcPr/>
                </a:tc>
              </a:tr>
              <a:tr h="485788">
                <a:tc>
                  <a:txBody>
                    <a:bodyPr/>
                    <a:lstStyle/>
                    <a:p>
                      <a:endParaRPr lang="zh-CN" altLang="en-US" sz="16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没死（</a:t>
                      </a:r>
                      <a:r>
                        <a:rPr lang="en-US" altLang="zh-CN" sz="1600" dirty="0" smtClean="0"/>
                        <a:t>2</a:t>
                      </a:r>
                      <a:r>
                        <a:rPr lang="zh-CN" altLang="en-US" sz="1600" dirty="0" smtClean="0"/>
                        <a:t>，</a:t>
                      </a:r>
                      <a:r>
                        <a:rPr lang="en-US" altLang="zh-CN" sz="1600" dirty="0" smtClean="0"/>
                        <a:t>3</a:t>
                      </a:r>
                      <a:r>
                        <a:rPr lang="zh-CN" altLang="en-US" sz="16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B</a:t>
                      </a:r>
                      <a:r>
                        <a:rPr lang="zh-CN" altLang="en-US" sz="1600" dirty="0" smtClean="0"/>
                        <a:t>喝</a:t>
                      </a: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死</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en-US" altLang="zh-CN" sz="1600" dirty="0" smtClean="0"/>
                        <a:t>10</a:t>
                      </a:r>
                      <a:endParaRPr lang="zh-CN" altLang="en-US" sz="1600" dirty="0"/>
                    </a:p>
                  </a:txBody>
                  <a:tcPr/>
                </a:tc>
              </a:tr>
              <a:tr h="584047">
                <a:tc>
                  <a:txBody>
                    <a:bodyPr/>
                    <a:lstStyle/>
                    <a:p>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没死（</a:t>
                      </a:r>
                      <a:r>
                        <a:rPr lang="en-US" altLang="zh-CN" sz="1600" dirty="0" smtClean="0"/>
                        <a:t>2</a:t>
                      </a:r>
                      <a:r>
                        <a:rPr lang="zh-CN" altLang="en-US" sz="1600" dirty="0" smtClean="0"/>
                        <a:t>，</a:t>
                      </a:r>
                      <a:r>
                        <a:rPr lang="en-US" altLang="zh-CN" sz="1600" dirty="0" smtClean="0"/>
                        <a:t>3</a:t>
                      </a:r>
                      <a:r>
                        <a:rPr lang="zh-CN" altLang="en-US" sz="1600" dirty="0" smtClean="0"/>
                        <a:t>）</a:t>
                      </a:r>
                    </a:p>
                  </a:txBody>
                  <a:tcPr/>
                </a:tc>
                <a:tc>
                  <a:txBody>
                    <a:bodyPr/>
                    <a:lstStyle/>
                    <a:p>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没死</a:t>
                      </a:r>
                      <a:endParaRPr lang="zh-CN" altLang="en-US" sz="1600" dirty="0"/>
                    </a:p>
                  </a:txBody>
                  <a:tcPr/>
                </a:tc>
                <a:tc>
                  <a:txBody>
                    <a:bodyPr/>
                    <a:lstStyle/>
                    <a:p>
                      <a:r>
                        <a:rPr lang="en-US" altLang="zh-CN" sz="1600" dirty="0" smtClean="0"/>
                        <a:t>3</a:t>
                      </a:r>
                      <a:endParaRPr lang="zh-CN" altLang="en-US" sz="1600" dirty="0"/>
                    </a:p>
                  </a:txBody>
                  <a:tcPr/>
                </a:tc>
                <a:tc>
                  <a:txBody>
                    <a:bodyPr/>
                    <a:lstStyle/>
                    <a:p>
                      <a:r>
                        <a:rPr lang="en-US" altLang="zh-CN" sz="1600" dirty="0" smtClean="0"/>
                        <a:t>11</a:t>
                      </a:r>
                      <a:endParaRPr lang="zh-CN" altLang="en-US" sz="1600" dirty="0"/>
                    </a:p>
                  </a:txBody>
                  <a:tcPr/>
                </a:tc>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快速设计方案</a:t>
            </a:r>
            <a:endParaRPr lang="zh-CN" altLang="en-US" dirty="0"/>
          </a:p>
        </p:txBody>
      </p:sp>
      <p:sp>
        <p:nvSpPr>
          <p:cNvPr id="3" name="内容占位符 2"/>
          <p:cNvSpPr>
            <a:spLocks noGrp="1"/>
          </p:cNvSpPr>
          <p:nvPr>
            <p:ph idx="1"/>
          </p:nvPr>
        </p:nvSpPr>
        <p:spPr/>
        <p:txBody>
          <a:bodyPr/>
          <a:lstStyle/>
          <a:p>
            <a:r>
              <a:rPr lang="en-US" altLang="zh-CN" dirty="0" smtClean="0"/>
              <a:t>4</a:t>
            </a:r>
            <a:r>
              <a:rPr lang="zh-CN" altLang="en-US" dirty="0" smtClean="0"/>
              <a:t>瓶水，</a:t>
            </a:r>
            <a:r>
              <a:rPr lang="en-US" altLang="zh-CN" dirty="0" smtClean="0"/>
              <a:t>2</a:t>
            </a:r>
            <a:r>
              <a:rPr lang="zh-CN" altLang="en-US" dirty="0" smtClean="0"/>
              <a:t>只老鼠：</a:t>
            </a:r>
            <a:r>
              <a:rPr lang="en-US" altLang="zh-CN" dirty="0" smtClean="0"/>
              <a:t>A</a:t>
            </a:r>
            <a:r>
              <a:rPr lang="zh-CN" altLang="en-US" dirty="0" smtClean="0"/>
              <a:t>喝</a:t>
            </a:r>
            <a:r>
              <a:rPr lang="en-US" altLang="zh-CN" dirty="0" smtClean="0"/>
              <a:t>0</a:t>
            </a:r>
            <a:r>
              <a:rPr lang="zh-CN" altLang="en-US" dirty="0" smtClean="0"/>
              <a:t>，</a:t>
            </a:r>
            <a:r>
              <a:rPr lang="en-US" altLang="zh-CN" dirty="0" smtClean="0"/>
              <a:t>1</a:t>
            </a:r>
            <a:r>
              <a:rPr lang="zh-CN" altLang="en-US" dirty="0" smtClean="0"/>
              <a:t>；</a:t>
            </a:r>
            <a:r>
              <a:rPr lang="en-US" altLang="zh-CN" dirty="0" smtClean="0"/>
              <a:t>B</a:t>
            </a:r>
            <a:r>
              <a:rPr lang="zh-CN" altLang="en-US" dirty="0" smtClean="0"/>
              <a:t>喝</a:t>
            </a:r>
            <a:r>
              <a:rPr lang="en-US" altLang="zh-CN" dirty="0" smtClean="0"/>
              <a:t>0</a:t>
            </a:r>
            <a:r>
              <a:rPr lang="zh-CN" altLang="en-US" dirty="0" smtClean="0"/>
              <a:t>，</a:t>
            </a:r>
            <a:r>
              <a:rPr lang="en-US" altLang="zh-CN" dirty="0" smtClean="0"/>
              <a:t>2</a:t>
            </a:r>
          </a:p>
          <a:p>
            <a:endParaRPr lang="en-US" altLang="zh-CN" dirty="0" smtClean="0"/>
          </a:p>
          <a:p>
            <a:endParaRPr lang="en-US" altLang="zh-CN" dirty="0" smtClean="0"/>
          </a:p>
          <a:p>
            <a:endParaRPr lang="en-US" altLang="zh-CN" dirty="0" smtClean="0"/>
          </a:p>
          <a:p>
            <a:endParaRPr lang="en-US" altLang="zh-CN" dirty="0" smtClean="0"/>
          </a:p>
          <a:p>
            <a:r>
              <a:rPr lang="zh-CN" altLang="en-US" dirty="0" smtClean="0"/>
              <a:t>方案</a:t>
            </a:r>
            <a:r>
              <a:rPr lang="en-US" altLang="zh-CN" dirty="0" smtClean="0"/>
              <a:t>1</a:t>
            </a:r>
            <a:r>
              <a:rPr lang="zh-CN" altLang="en-US" dirty="0" smtClean="0"/>
              <a:t>：</a:t>
            </a:r>
            <a:r>
              <a:rPr lang="en-US" altLang="zh-CN" dirty="0" smtClean="0"/>
              <a:t>0—Y</a:t>
            </a:r>
            <a:r>
              <a:rPr lang="zh-CN" altLang="en-US" dirty="0" smtClean="0"/>
              <a:t>，</a:t>
            </a:r>
            <a:r>
              <a:rPr lang="en-US" altLang="zh-CN" dirty="0" smtClean="0"/>
              <a:t>1—N</a:t>
            </a:r>
          </a:p>
          <a:p>
            <a:r>
              <a:rPr lang="zh-CN" altLang="en-US" dirty="0" smtClean="0"/>
              <a:t>方案</a:t>
            </a:r>
            <a:r>
              <a:rPr lang="en-US" altLang="zh-CN" dirty="0" smtClean="0"/>
              <a:t>2</a:t>
            </a:r>
            <a:r>
              <a:rPr lang="zh-CN" altLang="en-US" dirty="0" smtClean="0"/>
              <a:t>：</a:t>
            </a:r>
            <a:r>
              <a:rPr lang="en-US" altLang="zh-CN" dirty="0" smtClean="0"/>
              <a:t>0---N</a:t>
            </a:r>
            <a:r>
              <a:rPr lang="zh-CN" altLang="en-US" dirty="0" smtClean="0"/>
              <a:t>，</a:t>
            </a:r>
            <a:r>
              <a:rPr lang="en-US" altLang="zh-CN" dirty="0" smtClean="0"/>
              <a:t>1---Y</a:t>
            </a:r>
          </a:p>
          <a:p>
            <a:r>
              <a:rPr lang="zh-CN" altLang="en-US" dirty="0" smtClean="0"/>
              <a:t>方案</a:t>
            </a:r>
            <a:r>
              <a:rPr lang="en-US" altLang="zh-CN" dirty="0" smtClean="0"/>
              <a:t>3</a:t>
            </a:r>
            <a:r>
              <a:rPr lang="zh-CN" altLang="en-US" dirty="0" smtClean="0"/>
              <a:t>：</a:t>
            </a:r>
            <a:r>
              <a:rPr lang="en-US" altLang="zh-CN" dirty="0" smtClean="0"/>
              <a:t>A 0—Y</a:t>
            </a:r>
            <a:r>
              <a:rPr lang="zh-CN" altLang="en-US" dirty="0" smtClean="0"/>
              <a:t>，</a:t>
            </a:r>
            <a:r>
              <a:rPr lang="en-US" altLang="zh-CN" dirty="0" smtClean="0"/>
              <a:t>1---N</a:t>
            </a:r>
            <a:r>
              <a:rPr lang="zh-CN" altLang="en-US" dirty="0" smtClean="0"/>
              <a:t>，</a:t>
            </a:r>
            <a:r>
              <a:rPr lang="en-US" altLang="zh-CN" dirty="0" smtClean="0"/>
              <a:t>B 0—N</a:t>
            </a:r>
            <a:r>
              <a:rPr lang="zh-CN" altLang="en-US" dirty="0" smtClean="0"/>
              <a:t>，</a:t>
            </a:r>
            <a:r>
              <a:rPr lang="en-US" altLang="zh-CN" dirty="0" smtClean="0"/>
              <a:t>1—Y</a:t>
            </a:r>
          </a:p>
          <a:p>
            <a:r>
              <a:rPr lang="zh-CN" altLang="en-US" dirty="0" smtClean="0"/>
              <a:t>方案</a:t>
            </a:r>
            <a:r>
              <a:rPr lang="en-US" altLang="zh-CN" dirty="0" smtClean="0"/>
              <a:t>4</a:t>
            </a:r>
            <a:r>
              <a:rPr lang="zh-CN" altLang="en-US" dirty="0" smtClean="0"/>
              <a:t>：</a:t>
            </a:r>
            <a:r>
              <a:rPr lang="en-US" altLang="zh-CN" dirty="0" smtClean="0"/>
              <a:t>A 0—N</a:t>
            </a:r>
            <a:r>
              <a:rPr lang="zh-CN" altLang="en-US" dirty="0" smtClean="0"/>
              <a:t>，</a:t>
            </a:r>
            <a:r>
              <a:rPr lang="en-US" altLang="zh-CN" dirty="0" smtClean="0"/>
              <a:t>1---Y</a:t>
            </a:r>
            <a:r>
              <a:rPr lang="zh-CN" altLang="en-US" dirty="0" smtClean="0"/>
              <a:t>，</a:t>
            </a:r>
            <a:r>
              <a:rPr lang="en-US" altLang="zh-CN" dirty="0" smtClean="0"/>
              <a:t>B 0—Y</a:t>
            </a:r>
            <a:r>
              <a:rPr lang="zh-CN" altLang="en-US" dirty="0" smtClean="0"/>
              <a:t>，</a:t>
            </a:r>
            <a:r>
              <a:rPr lang="en-US" altLang="zh-CN" dirty="0" smtClean="0"/>
              <a:t>1—N</a:t>
            </a:r>
          </a:p>
          <a:p>
            <a:pPr>
              <a:buNone/>
            </a:pPr>
            <a:endParaRPr lang="en-US" altLang="zh-CN" dirty="0" smtClean="0"/>
          </a:p>
          <a:p>
            <a:endParaRPr lang="en-US" altLang="zh-CN" dirty="0" smtClean="0"/>
          </a:p>
          <a:p>
            <a:endParaRPr lang="en-US" altLang="zh-CN" dirty="0" smtClean="0"/>
          </a:p>
        </p:txBody>
      </p:sp>
      <p:graphicFrame>
        <p:nvGraphicFramePr>
          <p:cNvPr id="4" name="表格 3"/>
          <p:cNvGraphicFramePr>
            <a:graphicFrameLocks noGrp="1"/>
          </p:cNvGraphicFramePr>
          <p:nvPr/>
        </p:nvGraphicFramePr>
        <p:xfrm>
          <a:off x="1500166" y="2285992"/>
          <a:ext cx="6096000" cy="185420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r>
                        <a:rPr lang="zh-CN" altLang="en-US" dirty="0" smtClean="0"/>
                        <a:t>瓶子号</a:t>
                      </a:r>
                      <a:endParaRPr lang="zh-CN" altLang="en-US" dirty="0"/>
                    </a:p>
                  </a:txBody>
                  <a:tcPr/>
                </a:tc>
                <a:tc>
                  <a:txBody>
                    <a:bodyPr/>
                    <a:lstStyle/>
                    <a:p>
                      <a:endParaRPr lang="zh-CN" altLang="en-US" dirty="0"/>
                    </a:p>
                  </a:txBody>
                  <a:tcPr/>
                </a:tc>
                <a:tc>
                  <a:txBody>
                    <a:bodyPr/>
                    <a:lstStyle/>
                    <a:p>
                      <a:r>
                        <a:rPr lang="en-US" altLang="zh-CN" dirty="0" smtClean="0"/>
                        <a:t>A</a:t>
                      </a:r>
                      <a:endParaRPr lang="zh-CN" altLang="en-US" dirty="0"/>
                    </a:p>
                  </a:txBody>
                  <a:tcPr/>
                </a:tc>
                <a:tc>
                  <a:txBody>
                    <a:bodyPr/>
                    <a:lstStyle/>
                    <a:p>
                      <a:r>
                        <a:rPr lang="en-US" altLang="zh-CN" dirty="0" smtClean="0"/>
                        <a:t>B</a:t>
                      </a:r>
                      <a:endParaRPr lang="zh-CN" altLang="en-US" dirty="0"/>
                    </a:p>
                  </a:txBody>
                  <a:tcPr/>
                </a:tc>
                <a:tc>
                  <a:txBody>
                    <a:bodyPr/>
                    <a:lstStyle/>
                    <a:p>
                      <a:r>
                        <a:rPr lang="en-US" altLang="zh-CN" dirty="0" smtClean="0"/>
                        <a:t>AB</a:t>
                      </a:r>
                      <a:endParaRPr lang="zh-CN" altLang="en-US" dirty="0"/>
                    </a:p>
                  </a:txBody>
                  <a:tcPr/>
                </a:tc>
              </a:tr>
              <a:tr h="370840">
                <a:tc>
                  <a:txBody>
                    <a:bodyPr/>
                    <a:lstStyle/>
                    <a:p>
                      <a:r>
                        <a:rPr lang="en-US" altLang="zh-CN" dirty="0" smtClean="0"/>
                        <a:t>0</a:t>
                      </a:r>
                      <a:endParaRPr lang="zh-CN" altLang="en-US" dirty="0"/>
                    </a:p>
                  </a:txBody>
                  <a:tcPr/>
                </a:tc>
                <a:tc>
                  <a:txBody>
                    <a:bodyPr/>
                    <a:lstStyle/>
                    <a:p>
                      <a:r>
                        <a:rPr lang="en-US" altLang="zh-CN" dirty="0" smtClean="0"/>
                        <a:t>00</a:t>
                      </a:r>
                      <a:endParaRPr lang="zh-CN" altLang="en-US" dirty="0"/>
                    </a:p>
                  </a:txBody>
                  <a:tcPr/>
                </a:tc>
                <a:tc>
                  <a:txBody>
                    <a:bodyPr/>
                    <a:lstStyle/>
                    <a:p>
                      <a:r>
                        <a:rPr lang="en-US" altLang="zh-CN" dirty="0" smtClean="0"/>
                        <a:t>Y</a:t>
                      </a:r>
                      <a:endParaRPr lang="zh-CN" altLang="en-US" dirty="0"/>
                    </a:p>
                  </a:txBody>
                  <a:tcPr/>
                </a:tc>
                <a:tc>
                  <a:txBody>
                    <a:bodyPr/>
                    <a:lstStyle/>
                    <a:p>
                      <a:r>
                        <a:rPr lang="en-US" altLang="zh-CN" dirty="0" smtClean="0"/>
                        <a:t>Y</a:t>
                      </a:r>
                      <a:endParaRPr lang="zh-CN" altLang="en-US" dirty="0"/>
                    </a:p>
                  </a:txBody>
                  <a:tcPr/>
                </a:tc>
                <a:tc>
                  <a:txBody>
                    <a:bodyPr/>
                    <a:lstStyle/>
                    <a:p>
                      <a:r>
                        <a:rPr lang="en-US" altLang="zh-CN" dirty="0" smtClean="0"/>
                        <a:t>YY</a:t>
                      </a:r>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smtClean="0"/>
                        <a:t>01</a:t>
                      </a:r>
                      <a:endParaRPr lang="zh-CN" altLang="en-US" dirty="0"/>
                    </a:p>
                  </a:txBody>
                  <a:tcPr/>
                </a:tc>
                <a:tc>
                  <a:txBody>
                    <a:bodyPr/>
                    <a:lstStyle/>
                    <a:p>
                      <a:r>
                        <a:rPr lang="en-US" altLang="zh-CN" dirty="0" smtClean="0"/>
                        <a:t>Y</a:t>
                      </a:r>
                      <a:endParaRPr lang="zh-CN" altLang="en-US" dirty="0"/>
                    </a:p>
                  </a:txBody>
                  <a:tcPr/>
                </a:tc>
                <a:tc>
                  <a:txBody>
                    <a:bodyPr/>
                    <a:lstStyle/>
                    <a:p>
                      <a:r>
                        <a:rPr lang="en-US" altLang="zh-CN" dirty="0" smtClean="0"/>
                        <a:t>N</a:t>
                      </a:r>
                      <a:endParaRPr lang="zh-CN" altLang="en-US" dirty="0"/>
                    </a:p>
                  </a:txBody>
                  <a:tcPr/>
                </a:tc>
                <a:tc>
                  <a:txBody>
                    <a:bodyPr/>
                    <a:lstStyle/>
                    <a:p>
                      <a:r>
                        <a:rPr lang="en-US" altLang="zh-CN" dirty="0" smtClean="0"/>
                        <a:t>YN</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10</a:t>
                      </a:r>
                      <a:endParaRPr lang="zh-CN" altLang="en-US" dirty="0"/>
                    </a:p>
                  </a:txBody>
                  <a:tcPr/>
                </a:tc>
                <a:tc>
                  <a:txBody>
                    <a:bodyPr/>
                    <a:lstStyle/>
                    <a:p>
                      <a:r>
                        <a:rPr lang="en-US" altLang="zh-CN" dirty="0" smtClean="0"/>
                        <a:t>N</a:t>
                      </a:r>
                      <a:endParaRPr lang="zh-CN" altLang="en-US" dirty="0"/>
                    </a:p>
                  </a:txBody>
                  <a:tcPr/>
                </a:tc>
                <a:tc>
                  <a:txBody>
                    <a:bodyPr/>
                    <a:lstStyle/>
                    <a:p>
                      <a:r>
                        <a:rPr lang="en-US" altLang="zh-CN" dirty="0" smtClean="0"/>
                        <a:t>Y</a:t>
                      </a:r>
                      <a:endParaRPr lang="zh-CN" altLang="en-US" dirty="0"/>
                    </a:p>
                  </a:txBody>
                  <a:tcPr/>
                </a:tc>
                <a:tc>
                  <a:txBody>
                    <a:bodyPr/>
                    <a:lstStyle/>
                    <a:p>
                      <a:r>
                        <a:rPr lang="en-US" altLang="zh-CN" dirty="0" smtClean="0"/>
                        <a:t>NY</a:t>
                      </a:r>
                      <a:endParaRPr lang="zh-CN" altLang="en-US" dirty="0"/>
                    </a:p>
                  </a:txBody>
                  <a:tcPr/>
                </a:tc>
              </a:tr>
              <a:tr h="370840">
                <a:tc>
                  <a:txBody>
                    <a:bodyPr/>
                    <a:lstStyle/>
                    <a:p>
                      <a:r>
                        <a:rPr lang="en-US" altLang="zh-CN" dirty="0" smtClean="0"/>
                        <a:t>3</a:t>
                      </a:r>
                      <a:endParaRPr lang="zh-CN" altLang="en-US" dirty="0"/>
                    </a:p>
                  </a:txBody>
                  <a:tcPr/>
                </a:tc>
                <a:tc>
                  <a:txBody>
                    <a:bodyPr/>
                    <a:lstStyle/>
                    <a:p>
                      <a:r>
                        <a:rPr lang="en-US" altLang="zh-CN" dirty="0" smtClean="0"/>
                        <a:t>11</a:t>
                      </a:r>
                      <a:endParaRPr lang="zh-CN" altLang="en-US" dirty="0"/>
                    </a:p>
                  </a:txBody>
                  <a:tcPr/>
                </a:tc>
                <a:tc>
                  <a:txBody>
                    <a:bodyPr/>
                    <a:lstStyle/>
                    <a:p>
                      <a:r>
                        <a:rPr lang="en-US" altLang="zh-CN" dirty="0" smtClean="0"/>
                        <a:t>N</a:t>
                      </a:r>
                      <a:endParaRPr lang="zh-CN" altLang="en-US" dirty="0"/>
                    </a:p>
                  </a:txBody>
                  <a:tcPr/>
                </a:tc>
                <a:tc>
                  <a:txBody>
                    <a:bodyPr/>
                    <a:lstStyle/>
                    <a:p>
                      <a:r>
                        <a:rPr lang="en-US" altLang="zh-CN" dirty="0" smtClean="0"/>
                        <a:t>N</a:t>
                      </a:r>
                      <a:endParaRPr lang="zh-CN" altLang="en-US" dirty="0"/>
                    </a:p>
                  </a:txBody>
                  <a:tcPr/>
                </a:tc>
                <a:tc>
                  <a:txBody>
                    <a:bodyPr/>
                    <a:lstStyle/>
                    <a:p>
                      <a:r>
                        <a:rPr lang="en-US" altLang="zh-CN" dirty="0" smtClean="0"/>
                        <a:t>NN</a:t>
                      </a:r>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pPr>
              <a:defRPr/>
            </a:pPr>
            <a:r>
              <a:rPr lang="zh-CN" altLang="en-US" dirty="0" smtClean="0">
                <a:ea typeface="宋体" pitchFamily="2" charset="-122"/>
              </a:rPr>
              <a:t>算法就是解决问题的方法</a:t>
            </a:r>
          </a:p>
        </p:txBody>
      </p:sp>
      <p:sp>
        <p:nvSpPr>
          <p:cNvPr id="3" name="内容占位符 2"/>
          <p:cNvSpPr>
            <a:spLocks noGrp="1"/>
          </p:cNvSpPr>
          <p:nvPr>
            <p:ph idx="1"/>
          </p:nvPr>
        </p:nvSpPr>
        <p:spPr>
          <a:xfrm>
            <a:off x="609600" y="1447800"/>
            <a:ext cx="8229600" cy="5105400"/>
          </a:xfrm>
        </p:spPr>
        <p:txBody>
          <a:bodyPr/>
          <a:lstStyle/>
          <a:p>
            <a:pPr>
              <a:defRPr/>
            </a:pPr>
            <a:r>
              <a:rPr lang="zh-CN" altLang="en-US" dirty="0" smtClean="0">
                <a:ea typeface="宋体" pitchFamily="2" charset="-122"/>
              </a:rPr>
              <a:t>如何利用最少的老鼠检验水，这是一个实际问题，我需要设计一个算法进行求解</a:t>
            </a:r>
            <a:r>
              <a:rPr lang="en-US" altLang="zh-CN" dirty="0" smtClean="0">
                <a:ea typeface="宋体" pitchFamily="2" charset="-122"/>
              </a:rPr>
              <a:t>——</a:t>
            </a:r>
            <a:r>
              <a:rPr lang="zh-CN" altLang="en-US" b="1" dirty="0" smtClean="0">
                <a:solidFill>
                  <a:srgbClr val="FF0000"/>
                </a:solidFill>
                <a:ea typeface="宋体" pitchFamily="2" charset="-122"/>
              </a:rPr>
              <a:t>算法设计</a:t>
            </a:r>
            <a:endParaRPr lang="en-US" altLang="zh-CN" b="1" dirty="0" smtClean="0">
              <a:solidFill>
                <a:srgbClr val="FF0000"/>
              </a:solidFill>
              <a:ea typeface="宋体" pitchFamily="2" charset="-122"/>
            </a:endParaRPr>
          </a:p>
          <a:p>
            <a:pPr>
              <a:defRPr/>
            </a:pPr>
            <a:r>
              <a:rPr lang="zh-CN" altLang="en-US" dirty="0" smtClean="0">
                <a:ea typeface="宋体" pitchFamily="2" charset="-122"/>
              </a:rPr>
              <a:t>我是如何设计这个算法的？</a:t>
            </a:r>
            <a:r>
              <a:rPr lang="en-US" altLang="zh-CN" dirty="0" smtClean="0">
                <a:ea typeface="宋体" pitchFamily="2" charset="-122"/>
              </a:rPr>
              <a:t>——</a:t>
            </a:r>
            <a:r>
              <a:rPr lang="zh-CN" altLang="en-US" b="1" dirty="0" smtClean="0">
                <a:solidFill>
                  <a:srgbClr val="FF0000"/>
                </a:solidFill>
                <a:ea typeface="宋体" pitchFamily="2" charset="-122"/>
              </a:rPr>
              <a:t>算法思想</a:t>
            </a:r>
            <a:endParaRPr lang="en-US" altLang="zh-CN" b="1" dirty="0" smtClean="0">
              <a:solidFill>
                <a:srgbClr val="FF0000"/>
              </a:solidFill>
              <a:ea typeface="宋体" pitchFamily="2" charset="-122"/>
            </a:endParaRPr>
          </a:p>
          <a:p>
            <a:pPr>
              <a:defRPr/>
            </a:pPr>
            <a:r>
              <a:rPr lang="zh-CN" altLang="en-US" dirty="0" smtClean="0">
                <a:ea typeface="宋体" pitchFamily="2" charset="-122"/>
              </a:rPr>
              <a:t>我的这个算法效率如何？</a:t>
            </a:r>
            <a:r>
              <a:rPr lang="en-US" altLang="zh-CN" dirty="0" smtClean="0">
                <a:ea typeface="宋体" pitchFamily="2" charset="-122"/>
              </a:rPr>
              <a:t>——</a:t>
            </a:r>
            <a:r>
              <a:rPr lang="zh-CN" altLang="en-US" b="1" dirty="0" smtClean="0">
                <a:solidFill>
                  <a:srgbClr val="FF0000"/>
                </a:solidFill>
                <a:ea typeface="宋体" pitchFamily="2" charset="-122"/>
              </a:rPr>
              <a:t>算法分析</a:t>
            </a:r>
            <a:endParaRPr lang="en-US" altLang="zh-CN" b="1" dirty="0" smtClean="0">
              <a:solidFill>
                <a:srgbClr val="FF0000"/>
              </a:solidFill>
              <a:ea typeface="宋体" pitchFamily="2" charset="-122"/>
            </a:endParaRPr>
          </a:p>
          <a:p>
            <a:pPr>
              <a:defRPr/>
            </a:pPr>
            <a:endParaRPr lang="en-US" altLang="zh-CN" dirty="0" smtClean="0">
              <a:ea typeface="宋体" pitchFamily="2" charset="-122"/>
            </a:endParaRPr>
          </a:p>
          <a:p>
            <a:pPr>
              <a:defRPr/>
            </a:pPr>
            <a:r>
              <a:rPr lang="zh-CN" altLang="en-US" dirty="0" smtClean="0">
                <a:ea typeface="宋体" pitchFamily="2" charset="-122"/>
              </a:rPr>
              <a:t>本课程希望你掌握：</a:t>
            </a:r>
            <a:endParaRPr lang="en-US" altLang="zh-CN" dirty="0" smtClean="0">
              <a:ea typeface="宋体" pitchFamily="2" charset="-122"/>
            </a:endParaRPr>
          </a:p>
          <a:p>
            <a:pPr marL="514350" indent="-514350">
              <a:buFont typeface="Wingdings" pitchFamily="2" charset="2"/>
              <a:buChar char="u"/>
              <a:defRPr/>
            </a:pPr>
            <a:r>
              <a:rPr lang="zh-CN" altLang="en-US" dirty="0" smtClean="0">
                <a:ea typeface="宋体" pitchFamily="2" charset="-122"/>
              </a:rPr>
              <a:t>一个问题如何利用现有算法求解？</a:t>
            </a:r>
            <a:endParaRPr lang="en-US" altLang="zh-CN" dirty="0" smtClean="0">
              <a:ea typeface="宋体" pitchFamily="2" charset="-122"/>
            </a:endParaRPr>
          </a:p>
          <a:p>
            <a:pPr marL="514350" indent="-514350">
              <a:buFont typeface="Wingdings" pitchFamily="2" charset="2"/>
              <a:buChar char="u"/>
              <a:defRPr/>
            </a:pPr>
            <a:r>
              <a:rPr lang="zh-CN" altLang="en-US" dirty="0" smtClean="0">
                <a:ea typeface="宋体" pitchFamily="2" charset="-122"/>
              </a:rPr>
              <a:t>如果利用已有算法的思想创造新算法求解问题？</a:t>
            </a:r>
            <a:endParaRPr lang="en-US" altLang="zh-CN" dirty="0" smtClean="0">
              <a:ea typeface="宋体" pitchFamily="2" charset="-122"/>
            </a:endParaRPr>
          </a:p>
          <a:p>
            <a:pPr marL="514350" indent="-514350">
              <a:buFont typeface="Wingdings" pitchFamily="2" charset="2"/>
              <a:buChar char="u"/>
              <a:defRPr/>
            </a:pPr>
            <a:r>
              <a:rPr lang="zh-CN" altLang="en-US" dirty="0" smtClean="0">
                <a:ea typeface="宋体" pitchFamily="2" charset="-122"/>
              </a:rPr>
              <a:t>对设计好的算法如何评价性能？</a:t>
            </a:r>
          </a:p>
        </p:txBody>
      </p:sp>
      <p:sp>
        <p:nvSpPr>
          <p:cNvPr id="7172" name="灯片编号占位符 3"/>
          <p:cNvSpPr>
            <a:spLocks noGrp="1"/>
          </p:cNvSpPr>
          <p:nvPr>
            <p:ph type="sldNum" sz="quarter" idx="12"/>
          </p:nvPr>
        </p:nvSpPr>
        <p:spPr>
          <a:xfrm>
            <a:off x="7061200" y="6426200"/>
            <a:ext cx="1905000" cy="304800"/>
          </a:xfrm>
          <a:prstGeom prst="rect">
            <a:avLst/>
          </a:prstGeom>
          <a:noFill/>
          <a:ln>
            <a:miter lim="800000"/>
          </a:ln>
        </p:spPr>
        <p:txBody>
          <a:bodyPr/>
          <a:lstStyle/>
          <a:p>
            <a:r>
              <a:rPr lang="en-US" altLang="zh-CN" smtClean="0">
                <a:ea typeface="宋体" charset="-122"/>
              </a:rPr>
              <a:t>1-</a:t>
            </a:r>
            <a:fld id="{64CD86D9-5DA9-4631-A65A-8BD2884DFAAA}" type="slidenum">
              <a:rPr lang="en-US" altLang="zh-CN" smtClean="0">
                <a:ea typeface="宋体" charset="-122"/>
              </a:rPr>
              <a:pPr/>
              <a:t>28</a:t>
            </a:fld>
            <a:endParaRPr lang="en-US" altLang="zh-CN" smtClean="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down)">
                                      <p:cBhvr>
                                        <p:cTn id="30" dur="500"/>
                                        <p:tgtEl>
                                          <p:spTgt spid="3">
                                            <p:txEl>
                                              <p:pRg st="6" end="6"/>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wipe(down)">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457200" y="152400"/>
            <a:ext cx="8229600" cy="725488"/>
          </a:xfrm>
        </p:spPr>
        <p:txBody>
          <a:bodyPr/>
          <a:lstStyle/>
          <a:p>
            <a:pPr eaLnBrk="1" hangingPunct="1">
              <a:defRPr/>
            </a:pPr>
            <a:r>
              <a:rPr lang="zh-CN" altLang="en-US" dirty="0" smtClean="0">
                <a:ea typeface="宋体" pitchFamily="2" charset="-122"/>
              </a:rPr>
              <a:t>为什么要学习算法？</a:t>
            </a:r>
          </a:p>
        </p:txBody>
      </p:sp>
      <p:sp>
        <p:nvSpPr>
          <p:cNvPr id="13318" name="Rectangle 3"/>
          <p:cNvSpPr>
            <a:spLocks noGrp="1" noChangeArrowheads="1"/>
          </p:cNvSpPr>
          <p:nvPr>
            <p:ph idx="1"/>
          </p:nvPr>
        </p:nvSpPr>
        <p:spPr>
          <a:xfrm>
            <a:off x="468313" y="1412875"/>
            <a:ext cx="8229600" cy="4752975"/>
          </a:xfrm>
        </p:spPr>
        <p:txBody>
          <a:bodyPr/>
          <a:lstStyle/>
          <a:p>
            <a:pPr eaLnBrk="1" hangingPunct="1">
              <a:defRPr/>
            </a:pPr>
            <a:r>
              <a:rPr lang="zh-CN" altLang="en-US" dirty="0" smtClean="0">
                <a:latin typeface="隶书" pitchFamily="49" charset="-122"/>
                <a:ea typeface="隶书" pitchFamily="49" charset="-122"/>
              </a:rPr>
              <a:t>受过良好训练的计算机科学家知道怎样处理算法：如何构造算法、操作算法、理解算法及分析算法</a:t>
            </a:r>
            <a:r>
              <a:rPr lang="en-US" altLang="zh-CN" dirty="0" smtClean="0">
                <a:latin typeface="隶书" pitchFamily="49" charset="-122"/>
                <a:ea typeface="隶书" pitchFamily="49" charset="-122"/>
              </a:rPr>
              <a:t>——</a:t>
            </a:r>
            <a:r>
              <a:rPr lang="zh-CN" altLang="en-US" dirty="0" smtClean="0">
                <a:latin typeface="隶书" pitchFamily="49" charset="-122"/>
                <a:ea typeface="隶书" pitchFamily="49" charset="-122"/>
              </a:rPr>
              <a:t>算法是计算机科学的基石；</a:t>
            </a:r>
            <a:endParaRPr lang="en-US" altLang="zh-CN" dirty="0" smtClean="0">
              <a:latin typeface="隶书" pitchFamily="49" charset="-122"/>
              <a:ea typeface="隶书" pitchFamily="49" charset="-122"/>
            </a:endParaRPr>
          </a:p>
          <a:p>
            <a:pPr eaLnBrk="1" hangingPunct="1">
              <a:defRPr/>
            </a:pPr>
            <a:r>
              <a:rPr lang="zh-CN" altLang="en-US" dirty="0" smtClean="0">
                <a:latin typeface="隶书" pitchFamily="49" charset="-122"/>
                <a:ea typeface="隶书" pitchFamily="49" charset="-122"/>
              </a:rPr>
              <a:t>程序</a:t>
            </a:r>
            <a:r>
              <a:rPr lang="en-US" altLang="zh-CN" dirty="0" smtClean="0">
                <a:latin typeface="隶书" pitchFamily="49" charset="-122"/>
                <a:ea typeface="隶书" pitchFamily="49" charset="-122"/>
              </a:rPr>
              <a:t>=</a:t>
            </a:r>
            <a:r>
              <a:rPr lang="zh-CN" altLang="en-US" dirty="0" smtClean="0">
                <a:latin typeface="隶书" pitchFamily="49" charset="-122"/>
                <a:ea typeface="隶书" pitchFamily="49" charset="-122"/>
              </a:rPr>
              <a:t>数据结构</a:t>
            </a:r>
            <a:r>
              <a:rPr lang="en-US" altLang="zh-CN" dirty="0" smtClean="0">
                <a:latin typeface="隶书" pitchFamily="49" charset="-122"/>
                <a:ea typeface="隶书" pitchFamily="49" charset="-122"/>
              </a:rPr>
              <a:t>+</a:t>
            </a:r>
            <a:r>
              <a:rPr lang="zh-CN" altLang="en-US" dirty="0" smtClean="0">
                <a:latin typeface="隶书" pitchFamily="49" charset="-122"/>
                <a:ea typeface="隶书" pitchFamily="49" charset="-122"/>
              </a:rPr>
              <a:t>算法</a:t>
            </a:r>
            <a:r>
              <a:rPr lang="en-US" altLang="zh-CN" dirty="0" smtClean="0">
                <a:latin typeface="隶书" pitchFamily="49" charset="-122"/>
                <a:ea typeface="隶书" pitchFamily="49" charset="-122"/>
              </a:rPr>
              <a:t>——</a:t>
            </a:r>
            <a:r>
              <a:rPr lang="zh-CN" altLang="en-US" dirty="0" smtClean="0">
                <a:latin typeface="隶书" pitchFamily="49" charset="-122"/>
                <a:ea typeface="隶书" pitchFamily="49" charset="-122"/>
              </a:rPr>
              <a:t>算法是解决实际问题的手段</a:t>
            </a:r>
          </a:p>
          <a:p>
            <a:pPr eaLnBrk="1" hangingPunct="1">
              <a:defRPr/>
            </a:pPr>
            <a:r>
              <a:rPr lang="zh-CN" altLang="en-US" dirty="0" smtClean="0">
                <a:ea typeface="宋体" pitchFamily="2" charset="-122"/>
              </a:rPr>
              <a:t>将知识表示为算法，把知识教授给计算机；</a:t>
            </a:r>
          </a:p>
        </p:txBody>
      </p:sp>
      <p:sp>
        <p:nvSpPr>
          <p:cNvPr id="10242" name="灯片编号占位符 5"/>
          <p:cNvSpPr>
            <a:spLocks noGrp="1"/>
          </p:cNvSpPr>
          <p:nvPr>
            <p:ph type="sldNum" sz="quarter" idx="12"/>
          </p:nvPr>
        </p:nvSpPr>
        <p:spPr>
          <a:xfrm>
            <a:off x="8215313" y="6356350"/>
            <a:ext cx="471487" cy="457200"/>
          </a:xfrm>
          <a:prstGeom prst="rect">
            <a:avLst/>
          </a:prstGeom>
          <a:noFill/>
          <a:ln>
            <a:miter lim="800000"/>
          </a:ln>
        </p:spPr>
        <p:txBody>
          <a:bodyPr/>
          <a:lstStyle/>
          <a:p>
            <a:pPr algn="l" eaLnBrk="1" hangingPunct="1"/>
            <a:fld id="{C03F1D45-C650-4B57-B417-1A26BB1AC73F}" type="slidenum">
              <a:rPr lang="en-US" altLang="zh-CN" smtClean="0">
                <a:latin typeface="Arial" charset="0"/>
                <a:ea typeface="宋体" charset="-122"/>
              </a:rPr>
              <a:pPr algn="l" eaLnBrk="1" hangingPunct="1"/>
              <a:t>29</a:t>
            </a:fld>
            <a:endParaRPr lang="en-US" altLang="zh-CN" smtClean="0">
              <a:latin typeface="Arial" charset="0"/>
              <a:ea typeface="宋体" charset="-122"/>
            </a:endParaRPr>
          </a:p>
        </p:txBody>
      </p:sp>
      <p:sp>
        <p:nvSpPr>
          <p:cNvPr id="13319" name="Text Box 4"/>
          <p:cNvSpPr txBox="1">
            <a:spLocks noChangeArrowheads="1"/>
          </p:cNvSpPr>
          <p:nvPr/>
        </p:nvSpPr>
        <p:spPr bwMode="auto">
          <a:xfrm>
            <a:off x="0" y="5334000"/>
            <a:ext cx="9562233" cy="523220"/>
          </a:xfrm>
          <a:prstGeom prst="rect">
            <a:avLst/>
          </a:prstGeom>
          <a:noFill/>
          <a:ln w="9525">
            <a:noFill/>
            <a:miter lim="800000"/>
          </a:ln>
        </p:spPr>
        <p:txBody>
          <a:bodyPr wrap="none">
            <a:spAutoFit/>
          </a:bodyPr>
          <a:lstStyle/>
          <a:p>
            <a:pPr eaLnBrk="1" hangingPunct="1"/>
            <a:r>
              <a:rPr lang="zh-CN" altLang="en-US" sz="2800" dirty="0">
                <a:solidFill>
                  <a:srgbClr val="FF3300"/>
                </a:solidFill>
                <a:latin typeface="Arial" charset="0"/>
                <a:ea typeface="隶书" pitchFamily="49" charset="-122"/>
              </a:rPr>
              <a:t>一个人只有把知识教给“计算机”，才能“真正”掌握它。</a:t>
            </a:r>
          </a:p>
        </p:txBody>
      </p:sp>
      <p:sp>
        <p:nvSpPr>
          <p:cNvPr id="13323" name="Rectangle 11"/>
          <p:cNvSpPr>
            <a:spLocks noChangeArrowheads="1"/>
          </p:cNvSpPr>
          <p:nvPr/>
        </p:nvSpPr>
        <p:spPr bwMode="auto">
          <a:xfrm>
            <a:off x="4114800" y="4495800"/>
            <a:ext cx="4113213" cy="519113"/>
          </a:xfrm>
          <a:prstGeom prst="rect">
            <a:avLst/>
          </a:prstGeom>
          <a:solidFill>
            <a:schemeClr val="accent6">
              <a:lumMod val="75000"/>
            </a:schemeClr>
          </a:solidFill>
          <a:ln w="9525">
            <a:noFill/>
            <a:miter lim="800000"/>
          </a:ln>
        </p:spPr>
        <p:txBody>
          <a:bodyPr wrap="none">
            <a:spAutoFit/>
          </a:bodyPr>
          <a:lstStyle/>
          <a:p>
            <a:pPr eaLnBrk="1" hangingPunct="1"/>
            <a:r>
              <a:rPr lang="zh-CN" altLang="en-US" sz="2800" b="1" dirty="0">
                <a:solidFill>
                  <a:srgbClr val="FFFF00"/>
                </a:solidFill>
                <a:latin typeface="Arial" charset="0"/>
                <a:ea typeface="黑体" pitchFamily="49" charset="-122"/>
              </a:rPr>
              <a:t>授人以鱼，不如授人以渔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3318">
                                            <p:txEl>
                                              <p:pRg st="0" end="0"/>
                                            </p:txEl>
                                          </p:spTgt>
                                        </p:tgtEl>
                                        <p:attrNameLst>
                                          <p:attrName>style.visibility</p:attrName>
                                        </p:attrNameLst>
                                      </p:cBhvr>
                                      <p:to>
                                        <p:strVal val="visible"/>
                                      </p:to>
                                    </p:set>
                                    <p:animEffect transition="in" filter="circle(in)">
                                      <p:cBhvr>
                                        <p:cTn id="7" dur="2000"/>
                                        <p:tgtEl>
                                          <p:spTgt spid="133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18">
                                            <p:txEl>
                                              <p:pRg st="1" end="1"/>
                                            </p:txEl>
                                          </p:spTgt>
                                        </p:tgtEl>
                                        <p:attrNameLst>
                                          <p:attrName>style.visibility</p:attrName>
                                        </p:attrNameLst>
                                      </p:cBhvr>
                                      <p:to>
                                        <p:strVal val="visible"/>
                                      </p:to>
                                    </p:set>
                                    <p:animEffect transition="in" filter="fade">
                                      <p:cBhvr>
                                        <p:cTn id="12" dur="500"/>
                                        <p:tgtEl>
                                          <p:spTgt spid="133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3318">
                                            <p:txEl>
                                              <p:pRg st="2" end="2"/>
                                            </p:txEl>
                                          </p:spTgt>
                                        </p:tgtEl>
                                        <p:attrNameLst>
                                          <p:attrName>style.visibility</p:attrName>
                                        </p:attrNameLst>
                                      </p:cBhvr>
                                      <p:to>
                                        <p:strVal val="visible"/>
                                      </p:to>
                                    </p:set>
                                    <p:animEffect transition="in" filter="circle(in)">
                                      <p:cBhvr>
                                        <p:cTn id="17" dur="2000"/>
                                        <p:tgtEl>
                                          <p:spTgt spid="133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3319">
                                            <p:txEl>
                                              <p:pRg st="0" end="0"/>
                                            </p:txEl>
                                          </p:spTgt>
                                        </p:tgtEl>
                                        <p:attrNameLst>
                                          <p:attrName>style.visibility</p:attrName>
                                        </p:attrNameLst>
                                      </p:cBhvr>
                                      <p:to>
                                        <p:strVal val="visible"/>
                                      </p:to>
                                    </p:set>
                                    <p:animEffect transition="in" filter="circle(in)">
                                      <p:cBhvr>
                                        <p:cTn id="22" dur="2000"/>
                                        <p:tgtEl>
                                          <p:spTgt spid="1331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323">
                                            <p:txEl>
                                              <p:pRg st="0" end="0"/>
                                            </p:txEl>
                                          </p:spTgt>
                                        </p:tgtEl>
                                        <p:attrNameLst>
                                          <p:attrName>style.visibility</p:attrName>
                                        </p:attrNameLst>
                                      </p:cBhvr>
                                      <p:to>
                                        <p:strVal val="visible"/>
                                      </p:to>
                                    </p:set>
                                    <p:animEffect transition="in" filter="fade">
                                      <p:cBhvr>
                                        <p:cTn id="27" dur="500"/>
                                        <p:tgtEl>
                                          <p:spTgt spid="133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85800" y="152400"/>
            <a:ext cx="7772400" cy="1143000"/>
          </a:xfrm>
        </p:spPr>
        <p:txBody>
          <a:bodyPr/>
          <a:lstStyle/>
          <a:p>
            <a:pPr eaLnBrk="1" hangingPunct="1"/>
            <a:r>
              <a:rPr lang="zh-CN" altLang="en-US" dirty="0" smtClean="0"/>
              <a:t>基本情况</a:t>
            </a:r>
          </a:p>
        </p:txBody>
      </p:sp>
      <p:sp>
        <p:nvSpPr>
          <p:cNvPr id="21507" name="Rectangle 3"/>
          <p:cNvSpPr>
            <a:spLocks noGrp="1" noChangeArrowheads="1"/>
          </p:cNvSpPr>
          <p:nvPr>
            <p:ph idx="1"/>
          </p:nvPr>
        </p:nvSpPr>
        <p:spPr>
          <a:xfrm>
            <a:off x="685800" y="1371600"/>
            <a:ext cx="7772400" cy="4114800"/>
          </a:xfrm>
        </p:spPr>
        <p:txBody>
          <a:bodyPr/>
          <a:lstStyle/>
          <a:p>
            <a:pPr eaLnBrk="1" hangingPunct="1"/>
            <a:r>
              <a:rPr lang="zh-CN" altLang="en-US" sz="3200" dirty="0" smtClean="0"/>
              <a:t>性质：专业核心课（必修）</a:t>
            </a:r>
          </a:p>
          <a:p>
            <a:pPr eaLnBrk="1" hangingPunct="1"/>
            <a:r>
              <a:rPr lang="zh-CN" altLang="en-US" sz="3200" dirty="0" smtClean="0"/>
              <a:t>学时：</a:t>
            </a:r>
            <a:r>
              <a:rPr lang="en-US" altLang="zh-CN" sz="3200" dirty="0" smtClean="0"/>
              <a:t>72</a:t>
            </a:r>
            <a:r>
              <a:rPr lang="zh-CN" altLang="en-US" sz="3200" dirty="0" smtClean="0"/>
              <a:t>（</a:t>
            </a:r>
            <a:r>
              <a:rPr lang="en-US" altLang="zh-CN" sz="3200" dirty="0" smtClean="0"/>
              <a:t>2-2</a:t>
            </a:r>
            <a:r>
              <a:rPr lang="zh-CN" altLang="en-US" sz="3200" dirty="0" smtClean="0"/>
              <a:t>）</a:t>
            </a:r>
            <a:endParaRPr lang="en-US" altLang="zh-CN" sz="3200" dirty="0" smtClean="0"/>
          </a:p>
          <a:p>
            <a:pPr eaLnBrk="1" hangingPunct="1"/>
            <a:r>
              <a:rPr lang="zh-CN" altLang="en-US" sz="3200" dirty="0" smtClean="0"/>
              <a:t>考核</a:t>
            </a:r>
            <a:r>
              <a:rPr lang="zh-CN" altLang="en-US" sz="3200" dirty="0" smtClean="0"/>
              <a:t>方法：</a:t>
            </a:r>
          </a:p>
          <a:p>
            <a:pPr lvl="1" eaLnBrk="1" hangingPunct="1"/>
            <a:r>
              <a:rPr lang="zh-CN" altLang="en-US" sz="3200" dirty="0" smtClean="0"/>
              <a:t>平时成绩</a:t>
            </a:r>
            <a:r>
              <a:rPr lang="en-US" altLang="zh-CN" sz="3200" dirty="0" smtClean="0"/>
              <a:t>60</a:t>
            </a:r>
            <a:r>
              <a:rPr lang="zh-CN" altLang="en-US" sz="3200" dirty="0" smtClean="0"/>
              <a:t>％</a:t>
            </a:r>
          </a:p>
          <a:p>
            <a:pPr lvl="2" eaLnBrk="1" hangingPunct="1"/>
            <a:r>
              <a:rPr lang="zh-CN" altLang="en-US" sz="3200" dirty="0" smtClean="0"/>
              <a:t>六次实验作业（演示</a:t>
            </a:r>
            <a:r>
              <a:rPr lang="en-US" altLang="zh-CN" sz="3200" dirty="0" smtClean="0"/>
              <a:t>+PPT</a:t>
            </a:r>
            <a:r>
              <a:rPr lang="zh-CN" altLang="en-US" sz="3200" dirty="0" smtClean="0"/>
              <a:t>）、</a:t>
            </a:r>
          </a:p>
          <a:p>
            <a:pPr lvl="1" eaLnBrk="1" hangingPunct="1"/>
            <a:r>
              <a:rPr lang="zh-CN" altLang="en-US" sz="3200" dirty="0" smtClean="0"/>
              <a:t>其他</a:t>
            </a:r>
            <a:r>
              <a:rPr lang="en-US" altLang="zh-CN" sz="3200" dirty="0" smtClean="0"/>
              <a:t>40</a:t>
            </a:r>
            <a:r>
              <a:rPr lang="zh-CN" altLang="en-US" sz="3200" dirty="0" smtClean="0"/>
              <a:t>％</a:t>
            </a:r>
            <a:endParaRPr lang="en-US" altLang="zh-CN" sz="3200" dirty="0" smtClean="0"/>
          </a:p>
          <a:p>
            <a:pPr lvl="2"/>
            <a:r>
              <a:rPr lang="zh-CN" altLang="en-US" sz="3200" dirty="0" smtClean="0"/>
              <a:t>考勤、课后作业</a:t>
            </a:r>
            <a:endParaRPr lang="en-US" altLang="zh-CN" sz="3200" dirty="0" smtClean="0"/>
          </a:p>
          <a:p>
            <a:pPr lvl="2"/>
            <a:r>
              <a:rPr lang="zh-CN" altLang="en-US" sz="3200" dirty="0" smtClean="0"/>
              <a:t>是否期末考试目前</a:t>
            </a:r>
            <a:r>
              <a:rPr lang="zh-CN" altLang="en-US" sz="3200" dirty="0" smtClean="0"/>
              <a:t>不确定</a:t>
            </a:r>
            <a:endParaRPr lang="en-US" altLang="zh-CN" sz="3200" dirty="0" smtClean="0"/>
          </a:p>
          <a:p>
            <a:r>
              <a:rPr lang="en-US" altLang="zh-CN" sz="2400" dirty="0" smtClean="0">
                <a:solidFill>
                  <a:srgbClr val="FF0000"/>
                </a:solidFill>
              </a:rPr>
              <a:t>Tips</a:t>
            </a:r>
            <a:r>
              <a:rPr lang="zh-CN" altLang="en-US" sz="2400" dirty="0" smtClean="0">
                <a:solidFill>
                  <a:srgbClr val="FF0000"/>
                </a:solidFill>
              </a:rPr>
              <a:t>：期末考试一般很难，要想保住通过，实验作业一定要完成</a:t>
            </a:r>
            <a:endParaRPr lang="zh-CN" altLang="en-US" sz="2400" dirty="0" smtClean="0">
              <a:solidFill>
                <a:srgbClr val="FF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为什么要学习算法设计与分析？</a:t>
            </a:r>
            <a:endParaRPr lang="zh-CN" altLang="en-US" dirty="0"/>
          </a:p>
        </p:txBody>
      </p:sp>
      <p:sp>
        <p:nvSpPr>
          <p:cNvPr id="3" name="内容占位符 2"/>
          <p:cNvSpPr>
            <a:spLocks noGrp="1"/>
          </p:cNvSpPr>
          <p:nvPr>
            <p:ph idx="1"/>
          </p:nvPr>
        </p:nvSpPr>
        <p:spPr/>
        <p:txBody>
          <a:bodyPr/>
          <a:lstStyle/>
          <a:p>
            <a:r>
              <a:rPr lang="en-US" altLang="zh-CN" sz="1800" b="1" dirty="0" smtClean="0">
                <a:latin typeface="宋体" pitchFamily="2" charset="-122"/>
                <a:ea typeface="宋体" pitchFamily="2" charset="-122"/>
              </a:rPr>
              <a:t>《</a:t>
            </a:r>
            <a:r>
              <a:rPr lang="zh-CN" altLang="en-US" sz="1800" b="1" dirty="0" smtClean="0">
                <a:latin typeface="宋体" pitchFamily="2" charset="-122"/>
                <a:ea typeface="宋体" pitchFamily="2" charset="-122"/>
              </a:rPr>
              <a:t>数据结构与算法</a:t>
            </a:r>
            <a:r>
              <a:rPr lang="en-US" altLang="zh-CN" sz="1800" b="1" dirty="0" smtClean="0">
                <a:latin typeface="宋体" pitchFamily="2" charset="-122"/>
                <a:ea typeface="宋体" pitchFamily="2" charset="-122"/>
              </a:rPr>
              <a:t>》</a:t>
            </a:r>
            <a:r>
              <a:rPr lang="zh-CN" altLang="en-US" sz="1800" b="1" dirty="0" smtClean="0">
                <a:latin typeface="宋体" pitchFamily="2" charset="-122"/>
                <a:ea typeface="宋体" pitchFamily="2" charset="-122"/>
              </a:rPr>
              <a:t>课讲述过一部分，为什么还要学</a:t>
            </a:r>
            <a:r>
              <a:rPr lang="en-US" altLang="zh-CN" sz="1800" b="1" dirty="0" smtClean="0">
                <a:latin typeface="宋体" pitchFamily="2" charset="-122"/>
                <a:ea typeface="宋体" pitchFamily="2" charset="-122"/>
              </a:rPr>
              <a:t>《</a:t>
            </a:r>
            <a:r>
              <a:rPr lang="zh-CN" altLang="en-US" sz="1800" b="1" dirty="0" smtClean="0">
                <a:latin typeface="宋体" pitchFamily="2" charset="-122"/>
                <a:ea typeface="宋体" pitchFamily="2" charset="-122"/>
              </a:rPr>
              <a:t>算法设计与分析</a:t>
            </a:r>
            <a:r>
              <a:rPr lang="en-US" altLang="zh-CN" sz="1800" b="1" dirty="0" smtClean="0">
                <a:latin typeface="宋体" pitchFamily="2" charset="-122"/>
                <a:ea typeface="宋体" pitchFamily="2" charset="-122"/>
              </a:rPr>
              <a:t>》</a:t>
            </a:r>
            <a:r>
              <a:rPr lang="zh-CN" altLang="en-US" sz="1800" b="1" dirty="0" smtClean="0">
                <a:latin typeface="宋体" pitchFamily="2" charset="-122"/>
                <a:ea typeface="宋体" pitchFamily="2" charset="-122"/>
              </a:rPr>
              <a:t>？</a:t>
            </a:r>
            <a:endParaRPr lang="en-US" altLang="zh-CN" sz="1800" b="1" dirty="0" smtClean="0">
              <a:latin typeface="宋体" pitchFamily="2" charset="-122"/>
              <a:ea typeface="宋体" pitchFamily="2" charset="-122"/>
            </a:endParaRPr>
          </a:p>
          <a:p>
            <a:r>
              <a:rPr lang="zh-CN" altLang="en-US" sz="1800" b="1" dirty="0" smtClean="0">
                <a:latin typeface="宋体" pitchFamily="2" charset="-122"/>
                <a:ea typeface="宋体" pitchFamily="2" charset="-122"/>
              </a:rPr>
              <a:t>初级目标：掌握更多解决问题的方法（算法）</a:t>
            </a:r>
            <a:endParaRPr lang="en-US" altLang="zh-CN" sz="1800" b="1" dirty="0" smtClean="0">
              <a:latin typeface="宋体" pitchFamily="2" charset="-122"/>
              <a:ea typeface="宋体" pitchFamily="2" charset="-122"/>
            </a:endParaRPr>
          </a:p>
          <a:p>
            <a:r>
              <a:rPr lang="zh-CN" altLang="en-US" sz="1800" b="1" dirty="0" smtClean="0">
                <a:latin typeface="宋体" pitchFamily="2" charset="-122"/>
                <a:ea typeface="宋体" pitchFamily="2" charset="-122"/>
              </a:rPr>
              <a:t>中级目标：</a:t>
            </a:r>
            <a:endParaRPr lang="en-US" altLang="zh-CN" sz="1800" b="1" dirty="0" smtClean="0">
              <a:latin typeface="宋体" pitchFamily="2" charset="-122"/>
              <a:ea typeface="宋体" pitchFamily="2" charset="-122"/>
            </a:endParaRPr>
          </a:p>
          <a:p>
            <a:pPr lvl="1"/>
            <a:r>
              <a:rPr lang="zh-CN" altLang="en-US" sz="1400" b="1" dirty="0" smtClean="0">
                <a:latin typeface="宋体" pitchFamily="2" charset="-122"/>
                <a:ea typeface="宋体" pitchFamily="2" charset="-122"/>
              </a:rPr>
              <a:t>掌握算法设计的思想（分治、贪心、回溯</a:t>
            </a:r>
            <a:r>
              <a:rPr lang="en-US" altLang="zh-CN" sz="1400" b="1" dirty="0" smtClean="0">
                <a:latin typeface="宋体" pitchFamily="2" charset="-122"/>
                <a:ea typeface="宋体" pitchFamily="2" charset="-122"/>
              </a:rPr>
              <a:t>…</a:t>
            </a:r>
            <a:r>
              <a:rPr lang="zh-CN" altLang="en-US" sz="1400" b="1" dirty="0" smtClean="0">
                <a:latin typeface="宋体" pitchFamily="2" charset="-122"/>
                <a:ea typeface="宋体" pitchFamily="2" charset="-122"/>
              </a:rPr>
              <a:t>）</a:t>
            </a:r>
            <a:endParaRPr lang="en-US" altLang="zh-CN" sz="1400" b="1" dirty="0" smtClean="0">
              <a:latin typeface="宋体" pitchFamily="2" charset="-122"/>
              <a:ea typeface="宋体" pitchFamily="2" charset="-122"/>
            </a:endParaRPr>
          </a:p>
          <a:p>
            <a:pPr lvl="1"/>
            <a:r>
              <a:rPr lang="zh-CN" altLang="en-US" sz="1800" b="1" dirty="0" smtClean="0">
                <a:latin typeface="宋体" pitchFamily="2" charset="-122"/>
                <a:ea typeface="宋体" pitchFamily="2" charset="-122"/>
              </a:rPr>
              <a:t>掌握算法分析方法</a:t>
            </a:r>
            <a:endParaRPr lang="en-US" altLang="zh-CN" sz="1800" b="1" dirty="0" smtClean="0">
              <a:latin typeface="宋体" pitchFamily="2" charset="-122"/>
              <a:ea typeface="宋体" pitchFamily="2" charset="-122"/>
            </a:endParaRPr>
          </a:p>
          <a:p>
            <a:r>
              <a:rPr lang="zh-CN" altLang="en-US" sz="1800" b="1" dirty="0" smtClean="0">
                <a:latin typeface="宋体" pitchFamily="2" charset="-122"/>
                <a:ea typeface="宋体" pitchFamily="2" charset="-122"/>
              </a:rPr>
              <a:t>高级目标</a:t>
            </a:r>
            <a:endParaRPr lang="en-US" altLang="zh-CN" sz="1800" b="1" dirty="0" smtClean="0">
              <a:latin typeface="宋体" pitchFamily="2" charset="-122"/>
              <a:ea typeface="宋体" pitchFamily="2" charset="-122"/>
            </a:endParaRPr>
          </a:p>
          <a:p>
            <a:pPr lvl="1"/>
            <a:r>
              <a:rPr lang="zh-CN" altLang="en-US" sz="1400" b="1" dirty="0" smtClean="0">
                <a:latin typeface="宋体" pitchFamily="2" charset="-122"/>
                <a:ea typeface="宋体" pitchFamily="2" charset="-122"/>
              </a:rPr>
              <a:t>拓展思路</a:t>
            </a:r>
            <a:endParaRPr lang="en-US" altLang="zh-CN" sz="1400" b="1" dirty="0" smtClean="0">
              <a:latin typeface="宋体" pitchFamily="2" charset="-122"/>
              <a:ea typeface="宋体" pitchFamily="2" charset="-122"/>
            </a:endParaRPr>
          </a:p>
          <a:p>
            <a:pPr lvl="1"/>
            <a:r>
              <a:rPr lang="zh-CN" altLang="en-US" sz="1400" b="1" dirty="0" smtClean="0">
                <a:latin typeface="宋体" pitchFamily="2" charset="-122"/>
                <a:ea typeface="宋体" pitchFamily="2" charset="-122"/>
              </a:rPr>
              <a:t>提升数学水平，理解为什么</a:t>
            </a:r>
            <a:r>
              <a:rPr lang="en-US" altLang="zh-CN" sz="1400" b="1" dirty="0" smtClean="0">
                <a:latin typeface="宋体" pitchFamily="2" charset="-122"/>
                <a:ea typeface="宋体" pitchFamily="2" charset="-122"/>
              </a:rPr>
              <a:t>Computer</a:t>
            </a:r>
            <a:r>
              <a:rPr lang="zh-CN" altLang="en-US" sz="1400" b="1" dirty="0" smtClean="0">
                <a:latin typeface="宋体" pitchFamily="2" charset="-122"/>
                <a:ea typeface="宋体" pitchFamily="2" charset="-122"/>
              </a:rPr>
              <a:t>可以称为</a:t>
            </a:r>
            <a:r>
              <a:rPr lang="en-US" altLang="zh-CN" sz="1400" b="1" dirty="0" smtClean="0">
                <a:latin typeface="宋体" pitchFamily="2" charset="-122"/>
                <a:ea typeface="宋体" pitchFamily="2" charset="-122"/>
              </a:rPr>
              <a:t>Science</a:t>
            </a:r>
            <a:r>
              <a:rPr lang="zh-CN" altLang="en-US" sz="1400" b="1" dirty="0" smtClean="0">
                <a:latin typeface="宋体" pitchFamily="2" charset="-122"/>
                <a:ea typeface="宋体" pitchFamily="2" charset="-122"/>
              </a:rPr>
              <a:t>（只学一点编程，那叫</a:t>
            </a:r>
            <a:r>
              <a:rPr lang="en-US" altLang="zh-CN" sz="1400" b="1" dirty="0" smtClean="0">
                <a:latin typeface="宋体" pitchFamily="2" charset="-122"/>
                <a:ea typeface="宋体" pitchFamily="2" charset="-122"/>
              </a:rPr>
              <a:t>Engineering</a:t>
            </a:r>
            <a:r>
              <a:rPr lang="zh-CN" altLang="en-US" sz="1400" b="1" dirty="0" smtClean="0">
                <a:latin typeface="宋体" pitchFamily="2" charset="-122"/>
                <a:ea typeface="宋体" pitchFamily="2" charset="-122"/>
              </a:rPr>
              <a:t>或者</a:t>
            </a:r>
            <a:r>
              <a:rPr lang="en-US" altLang="zh-CN" sz="1400" b="1" dirty="0" smtClean="0">
                <a:latin typeface="宋体" pitchFamily="2" charset="-122"/>
                <a:ea typeface="宋体" pitchFamily="2" charset="-122"/>
              </a:rPr>
              <a:t>Technology</a:t>
            </a:r>
            <a:r>
              <a:rPr lang="zh-CN" altLang="en-US" sz="1400" b="1" dirty="0" smtClean="0">
                <a:latin typeface="宋体" pitchFamily="2" charset="-122"/>
                <a:ea typeface="宋体" pitchFamily="2" charset="-122"/>
              </a:rPr>
              <a:t>）</a:t>
            </a:r>
            <a:endParaRPr lang="en-US" altLang="zh-CN" sz="1400" b="1" dirty="0" smtClean="0">
              <a:latin typeface="宋体" pitchFamily="2" charset="-122"/>
              <a:ea typeface="宋体" pitchFamily="2" charset="-122"/>
            </a:endParaRPr>
          </a:p>
          <a:p>
            <a:endParaRPr lang="en-US" altLang="zh-CN" b="1" dirty="0" smtClean="0">
              <a:latin typeface="宋体" pitchFamily="2" charset="-122"/>
              <a:ea typeface="宋体" pitchFamily="2" charset="-122"/>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宋体" pitchFamily="2" charset="-122"/>
                <a:ea typeface="宋体" pitchFamily="2" charset="-122"/>
              </a:rPr>
              <a:t>算法分析</a:t>
            </a:r>
            <a:endParaRPr lang="zh-CN" altLang="en-US" dirty="0"/>
          </a:p>
        </p:txBody>
      </p:sp>
      <p:sp>
        <p:nvSpPr>
          <p:cNvPr id="3" name="内容占位符 2"/>
          <p:cNvSpPr>
            <a:spLocks noGrp="1"/>
          </p:cNvSpPr>
          <p:nvPr>
            <p:ph idx="1"/>
          </p:nvPr>
        </p:nvSpPr>
        <p:spPr/>
        <p:txBody>
          <a:bodyPr/>
          <a:lstStyle/>
          <a:p>
            <a:pPr>
              <a:lnSpc>
                <a:spcPct val="120000"/>
              </a:lnSpc>
              <a:spcBef>
                <a:spcPts val="600"/>
              </a:spcBef>
            </a:pPr>
            <a:r>
              <a:rPr lang="zh-CN" altLang="en-US" sz="1800" b="1" dirty="0" smtClean="0">
                <a:latin typeface="宋体" pitchFamily="2" charset="-122"/>
                <a:ea typeface="宋体" pitchFamily="2" charset="-122"/>
              </a:rPr>
              <a:t>算法分析是指对算法所需的时间和空间等资源进行预测途径</a:t>
            </a:r>
            <a:r>
              <a:rPr lang="en-US" altLang="zh-CN" sz="1800" b="1" dirty="0" smtClean="0">
                <a:latin typeface="宋体" pitchFamily="2" charset="-122"/>
                <a:ea typeface="宋体" pitchFamily="2" charset="-122"/>
              </a:rPr>
              <a:t>(</a:t>
            </a:r>
            <a:r>
              <a:rPr lang="zh-CN" altLang="en-US" sz="1800" b="1" dirty="0" smtClean="0">
                <a:latin typeface="宋体" pitchFamily="2" charset="-122"/>
                <a:ea typeface="宋体" pitchFamily="2" charset="-122"/>
              </a:rPr>
              <a:t>狭义</a:t>
            </a:r>
            <a:r>
              <a:rPr lang="en-US" altLang="zh-CN" sz="1800" b="1" dirty="0" smtClean="0">
                <a:latin typeface="宋体" pitchFamily="2" charset="-122"/>
                <a:ea typeface="宋体" pitchFamily="2" charset="-122"/>
              </a:rPr>
              <a:t>)</a:t>
            </a:r>
            <a:endParaRPr lang="zh-CN" altLang="en-US" sz="1800" b="1" dirty="0" smtClean="0">
              <a:latin typeface="宋体" pitchFamily="2" charset="-122"/>
              <a:ea typeface="宋体" pitchFamily="2" charset="-122"/>
            </a:endParaRPr>
          </a:p>
          <a:p>
            <a:pPr lvl="1">
              <a:lnSpc>
                <a:spcPct val="120000"/>
              </a:lnSpc>
              <a:spcBef>
                <a:spcPts val="600"/>
              </a:spcBef>
            </a:pPr>
            <a:r>
              <a:rPr lang="zh-CN" altLang="en-US" sz="1800" b="1" dirty="0" smtClean="0">
                <a:latin typeface="宋体" pitchFamily="2" charset="-122"/>
                <a:ea typeface="宋体" pitchFamily="2" charset="-122"/>
              </a:rPr>
              <a:t>理论</a:t>
            </a:r>
            <a:r>
              <a:rPr lang="en-US" altLang="zh-CN" sz="1800" b="1" dirty="0" smtClean="0">
                <a:latin typeface="宋体" pitchFamily="2" charset="-122"/>
                <a:ea typeface="宋体" pitchFamily="2" charset="-122"/>
              </a:rPr>
              <a:t>/</a:t>
            </a:r>
            <a:r>
              <a:rPr lang="zh-CN" altLang="en-US" sz="1800" b="1" dirty="0" smtClean="0">
                <a:latin typeface="宋体" pitchFamily="2" charset="-122"/>
                <a:ea typeface="宋体" pitchFamily="2" charset="-122"/>
              </a:rPr>
              <a:t>数学上的分析</a:t>
            </a:r>
          </a:p>
          <a:p>
            <a:pPr lvl="1">
              <a:lnSpc>
                <a:spcPct val="120000"/>
              </a:lnSpc>
              <a:spcBef>
                <a:spcPts val="600"/>
              </a:spcBef>
            </a:pPr>
            <a:r>
              <a:rPr lang="zh-CN" altLang="en-US" sz="1800" b="1" dirty="0" smtClean="0">
                <a:latin typeface="宋体" pitchFamily="2" charset="-122"/>
                <a:ea typeface="宋体" pitchFamily="2" charset="-122"/>
              </a:rPr>
              <a:t>经验</a:t>
            </a:r>
            <a:r>
              <a:rPr lang="en-US" altLang="zh-CN" sz="1800" b="1" dirty="0" smtClean="0">
                <a:latin typeface="宋体" pitchFamily="2" charset="-122"/>
                <a:ea typeface="宋体" pitchFamily="2" charset="-122"/>
              </a:rPr>
              <a:t>/</a:t>
            </a:r>
            <a:r>
              <a:rPr lang="zh-CN" altLang="en-US" sz="1800" b="1" dirty="0" smtClean="0">
                <a:latin typeface="宋体" pitchFamily="2" charset="-122"/>
                <a:ea typeface="宋体" pitchFamily="2" charset="-122"/>
              </a:rPr>
              <a:t>计算机上的执行情况</a:t>
            </a:r>
            <a:endParaRPr lang="en-US" altLang="zh-CN" sz="1800" b="1" dirty="0" smtClean="0">
              <a:latin typeface="宋体" pitchFamily="2" charset="-122"/>
              <a:ea typeface="宋体" pitchFamily="2" charset="-122"/>
            </a:endParaRPr>
          </a:p>
          <a:p>
            <a:pPr>
              <a:lnSpc>
                <a:spcPct val="120000"/>
              </a:lnSpc>
              <a:spcBef>
                <a:spcPts val="600"/>
              </a:spcBef>
            </a:pPr>
            <a:r>
              <a:rPr lang="zh-CN" altLang="en-US" sz="1800" b="1" dirty="0" smtClean="0">
                <a:latin typeface="宋体" pitchFamily="2" charset="-122"/>
                <a:ea typeface="宋体" pitchFamily="2" charset="-122"/>
              </a:rPr>
              <a:t>广义</a:t>
            </a:r>
            <a:endParaRPr lang="en-US" altLang="zh-CN" sz="1800" b="1" dirty="0" smtClean="0">
              <a:latin typeface="宋体" pitchFamily="2" charset="-122"/>
              <a:ea typeface="宋体" pitchFamily="2" charset="-122"/>
            </a:endParaRPr>
          </a:p>
          <a:p>
            <a:pPr lvl="1">
              <a:lnSpc>
                <a:spcPct val="120000"/>
              </a:lnSpc>
              <a:spcBef>
                <a:spcPts val="600"/>
              </a:spcBef>
            </a:pPr>
            <a:r>
              <a:rPr lang="zh-CN" altLang="en-US" sz="1800" b="1" dirty="0" smtClean="0">
                <a:latin typeface="宋体" pitchFamily="2" charset="-122"/>
                <a:ea typeface="宋体" pitchFamily="2" charset="-122"/>
              </a:rPr>
              <a:t>效率分析：时间复杂度、空间复杂度</a:t>
            </a:r>
            <a:endParaRPr lang="en-US" altLang="zh-CN" sz="1800" b="1" dirty="0" smtClean="0">
              <a:latin typeface="宋体" pitchFamily="2" charset="-122"/>
              <a:ea typeface="宋体" pitchFamily="2" charset="-122"/>
            </a:endParaRPr>
          </a:p>
          <a:p>
            <a:pPr lvl="1">
              <a:lnSpc>
                <a:spcPct val="120000"/>
              </a:lnSpc>
              <a:spcBef>
                <a:spcPts val="600"/>
              </a:spcBef>
            </a:pPr>
            <a:r>
              <a:rPr lang="zh-CN" altLang="en-US" sz="1800" b="1" dirty="0" smtClean="0">
                <a:latin typeface="宋体" pitchFamily="2" charset="-122"/>
                <a:ea typeface="宋体" pitchFamily="2" charset="-122"/>
              </a:rPr>
              <a:t>正确性分析：算法为什么是正确的？</a:t>
            </a:r>
            <a:endParaRPr lang="en-US" altLang="zh-CN" sz="1800" b="1" dirty="0" smtClean="0">
              <a:latin typeface="宋体" pitchFamily="2" charset="-122"/>
              <a:ea typeface="宋体" pitchFamily="2" charset="-122"/>
            </a:endParaRPr>
          </a:p>
          <a:p>
            <a:pPr lvl="1">
              <a:lnSpc>
                <a:spcPct val="120000"/>
              </a:lnSpc>
              <a:spcBef>
                <a:spcPts val="600"/>
              </a:spcBef>
            </a:pPr>
            <a:r>
              <a:rPr lang="zh-CN" altLang="en-US" sz="1800" b="1" dirty="0" smtClean="0">
                <a:latin typeface="宋体" pitchFamily="2" charset="-122"/>
                <a:ea typeface="宋体" pitchFamily="2" charset="-122"/>
              </a:rPr>
              <a:t>可读性：有些算法容易理解，有些则不</a:t>
            </a:r>
            <a:endParaRPr lang="en-US" altLang="zh-CN" sz="1800" b="1" dirty="0" smtClean="0">
              <a:latin typeface="宋体" pitchFamily="2" charset="-122"/>
              <a:ea typeface="宋体" pitchFamily="2" charset="-122"/>
            </a:endParaRPr>
          </a:p>
          <a:p>
            <a:pPr lvl="1">
              <a:lnSpc>
                <a:spcPct val="120000"/>
              </a:lnSpc>
              <a:spcBef>
                <a:spcPts val="600"/>
              </a:spcBef>
            </a:pPr>
            <a:r>
              <a:rPr lang="zh-CN" altLang="en-US" sz="1800" b="1" dirty="0" smtClean="0">
                <a:latin typeface="宋体" pitchFamily="2" charset="-122"/>
                <a:ea typeface="宋体" pitchFamily="2" charset="-122"/>
              </a:rPr>
              <a:t>健壮性分析</a:t>
            </a:r>
            <a:r>
              <a:rPr lang="en-US" altLang="zh-CN" sz="1800" b="1" dirty="0" smtClean="0">
                <a:latin typeface="宋体" pitchFamily="2" charset="-122"/>
                <a:ea typeface="宋体" pitchFamily="2" charset="-122"/>
              </a:rPr>
              <a:t>Robust</a:t>
            </a:r>
            <a:r>
              <a:rPr lang="zh-CN" altLang="en-US" sz="1800" b="1" dirty="0" smtClean="0">
                <a:latin typeface="宋体" pitchFamily="2" charset="-122"/>
                <a:ea typeface="宋体" pitchFamily="2" charset="-122"/>
              </a:rPr>
              <a:t>：</a:t>
            </a:r>
            <a:r>
              <a:rPr lang="zh-CN" altLang="en-US" sz="1800" dirty="0" smtClean="0"/>
              <a:t>算法对不合理数据输入的反应能力和处理能力</a:t>
            </a:r>
            <a:endParaRPr lang="en-US" altLang="zh-CN" sz="1800" dirty="0" smtClean="0"/>
          </a:p>
          <a:p>
            <a:pPr lvl="1">
              <a:lnSpc>
                <a:spcPct val="120000"/>
              </a:lnSpc>
              <a:spcBef>
                <a:spcPts val="600"/>
              </a:spcBef>
            </a:pPr>
            <a:r>
              <a:rPr lang="zh-CN" altLang="en-US" sz="1800" b="1" dirty="0" smtClean="0">
                <a:latin typeface="宋体" pitchFamily="2" charset="-122"/>
                <a:ea typeface="宋体" pitchFamily="2" charset="-122"/>
              </a:rPr>
              <a:t>可伸缩性</a:t>
            </a:r>
            <a:r>
              <a:rPr lang="en-US" altLang="zh-CN" sz="1800" b="1" dirty="0" smtClean="0">
                <a:latin typeface="宋体" pitchFamily="2" charset="-122"/>
                <a:ea typeface="宋体" pitchFamily="2" charset="-122"/>
              </a:rPr>
              <a:t>Scalability</a:t>
            </a:r>
            <a:r>
              <a:rPr lang="zh-CN" altLang="en-US" sz="1800" b="1" dirty="0" smtClean="0">
                <a:latin typeface="宋体" pitchFamily="2" charset="-122"/>
                <a:ea typeface="宋体" pitchFamily="2" charset="-122"/>
              </a:rPr>
              <a:t>：规模增大之后，算法是否还能正常工作？</a:t>
            </a:r>
            <a:endParaRPr lang="en-US" altLang="zh-CN" sz="1800" b="1" dirty="0" smtClean="0">
              <a:latin typeface="宋体" pitchFamily="2" charset="-122"/>
              <a:ea typeface="宋体" pitchFamily="2" charset="-122"/>
            </a:endParaRPr>
          </a:p>
          <a:p>
            <a:pPr lvl="1">
              <a:lnSpc>
                <a:spcPct val="120000"/>
              </a:lnSpc>
              <a:spcBef>
                <a:spcPts val="600"/>
              </a:spcBef>
            </a:pPr>
            <a:r>
              <a:rPr lang="en-US" altLang="zh-CN" sz="1800" b="1" dirty="0" smtClean="0">
                <a:latin typeface="宋体" pitchFamily="2" charset="-122"/>
                <a:ea typeface="宋体" pitchFamily="2" charset="-122"/>
              </a:rPr>
              <a:t>…</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宋体" pitchFamily="2" charset="-122"/>
                <a:ea typeface="宋体" pitchFamily="2" charset="-122"/>
              </a:rPr>
              <a:t>拓展思路</a:t>
            </a:r>
            <a:endParaRPr lang="zh-CN" altLang="en-US" dirty="0"/>
          </a:p>
        </p:txBody>
      </p:sp>
      <p:sp>
        <p:nvSpPr>
          <p:cNvPr id="3" name="内容占位符 2"/>
          <p:cNvSpPr>
            <a:spLocks noGrp="1"/>
          </p:cNvSpPr>
          <p:nvPr>
            <p:ph idx="1"/>
          </p:nvPr>
        </p:nvSpPr>
        <p:spPr/>
        <p:txBody>
          <a:bodyPr/>
          <a:lstStyle/>
          <a:p>
            <a:r>
              <a:rPr lang="zh-CN" altLang="en-US" dirty="0" smtClean="0"/>
              <a:t>同一个问题会有多个不同的算法</a:t>
            </a:r>
            <a:endParaRPr lang="en-US" altLang="zh-CN" dirty="0" smtClean="0"/>
          </a:p>
          <a:p>
            <a:pPr lvl="1"/>
            <a:r>
              <a:rPr lang="zh-CN" altLang="en-US" dirty="0" smtClean="0"/>
              <a:t>排序问题：冒泡、快排、归并、基数</a:t>
            </a:r>
            <a:r>
              <a:rPr lang="en-US" altLang="zh-CN" dirty="0" smtClean="0"/>
              <a:t>…</a:t>
            </a:r>
          </a:p>
          <a:p>
            <a:r>
              <a:rPr lang="zh-CN" altLang="en-US" dirty="0" smtClean="0"/>
              <a:t>有些问题可以进行转换</a:t>
            </a:r>
            <a:endParaRPr lang="en-US" altLang="zh-CN" dirty="0" smtClean="0"/>
          </a:p>
          <a:p>
            <a:pPr lvl="1"/>
            <a:r>
              <a:rPr lang="zh-CN" altLang="en-US" dirty="0" smtClean="0">
                <a:ea typeface="宋体" pitchFamily="2" charset="-122"/>
              </a:rPr>
              <a:t>规约：把未知问题转换到已知问题</a:t>
            </a:r>
            <a:endParaRPr lang="en-US" altLang="zh-CN" dirty="0" smtClean="0">
              <a:ea typeface="宋体" pitchFamily="2" charset="-122"/>
            </a:endParaRPr>
          </a:p>
          <a:p>
            <a:r>
              <a:rPr lang="zh-CN" altLang="en-US" dirty="0" smtClean="0">
                <a:ea typeface="宋体" pitchFamily="2" charset="-122"/>
              </a:rPr>
              <a:t>缩小规模进行尝试，逐步扩大规模</a:t>
            </a:r>
            <a:endParaRPr lang="en-US" altLang="zh-CN" dirty="0" smtClean="0">
              <a:ea typeface="宋体" pitchFamily="2" charset="-122"/>
            </a:endParaRPr>
          </a:p>
          <a:p>
            <a:r>
              <a:rPr lang="zh-CN" altLang="en-US" dirty="0" smtClean="0">
                <a:ea typeface="宋体" pitchFamily="2" charset="-122"/>
              </a:rPr>
              <a:t>有些问题就不可能解决（哥德尔不完全定理、图灵停机问题）</a:t>
            </a:r>
            <a:endParaRPr lang="zh-CN" altLang="en-US" dirty="0" smtClean="0"/>
          </a:p>
          <a:p>
            <a:r>
              <a:rPr lang="zh-CN" altLang="en-US" dirty="0" smtClean="0">
                <a:ea typeface="宋体" pitchFamily="2" charset="-122"/>
              </a:rPr>
              <a:t>有些问题理论上可以解决，实际不可行（</a:t>
            </a:r>
            <a:r>
              <a:rPr lang="en-US" altLang="zh-CN" dirty="0" err="1" smtClean="0">
                <a:ea typeface="宋体" pitchFamily="2" charset="-122"/>
              </a:rPr>
              <a:t>PvsNP</a:t>
            </a:r>
            <a:r>
              <a:rPr lang="zh-CN" altLang="en-US" dirty="0" smtClean="0">
                <a:ea typeface="宋体" pitchFamily="2" charset="-122"/>
              </a:rPr>
              <a:t>问题）</a:t>
            </a:r>
            <a:endParaRPr lang="en-US" altLang="zh-CN" dirty="0" smtClean="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smtClean="0"/>
              <a:t>广义的算法</a:t>
            </a:r>
          </a:p>
        </p:txBody>
      </p:sp>
      <p:sp>
        <p:nvSpPr>
          <p:cNvPr id="14339" name="Rectangle 3"/>
          <p:cNvSpPr>
            <a:spLocks noGrp="1" noChangeArrowheads="1"/>
          </p:cNvSpPr>
          <p:nvPr>
            <p:ph type="body" idx="1"/>
          </p:nvPr>
        </p:nvSpPr>
        <p:spPr/>
        <p:txBody>
          <a:bodyPr/>
          <a:lstStyle/>
          <a:p>
            <a:pPr eaLnBrk="1" hangingPunct="1"/>
            <a:endParaRPr lang="zh-CN" altLang="zh-CN" smtClean="0"/>
          </a:p>
        </p:txBody>
      </p:sp>
      <p:pic>
        <p:nvPicPr>
          <p:cNvPr id="14340" name="Picture 4"/>
          <p:cNvPicPr>
            <a:picLocks noChangeAspect="1" noChangeArrowheads="1"/>
          </p:cNvPicPr>
          <p:nvPr/>
        </p:nvPicPr>
        <p:blipFill>
          <a:blip r:embed="rId2"/>
          <a:srcRect/>
          <a:stretch>
            <a:fillRect/>
          </a:stretch>
        </p:blipFill>
        <p:spPr bwMode="auto">
          <a:xfrm>
            <a:off x="468313" y="1341438"/>
            <a:ext cx="7777162" cy="1814512"/>
          </a:xfrm>
          <a:prstGeom prst="rect">
            <a:avLst/>
          </a:prstGeom>
          <a:noFill/>
          <a:ln w="9525">
            <a:noFill/>
            <a:miter lim="800000"/>
            <a:headEnd/>
            <a:tailEnd/>
          </a:ln>
        </p:spPr>
      </p:pic>
      <p:pic>
        <p:nvPicPr>
          <p:cNvPr id="14341" name="Picture 6"/>
          <p:cNvPicPr>
            <a:picLocks noChangeAspect="1" noChangeArrowheads="1"/>
          </p:cNvPicPr>
          <p:nvPr/>
        </p:nvPicPr>
        <p:blipFill>
          <a:blip r:embed="rId3"/>
          <a:srcRect/>
          <a:stretch>
            <a:fillRect/>
          </a:stretch>
        </p:blipFill>
        <p:spPr bwMode="auto">
          <a:xfrm>
            <a:off x="323850" y="3429000"/>
            <a:ext cx="8215313" cy="2468563"/>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gn="just"/>
            <a:r>
              <a:rPr lang="zh-CN" altLang="en-US" dirty="0" smtClean="0"/>
              <a:t>课程介绍</a:t>
            </a:r>
            <a:endParaRPr lang="en-US" altLang="zh-CN" dirty="0" smtClean="0"/>
          </a:p>
          <a:p>
            <a:pPr algn="just"/>
            <a:r>
              <a:rPr lang="zh-CN" altLang="en-US" dirty="0" smtClean="0">
                <a:solidFill>
                  <a:srgbClr val="FF0000"/>
                </a:solidFill>
              </a:rPr>
              <a:t>算法的概念</a:t>
            </a:r>
            <a:endParaRPr lang="en-US" altLang="zh-CN" dirty="0" smtClean="0">
              <a:solidFill>
                <a:srgbClr val="FF0000"/>
              </a:solidFill>
            </a:endParaRPr>
          </a:p>
          <a:p>
            <a:pPr algn="just"/>
            <a:r>
              <a:rPr lang="zh-CN" altLang="en-US" dirty="0" smtClean="0"/>
              <a:t>算法正确性分析</a:t>
            </a:r>
            <a:endParaRPr lang="en-US" altLang="zh-CN" dirty="0" smtClean="0"/>
          </a:p>
          <a:p>
            <a:pPr algn="just"/>
            <a:r>
              <a:rPr lang="zh-CN" altLang="en-US" dirty="0" smtClean="0"/>
              <a:t>算法时间效率分析</a:t>
            </a:r>
            <a:endParaRPr lang="en-US" altLang="zh-CN" dirty="0" smtClean="0"/>
          </a:p>
          <a:p>
            <a:pPr lvl="1" algn="just"/>
            <a:r>
              <a:rPr lang="zh-CN" altLang="en-US" dirty="0" smtClean="0"/>
              <a:t>理论分析</a:t>
            </a:r>
            <a:endParaRPr lang="en-US" altLang="zh-CN" dirty="0" smtClean="0"/>
          </a:p>
          <a:p>
            <a:pPr lvl="1" algn="just"/>
            <a:r>
              <a:rPr lang="zh-CN" altLang="en-US" dirty="0" smtClean="0"/>
              <a:t>经验分析</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09600" y="152400"/>
            <a:ext cx="7772400" cy="1143000"/>
          </a:xfrm>
        </p:spPr>
        <p:txBody>
          <a:bodyPr/>
          <a:lstStyle/>
          <a:p>
            <a:pPr eaLnBrk="1" hangingPunct="1"/>
            <a:r>
              <a:rPr lang="en-US" altLang="zh-CN" dirty="0" smtClean="0"/>
              <a:t>1.1 </a:t>
            </a:r>
            <a:r>
              <a:rPr lang="zh-CN" altLang="en-US" dirty="0" smtClean="0"/>
              <a:t>算法基本概念 </a:t>
            </a:r>
            <a:r>
              <a:rPr lang="en-US" altLang="zh-CN" sz="3600" dirty="0" smtClean="0">
                <a:latin typeface="Arial" pitchFamily="34" charset="0"/>
              </a:rPr>
              <a:t>—</a:t>
            </a:r>
            <a:r>
              <a:rPr lang="zh-CN" altLang="en-US" sz="3600" dirty="0" smtClean="0"/>
              <a:t>什么是算法？</a:t>
            </a:r>
          </a:p>
        </p:txBody>
      </p:sp>
      <p:sp>
        <p:nvSpPr>
          <p:cNvPr id="27651" name="Rectangle 3"/>
          <p:cNvSpPr>
            <a:spLocks noGrp="1" noChangeArrowheads="1"/>
          </p:cNvSpPr>
          <p:nvPr>
            <p:ph idx="1"/>
          </p:nvPr>
        </p:nvSpPr>
        <p:spPr>
          <a:xfrm>
            <a:off x="457200" y="1447800"/>
            <a:ext cx="8458200" cy="5181600"/>
          </a:xfrm>
        </p:spPr>
        <p:txBody>
          <a:bodyPr/>
          <a:lstStyle/>
          <a:p>
            <a:pPr eaLnBrk="1" hangingPunct="1"/>
            <a:r>
              <a:rPr lang="zh-CN" altLang="en-US" dirty="0" smtClean="0"/>
              <a:t>算法的形式定义可以看作是任何一个良定义（有穷</a:t>
            </a:r>
            <a:r>
              <a:rPr lang="en-US" altLang="zh-CN" dirty="0" smtClean="0"/>
              <a:t>/</a:t>
            </a:r>
            <a:r>
              <a:rPr lang="zh-CN" altLang="en-US" dirty="0" smtClean="0"/>
              <a:t>确定</a:t>
            </a:r>
            <a:r>
              <a:rPr lang="en-US" altLang="zh-CN" dirty="0" smtClean="0"/>
              <a:t>/</a:t>
            </a:r>
            <a:r>
              <a:rPr lang="zh-CN" altLang="en-US" dirty="0" smtClean="0"/>
              <a:t>可行）的计算过程，以一个或一些值作为输入，产生出一个或一组值作为输出（问题陈述）。</a:t>
            </a:r>
          </a:p>
        </p:txBody>
      </p:sp>
      <p:sp>
        <p:nvSpPr>
          <p:cNvPr id="27652" name="Line 4"/>
          <p:cNvSpPr>
            <a:spLocks noChangeShapeType="1"/>
          </p:cNvSpPr>
          <p:nvPr/>
        </p:nvSpPr>
        <p:spPr bwMode="auto">
          <a:xfrm>
            <a:off x="4572000" y="3505200"/>
            <a:ext cx="0" cy="609600"/>
          </a:xfrm>
          <a:prstGeom prst="line">
            <a:avLst/>
          </a:prstGeom>
          <a:noFill/>
          <a:ln w="63500">
            <a:solidFill>
              <a:srgbClr val="FF0000"/>
            </a:solidFill>
            <a:round/>
            <a:headEnd type="none" w="sm" len="sm"/>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a:p>
        </p:txBody>
      </p:sp>
      <p:grpSp>
        <p:nvGrpSpPr>
          <p:cNvPr id="27653" name="Group 5"/>
          <p:cNvGrpSpPr/>
          <p:nvPr/>
        </p:nvGrpSpPr>
        <p:grpSpPr bwMode="auto">
          <a:xfrm>
            <a:off x="914400" y="3124200"/>
            <a:ext cx="7294563" cy="2709863"/>
            <a:chOff x="576" y="2825"/>
            <a:chExt cx="4595" cy="1467"/>
          </a:xfrm>
        </p:grpSpPr>
        <p:sp>
          <p:nvSpPr>
            <p:cNvPr id="27654" name="Rectangle 6"/>
            <p:cNvSpPr>
              <a:spLocks noChangeArrowheads="1"/>
            </p:cNvSpPr>
            <p:nvPr/>
          </p:nvSpPr>
          <p:spPr bwMode="auto">
            <a:xfrm>
              <a:off x="2070" y="3812"/>
              <a:ext cx="1728" cy="480"/>
            </a:xfrm>
            <a:prstGeom prst="rect">
              <a:avLst/>
            </a:prstGeom>
            <a:solidFill>
              <a:schemeClr val="accent1"/>
            </a:solidFill>
            <a:ln w="12700">
              <a:solidFill>
                <a:srgbClr val="FF0000"/>
              </a:solidFill>
              <a:miter lim="800000"/>
              <a:headEnd type="none" w="sm" len="sm"/>
              <a:tailEnd type="none" w="sm" len="sm"/>
            </a:ln>
          </p:spPr>
          <p:txBody>
            <a:bodyPr wrap="none" anchor="ctr"/>
            <a:lstStyle>
              <a:lvl1pPr>
                <a:spcBef>
                  <a:spcPct val="20000"/>
                </a:spcBef>
                <a:buClr>
                  <a:schemeClr val="folHlink"/>
                </a:buClr>
                <a:buSzPct val="60000"/>
                <a:buFont typeface="Wingdings" pitchFamily="2" charset="2"/>
                <a:buChar char="n"/>
                <a:defRPr sz="3200" b="1">
                  <a:solidFill>
                    <a:schemeClr val="tx1"/>
                  </a:solidFill>
                  <a:latin typeface="华文新魏" pitchFamily="2" charset="-122"/>
                  <a:ea typeface="华文新魏" pitchFamily="2" charset="-122"/>
                </a:defRPr>
              </a:lvl1pPr>
              <a:lvl2pPr marL="742950" indent="-285750">
                <a:spcBef>
                  <a:spcPct val="20000"/>
                </a:spcBef>
                <a:buClr>
                  <a:schemeClr val="hlink"/>
                </a:buClr>
                <a:buSzPct val="55000"/>
                <a:buFont typeface="Wingdings" pitchFamily="2" charset="2"/>
                <a:buChar char="n"/>
                <a:defRPr sz="2800" b="1">
                  <a:solidFill>
                    <a:schemeClr val="tx1"/>
                  </a:solidFill>
                  <a:latin typeface="华文新魏" pitchFamily="2" charset="-122"/>
                  <a:ea typeface="华文新魏" pitchFamily="2" charset="-122"/>
                </a:defRPr>
              </a:lvl2pPr>
              <a:lvl3pPr marL="1143000" indent="-228600">
                <a:spcBef>
                  <a:spcPct val="20000"/>
                </a:spcBef>
                <a:buClr>
                  <a:schemeClr val="folHlink"/>
                </a:buClr>
                <a:buSzPct val="50000"/>
                <a:buFont typeface="Wingdings" pitchFamily="2" charset="2"/>
                <a:buChar char="n"/>
                <a:defRPr sz="2400" b="1">
                  <a:solidFill>
                    <a:schemeClr val="tx1"/>
                  </a:solidFill>
                  <a:latin typeface="华文新魏" pitchFamily="2" charset="-122"/>
                  <a:ea typeface="华文新魏" pitchFamily="2" charset="-122"/>
                </a:defRPr>
              </a:lvl3pPr>
              <a:lvl4pPr marL="1600200" indent="-228600">
                <a:spcBef>
                  <a:spcPct val="20000"/>
                </a:spcBef>
                <a:buClr>
                  <a:schemeClr val="accent2"/>
                </a:buClr>
                <a:buSzPct val="55000"/>
                <a:buFont typeface="Wingdings" pitchFamily="2" charset="2"/>
                <a:buChar char="n"/>
                <a:defRPr sz="2000" b="1">
                  <a:solidFill>
                    <a:schemeClr val="tx1"/>
                  </a:solidFill>
                  <a:latin typeface="华文新魏" pitchFamily="2" charset="-122"/>
                  <a:ea typeface="华文新魏" pitchFamily="2" charset="-122"/>
                </a:defRPr>
              </a:lvl4pPr>
              <a:lvl5pPr marL="2057400" indent="-228600">
                <a:spcBef>
                  <a:spcPct val="20000"/>
                </a:spcBef>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9pPr>
            </a:lstStyle>
            <a:p>
              <a:pPr algn="ctr">
                <a:spcBef>
                  <a:spcPct val="0"/>
                </a:spcBef>
                <a:buClrTx/>
                <a:buSzTx/>
                <a:buFontTx/>
                <a:buNone/>
              </a:pPr>
              <a:r>
                <a:rPr lang="en-US" altLang="zh-CN" sz="2400">
                  <a:solidFill>
                    <a:schemeClr val="bg2"/>
                  </a:solidFill>
                  <a:latin typeface="Arial" pitchFamily="34" charset="0"/>
                  <a:ea typeface="宋体" pitchFamily="2" charset="-122"/>
                </a:rPr>
                <a:t>“computer” </a:t>
              </a:r>
            </a:p>
          </p:txBody>
        </p:sp>
        <p:sp>
          <p:nvSpPr>
            <p:cNvPr id="27656" name="Text Box 8"/>
            <p:cNvSpPr txBox="1">
              <a:spLocks noChangeArrowheads="1"/>
            </p:cNvSpPr>
            <p:nvPr/>
          </p:nvSpPr>
          <p:spPr bwMode="auto">
            <a:xfrm>
              <a:off x="2366" y="2825"/>
              <a:ext cx="96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itchFamily="2" charset="2"/>
                <a:buChar char="n"/>
                <a:defRPr sz="3200" b="1">
                  <a:solidFill>
                    <a:schemeClr val="tx1"/>
                  </a:solidFill>
                  <a:latin typeface="华文新魏" pitchFamily="2" charset="-122"/>
                  <a:ea typeface="华文新魏" pitchFamily="2" charset="-122"/>
                </a:defRPr>
              </a:lvl1pPr>
              <a:lvl2pPr marL="742950" indent="-285750">
                <a:spcBef>
                  <a:spcPct val="20000"/>
                </a:spcBef>
                <a:buClr>
                  <a:schemeClr val="hlink"/>
                </a:buClr>
                <a:buSzPct val="55000"/>
                <a:buFont typeface="Wingdings" pitchFamily="2" charset="2"/>
                <a:buChar char="n"/>
                <a:defRPr sz="2800" b="1">
                  <a:solidFill>
                    <a:schemeClr val="tx1"/>
                  </a:solidFill>
                  <a:latin typeface="华文新魏" pitchFamily="2" charset="-122"/>
                  <a:ea typeface="华文新魏" pitchFamily="2" charset="-122"/>
                </a:defRPr>
              </a:lvl2pPr>
              <a:lvl3pPr marL="1143000" indent="-228600">
                <a:spcBef>
                  <a:spcPct val="20000"/>
                </a:spcBef>
                <a:buClr>
                  <a:schemeClr val="folHlink"/>
                </a:buClr>
                <a:buSzPct val="50000"/>
                <a:buFont typeface="Wingdings" pitchFamily="2" charset="2"/>
                <a:buChar char="n"/>
                <a:defRPr sz="2400" b="1">
                  <a:solidFill>
                    <a:schemeClr val="tx1"/>
                  </a:solidFill>
                  <a:latin typeface="华文新魏" pitchFamily="2" charset="-122"/>
                  <a:ea typeface="华文新魏" pitchFamily="2" charset="-122"/>
                </a:defRPr>
              </a:lvl3pPr>
              <a:lvl4pPr marL="1600200" indent="-228600">
                <a:spcBef>
                  <a:spcPct val="20000"/>
                </a:spcBef>
                <a:buClr>
                  <a:schemeClr val="accent2"/>
                </a:buClr>
                <a:buSzPct val="55000"/>
                <a:buFont typeface="Wingdings" pitchFamily="2" charset="2"/>
                <a:buChar char="n"/>
                <a:defRPr sz="2000" b="1">
                  <a:solidFill>
                    <a:schemeClr val="tx1"/>
                  </a:solidFill>
                  <a:latin typeface="华文新魏" pitchFamily="2" charset="-122"/>
                  <a:ea typeface="华文新魏" pitchFamily="2" charset="-122"/>
                </a:defRPr>
              </a:lvl4pPr>
              <a:lvl5pPr marL="2057400" indent="-228600">
                <a:spcBef>
                  <a:spcPct val="20000"/>
                </a:spcBef>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9pPr>
            </a:lstStyle>
            <a:p>
              <a:pPr algn="ctr">
                <a:spcBef>
                  <a:spcPct val="0"/>
                </a:spcBef>
                <a:buClrTx/>
                <a:buSzTx/>
                <a:buFontTx/>
                <a:buNone/>
              </a:pPr>
              <a:r>
                <a:rPr lang="en-US" altLang="zh-CN" sz="2400" dirty="0">
                  <a:latin typeface="Arial" pitchFamily="34" charset="0"/>
                  <a:ea typeface="宋体" pitchFamily="2" charset="-122"/>
                </a:rPr>
                <a:t> problem</a:t>
              </a:r>
            </a:p>
          </p:txBody>
        </p:sp>
        <p:sp>
          <p:nvSpPr>
            <p:cNvPr id="27657" name="Text Box 9"/>
            <p:cNvSpPr txBox="1">
              <a:spLocks noChangeArrowheads="1"/>
            </p:cNvSpPr>
            <p:nvPr/>
          </p:nvSpPr>
          <p:spPr bwMode="auto">
            <a:xfrm>
              <a:off x="2448" y="3279"/>
              <a:ext cx="990"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itchFamily="2" charset="2"/>
                <a:buChar char="n"/>
                <a:defRPr sz="3200" b="1">
                  <a:solidFill>
                    <a:schemeClr val="tx1"/>
                  </a:solidFill>
                  <a:latin typeface="华文新魏" pitchFamily="2" charset="-122"/>
                  <a:ea typeface="华文新魏" pitchFamily="2" charset="-122"/>
                </a:defRPr>
              </a:lvl1pPr>
              <a:lvl2pPr marL="742950" indent="-285750">
                <a:spcBef>
                  <a:spcPct val="20000"/>
                </a:spcBef>
                <a:buClr>
                  <a:schemeClr val="hlink"/>
                </a:buClr>
                <a:buSzPct val="55000"/>
                <a:buFont typeface="Wingdings" pitchFamily="2" charset="2"/>
                <a:buChar char="n"/>
                <a:defRPr sz="2800" b="1">
                  <a:solidFill>
                    <a:schemeClr val="tx1"/>
                  </a:solidFill>
                  <a:latin typeface="华文新魏" pitchFamily="2" charset="-122"/>
                  <a:ea typeface="华文新魏" pitchFamily="2" charset="-122"/>
                </a:defRPr>
              </a:lvl2pPr>
              <a:lvl3pPr marL="1143000" indent="-228600">
                <a:spcBef>
                  <a:spcPct val="20000"/>
                </a:spcBef>
                <a:buClr>
                  <a:schemeClr val="folHlink"/>
                </a:buClr>
                <a:buSzPct val="50000"/>
                <a:buFont typeface="Wingdings" pitchFamily="2" charset="2"/>
                <a:buChar char="n"/>
                <a:defRPr sz="2400" b="1">
                  <a:solidFill>
                    <a:schemeClr val="tx1"/>
                  </a:solidFill>
                  <a:latin typeface="华文新魏" pitchFamily="2" charset="-122"/>
                  <a:ea typeface="华文新魏" pitchFamily="2" charset="-122"/>
                </a:defRPr>
              </a:lvl3pPr>
              <a:lvl4pPr marL="1600200" indent="-228600">
                <a:spcBef>
                  <a:spcPct val="20000"/>
                </a:spcBef>
                <a:buClr>
                  <a:schemeClr val="accent2"/>
                </a:buClr>
                <a:buSzPct val="55000"/>
                <a:buFont typeface="Wingdings" pitchFamily="2" charset="2"/>
                <a:buChar char="n"/>
                <a:defRPr sz="2000" b="1">
                  <a:solidFill>
                    <a:schemeClr val="tx1"/>
                  </a:solidFill>
                  <a:latin typeface="华文新魏" pitchFamily="2" charset="-122"/>
                  <a:ea typeface="华文新魏" pitchFamily="2" charset="-122"/>
                </a:defRPr>
              </a:lvl4pPr>
              <a:lvl5pPr marL="2057400" indent="-228600">
                <a:spcBef>
                  <a:spcPct val="20000"/>
                </a:spcBef>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9pPr>
            </a:lstStyle>
            <a:p>
              <a:pPr algn="ctr">
                <a:spcBef>
                  <a:spcPct val="0"/>
                </a:spcBef>
                <a:buClrTx/>
                <a:buSzTx/>
                <a:buFontTx/>
                <a:buNone/>
              </a:pPr>
              <a:r>
                <a:rPr lang="en-US" altLang="zh-CN" sz="2400" dirty="0">
                  <a:latin typeface="Arial" pitchFamily="34" charset="0"/>
                  <a:ea typeface="宋体" pitchFamily="2" charset="-122"/>
                </a:rPr>
                <a:t>algorithm</a:t>
              </a:r>
            </a:p>
          </p:txBody>
        </p:sp>
        <p:sp>
          <p:nvSpPr>
            <p:cNvPr id="27658" name="Text Box 10"/>
            <p:cNvSpPr txBox="1">
              <a:spLocks noChangeArrowheads="1"/>
            </p:cNvSpPr>
            <p:nvPr/>
          </p:nvSpPr>
          <p:spPr bwMode="auto">
            <a:xfrm>
              <a:off x="576" y="3908"/>
              <a:ext cx="755"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itchFamily="2" charset="2"/>
                <a:buChar char="n"/>
                <a:defRPr sz="3200" b="1">
                  <a:solidFill>
                    <a:schemeClr val="tx1"/>
                  </a:solidFill>
                  <a:latin typeface="华文新魏" pitchFamily="2" charset="-122"/>
                  <a:ea typeface="华文新魏" pitchFamily="2" charset="-122"/>
                </a:defRPr>
              </a:lvl1pPr>
              <a:lvl2pPr marL="742950" indent="-285750">
                <a:spcBef>
                  <a:spcPct val="20000"/>
                </a:spcBef>
                <a:buClr>
                  <a:schemeClr val="hlink"/>
                </a:buClr>
                <a:buSzPct val="55000"/>
                <a:buFont typeface="Wingdings" pitchFamily="2" charset="2"/>
                <a:buChar char="n"/>
                <a:defRPr sz="2800" b="1">
                  <a:solidFill>
                    <a:schemeClr val="tx1"/>
                  </a:solidFill>
                  <a:latin typeface="华文新魏" pitchFamily="2" charset="-122"/>
                  <a:ea typeface="华文新魏" pitchFamily="2" charset="-122"/>
                </a:defRPr>
              </a:lvl2pPr>
              <a:lvl3pPr marL="1143000" indent="-228600">
                <a:spcBef>
                  <a:spcPct val="20000"/>
                </a:spcBef>
                <a:buClr>
                  <a:schemeClr val="folHlink"/>
                </a:buClr>
                <a:buSzPct val="50000"/>
                <a:buFont typeface="Wingdings" pitchFamily="2" charset="2"/>
                <a:buChar char="n"/>
                <a:defRPr sz="2400" b="1">
                  <a:solidFill>
                    <a:schemeClr val="tx1"/>
                  </a:solidFill>
                  <a:latin typeface="华文新魏" pitchFamily="2" charset="-122"/>
                  <a:ea typeface="华文新魏" pitchFamily="2" charset="-122"/>
                </a:defRPr>
              </a:lvl3pPr>
              <a:lvl4pPr marL="1600200" indent="-228600">
                <a:spcBef>
                  <a:spcPct val="20000"/>
                </a:spcBef>
                <a:buClr>
                  <a:schemeClr val="accent2"/>
                </a:buClr>
                <a:buSzPct val="55000"/>
                <a:buFont typeface="Wingdings" pitchFamily="2" charset="2"/>
                <a:buChar char="n"/>
                <a:defRPr sz="2000" b="1">
                  <a:solidFill>
                    <a:schemeClr val="tx1"/>
                  </a:solidFill>
                  <a:latin typeface="华文新魏" pitchFamily="2" charset="-122"/>
                  <a:ea typeface="华文新魏" pitchFamily="2" charset="-122"/>
                </a:defRPr>
              </a:lvl4pPr>
              <a:lvl5pPr marL="2057400" indent="-228600">
                <a:spcBef>
                  <a:spcPct val="20000"/>
                </a:spcBef>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9pPr>
            </a:lstStyle>
            <a:p>
              <a:pPr algn="ctr">
                <a:spcBef>
                  <a:spcPct val="0"/>
                </a:spcBef>
                <a:buClrTx/>
                <a:buSzTx/>
                <a:buFontTx/>
                <a:buNone/>
              </a:pPr>
              <a:r>
                <a:rPr lang="en-US" altLang="zh-CN" sz="2400">
                  <a:latin typeface="Arial" pitchFamily="34" charset="0"/>
                  <a:ea typeface="宋体" pitchFamily="2" charset="-122"/>
                </a:rPr>
                <a:t>input</a:t>
              </a:r>
            </a:p>
          </p:txBody>
        </p:sp>
        <p:sp>
          <p:nvSpPr>
            <p:cNvPr id="27659" name="Text Box 11"/>
            <p:cNvSpPr txBox="1">
              <a:spLocks noChangeArrowheads="1"/>
            </p:cNvSpPr>
            <p:nvPr/>
          </p:nvSpPr>
          <p:spPr bwMode="auto">
            <a:xfrm>
              <a:off x="4416" y="3908"/>
              <a:ext cx="755"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itchFamily="2" charset="2"/>
                <a:buChar char="n"/>
                <a:defRPr sz="3200" b="1">
                  <a:solidFill>
                    <a:schemeClr val="tx1"/>
                  </a:solidFill>
                  <a:latin typeface="华文新魏" pitchFamily="2" charset="-122"/>
                  <a:ea typeface="华文新魏" pitchFamily="2" charset="-122"/>
                </a:defRPr>
              </a:lvl1pPr>
              <a:lvl2pPr marL="742950" indent="-285750">
                <a:spcBef>
                  <a:spcPct val="20000"/>
                </a:spcBef>
                <a:buClr>
                  <a:schemeClr val="hlink"/>
                </a:buClr>
                <a:buSzPct val="55000"/>
                <a:buFont typeface="Wingdings" pitchFamily="2" charset="2"/>
                <a:buChar char="n"/>
                <a:defRPr sz="2800" b="1">
                  <a:solidFill>
                    <a:schemeClr val="tx1"/>
                  </a:solidFill>
                  <a:latin typeface="华文新魏" pitchFamily="2" charset="-122"/>
                  <a:ea typeface="华文新魏" pitchFamily="2" charset="-122"/>
                </a:defRPr>
              </a:lvl2pPr>
              <a:lvl3pPr marL="1143000" indent="-228600">
                <a:spcBef>
                  <a:spcPct val="20000"/>
                </a:spcBef>
                <a:buClr>
                  <a:schemeClr val="folHlink"/>
                </a:buClr>
                <a:buSzPct val="50000"/>
                <a:buFont typeface="Wingdings" pitchFamily="2" charset="2"/>
                <a:buChar char="n"/>
                <a:defRPr sz="2400" b="1">
                  <a:solidFill>
                    <a:schemeClr val="tx1"/>
                  </a:solidFill>
                  <a:latin typeface="华文新魏" pitchFamily="2" charset="-122"/>
                  <a:ea typeface="华文新魏" pitchFamily="2" charset="-122"/>
                </a:defRPr>
              </a:lvl3pPr>
              <a:lvl4pPr marL="1600200" indent="-228600">
                <a:spcBef>
                  <a:spcPct val="20000"/>
                </a:spcBef>
                <a:buClr>
                  <a:schemeClr val="accent2"/>
                </a:buClr>
                <a:buSzPct val="55000"/>
                <a:buFont typeface="Wingdings" pitchFamily="2" charset="2"/>
                <a:buChar char="n"/>
                <a:defRPr sz="2000" b="1">
                  <a:solidFill>
                    <a:schemeClr val="tx1"/>
                  </a:solidFill>
                  <a:latin typeface="华文新魏" pitchFamily="2" charset="-122"/>
                  <a:ea typeface="华文新魏" pitchFamily="2" charset="-122"/>
                </a:defRPr>
              </a:lvl4pPr>
              <a:lvl5pPr marL="2057400" indent="-228600">
                <a:spcBef>
                  <a:spcPct val="20000"/>
                </a:spcBef>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9pPr>
            </a:lstStyle>
            <a:p>
              <a:pPr algn="ctr">
                <a:spcBef>
                  <a:spcPct val="0"/>
                </a:spcBef>
                <a:buClrTx/>
                <a:buSzTx/>
                <a:buFontTx/>
                <a:buNone/>
              </a:pPr>
              <a:r>
                <a:rPr lang="en-US" altLang="zh-CN" sz="2400">
                  <a:latin typeface="Arial" pitchFamily="34" charset="0"/>
                  <a:ea typeface="宋体" pitchFamily="2" charset="-122"/>
                </a:rPr>
                <a:t>output</a:t>
              </a:r>
            </a:p>
          </p:txBody>
        </p:sp>
        <p:sp>
          <p:nvSpPr>
            <p:cNvPr id="27660" name="Line 12"/>
            <p:cNvSpPr>
              <a:spLocks noChangeShapeType="1"/>
            </p:cNvSpPr>
            <p:nvPr/>
          </p:nvSpPr>
          <p:spPr bwMode="auto">
            <a:xfrm>
              <a:off x="1296" y="4063"/>
              <a:ext cx="768" cy="0"/>
            </a:xfrm>
            <a:prstGeom prst="line">
              <a:avLst/>
            </a:prstGeom>
            <a:noFill/>
            <a:ln w="63500">
              <a:solidFill>
                <a:srgbClr val="FF0000"/>
              </a:solidFill>
              <a:round/>
              <a:headEnd type="none" w="sm" len="sm"/>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27661" name="Line 13"/>
            <p:cNvSpPr>
              <a:spLocks noChangeShapeType="1"/>
            </p:cNvSpPr>
            <p:nvPr/>
          </p:nvSpPr>
          <p:spPr bwMode="auto">
            <a:xfrm>
              <a:off x="3792" y="4063"/>
              <a:ext cx="576" cy="4"/>
            </a:xfrm>
            <a:prstGeom prst="line">
              <a:avLst/>
            </a:prstGeom>
            <a:noFill/>
            <a:ln w="63500">
              <a:solidFill>
                <a:srgbClr val="FF0000"/>
              </a:solidFill>
              <a:round/>
              <a:headEnd type="none" w="sm" len="sm"/>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a:p>
          </p:txBody>
        </p:sp>
      </p:grpSp>
      <p:sp>
        <p:nvSpPr>
          <p:cNvPr id="14" name="Line 4"/>
          <p:cNvSpPr>
            <a:spLocks noChangeShapeType="1"/>
          </p:cNvSpPr>
          <p:nvPr/>
        </p:nvSpPr>
        <p:spPr bwMode="auto">
          <a:xfrm>
            <a:off x="4572000" y="4343400"/>
            <a:ext cx="0" cy="609600"/>
          </a:xfrm>
          <a:prstGeom prst="line">
            <a:avLst/>
          </a:prstGeom>
          <a:noFill/>
          <a:ln w="63500">
            <a:solidFill>
              <a:srgbClr val="FF0000"/>
            </a:solidFill>
            <a:round/>
            <a:headEnd type="none" w="sm" len="sm"/>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685800" y="152400"/>
            <a:ext cx="7772400" cy="1143000"/>
          </a:xfrm>
        </p:spPr>
        <p:txBody>
          <a:bodyPr lIns="92075" tIns="46038" rIns="92075" bIns="46038" anchor="ctr"/>
          <a:lstStyle/>
          <a:p>
            <a:pPr algn="l">
              <a:defRPr/>
            </a:pPr>
            <a:r>
              <a:rPr lang="en-US" altLang="zh-CN" dirty="0" smtClean="0"/>
              <a:t>1.1 </a:t>
            </a:r>
            <a:r>
              <a:rPr lang="zh-CN" altLang="en-US" dirty="0" smtClean="0"/>
              <a:t>算法基本概念 </a:t>
            </a:r>
            <a:r>
              <a:rPr lang="en-US" altLang="zh-CN" sz="3600" dirty="0" smtClean="0">
                <a:latin typeface="Arial" pitchFamily="34" charset="0"/>
              </a:rPr>
              <a:t>—</a:t>
            </a:r>
            <a:r>
              <a:rPr lang="zh-CN" altLang="en-US" dirty="0" smtClean="0">
                <a:ea typeface="宋体" pitchFamily="2" charset="-122"/>
              </a:rPr>
              <a:t>算法</a:t>
            </a:r>
            <a:endParaRPr lang="en-US" altLang="zh-CN" dirty="0" smtClean="0">
              <a:ea typeface="宋体" pitchFamily="2" charset="-122"/>
            </a:endParaRPr>
          </a:p>
        </p:txBody>
      </p:sp>
      <p:sp>
        <p:nvSpPr>
          <p:cNvPr id="9218" name="灯片编号占位符 4"/>
          <p:cNvSpPr>
            <a:spLocks noGrp="1"/>
          </p:cNvSpPr>
          <p:nvPr>
            <p:ph type="sldNum" sz="quarter" idx="12"/>
          </p:nvPr>
        </p:nvSpPr>
        <p:spPr>
          <a:xfrm>
            <a:off x="7061200" y="6426200"/>
            <a:ext cx="1905000" cy="304800"/>
          </a:xfrm>
          <a:prstGeom prst="rect">
            <a:avLst/>
          </a:prstGeom>
          <a:noFill/>
          <a:ln>
            <a:miter lim="800000"/>
          </a:ln>
        </p:spPr>
        <p:txBody>
          <a:bodyPr/>
          <a:lstStyle/>
          <a:p>
            <a:r>
              <a:rPr lang="en-US" altLang="zh-CN" smtClean="0">
                <a:ea typeface="宋体" charset="-122"/>
              </a:rPr>
              <a:t>1-</a:t>
            </a:r>
            <a:fld id="{3B67706E-DB41-4336-B876-B6462FE63BEC}" type="slidenum">
              <a:rPr lang="en-US" altLang="zh-CN" smtClean="0">
                <a:ea typeface="宋体" charset="-122"/>
              </a:rPr>
              <a:pPr/>
              <a:t>36</a:t>
            </a:fld>
            <a:endParaRPr lang="en-US" altLang="zh-CN" smtClean="0">
              <a:ea typeface="宋体" charset="-122"/>
            </a:endParaRPr>
          </a:p>
        </p:txBody>
      </p:sp>
      <p:sp>
        <p:nvSpPr>
          <p:cNvPr id="9220" name="Rectangle 4"/>
          <p:cNvSpPr>
            <a:spLocks noChangeArrowheads="1"/>
          </p:cNvSpPr>
          <p:nvPr/>
        </p:nvSpPr>
        <p:spPr bwMode="auto">
          <a:xfrm>
            <a:off x="8723313" y="6218238"/>
            <a:ext cx="184150" cy="473075"/>
          </a:xfrm>
          <a:prstGeom prst="rect">
            <a:avLst/>
          </a:prstGeom>
          <a:noFill/>
          <a:ln w="12700">
            <a:noFill/>
            <a:miter lim="800000"/>
            <a:headEnd type="none" w="sm" len="sm"/>
            <a:tailEnd type="none" w="sm" len="sm"/>
          </a:ln>
        </p:spPr>
        <p:txBody>
          <a:bodyPr wrap="none" anchor="ctr">
            <a:spAutoFit/>
          </a:bodyPr>
          <a:lstStyle/>
          <a:p>
            <a:endParaRPr lang="zh-CN" altLang="zh-CN">
              <a:ea typeface="宋体" charset="-122"/>
            </a:endParaRPr>
          </a:p>
        </p:txBody>
      </p:sp>
      <p:sp>
        <p:nvSpPr>
          <p:cNvPr id="8" name="Rectangle 3"/>
          <p:cNvSpPr txBox="1">
            <a:spLocks noChangeArrowheads="1"/>
          </p:cNvSpPr>
          <p:nvPr/>
        </p:nvSpPr>
        <p:spPr bwMode="auto">
          <a:xfrm>
            <a:off x="457200" y="1524000"/>
            <a:ext cx="8229600" cy="4530725"/>
          </a:xfrm>
          <a:prstGeom prst="rect">
            <a:avLst/>
          </a:prstGeom>
          <a:noFill/>
          <a:ln>
            <a:noFill/>
          </a:ln>
        </p:spPr>
        <p:txBody>
          <a:bodyPr/>
          <a:lstStyle>
            <a:lvl1pPr marL="342900" indent="-342900"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nSpc>
                <a:spcPct val="150000"/>
              </a:lnSpc>
              <a:defRPr/>
            </a:pPr>
            <a:r>
              <a:rPr lang="zh-CN" altLang="en-US" sz="2800" dirty="0" smtClean="0">
                <a:solidFill>
                  <a:schemeClr val="tx1"/>
                </a:solidFill>
                <a:ea typeface="宋体" pitchFamily="2" charset="-122"/>
              </a:rPr>
              <a:t>算法是若干指令的有穷序列，满足性质</a:t>
            </a:r>
            <a:r>
              <a:rPr lang="zh-CN" altLang="en-US" sz="2000" dirty="0" smtClean="0">
                <a:solidFill>
                  <a:schemeClr val="tx1"/>
                </a:solidFill>
                <a:ea typeface="宋体" pitchFamily="2" charset="-122"/>
              </a:rPr>
              <a:t>：</a:t>
            </a:r>
          </a:p>
          <a:p>
            <a:pPr lvl="1">
              <a:lnSpc>
                <a:spcPct val="150000"/>
              </a:lnSpc>
              <a:defRPr/>
            </a:pPr>
            <a:r>
              <a:rPr lang="zh-CN" altLang="en-US" sz="2400" dirty="0" smtClean="0">
                <a:solidFill>
                  <a:srgbClr val="FF0000"/>
                </a:solidFill>
                <a:ea typeface="宋体" pitchFamily="2" charset="-122"/>
              </a:rPr>
              <a:t>输入</a:t>
            </a:r>
            <a:r>
              <a:rPr lang="zh-CN" altLang="en-US" sz="2400" dirty="0" smtClean="0">
                <a:solidFill>
                  <a:schemeClr val="tx1"/>
                </a:solidFill>
                <a:ea typeface="宋体" pitchFamily="2" charset="-122"/>
              </a:rPr>
              <a:t>：有外部提供的量作为算法的输入。</a:t>
            </a:r>
          </a:p>
          <a:p>
            <a:pPr lvl="1">
              <a:lnSpc>
                <a:spcPct val="150000"/>
              </a:lnSpc>
              <a:defRPr/>
            </a:pPr>
            <a:r>
              <a:rPr lang="zh-CN" altLang="en-US" sz="2400" dirty="0" smtClean="0">
                <a:solidFill>
                  <a:srgbClr val="FF0000"/>
                </a:solidFill>
                <a:ea typeface="宋体" pitchFamily="2" charset="-122"/>
              </a:rPr>
              <a:t>输出</a:t>
            </a:r>
            <a:r>
              <a:rPr lang="zh-CN" altLang="en-US" sz="2400" dirty="0" smtClean="0">
                <a:solidFill>
                  <a:schemeClr val="tx1"/>
                </a:solidFill>
                <a:ea typeface="宋体" pitchFamily="2" charset="-122"/>
              </a:rPr>
              <a:t>：算法产生至少一个量作为输出。</a:t>
            </a:r>
          </a:p>
          <a:p>
            <a:pPr lvl="1">
              <a:lnSpc>
                <a:spcPct val="150000"/>
              </a:lnSpc>
              <a:defRPr/>
            </a:pPr>
            <a:r>
              <a:rPr lang="zh-CN" altLang="en-US" sz="2400" dirty="0" smtClean="0">
                <a:solidFill>
                  <a:srgbClr val="FF0000"/>
                </a:solidFill>
                <a:ea typeface="宋体" pitchFamily="2" charset="-122"/>
              </a:rPr>
              <a:t>确定性</a:t>
            </a:r>
            <a:r>
              <a:rPr lang="zh-CN" altLang="en-US" sz="2400" dirty="0" smtClean="0">
                <a:solidFill>
                  <a:schemeClr val="tx1"/>
                </a:solidFill>
                <a:ea typeface="宋体" pitchFamily="2" charset="-122"/>
              </a:rPr>
              <a:t>：组成算法的每条指令是清晰，无歧义的。</a:t>
            </a:r>
          </a:p>
          <a:p>
            <a:pPr lvl="1">
              <a:lnSpc>
                <a:spcPct val="150000"/>
              </a:lnSpc>
              <a:defRPr/>
            </a:pPr>
            <a:r>
              <a:rPr lang="zh-CN" altLang="en-US" sz="2400" dirty="0" smtClean="0">
                <a:solidFill>
                  <a:srgbClr val="FF0000"/>
                </a:solidFill>
                <a:ea typeface="宋体" pitchFamily="2" charset="-122"/>
              </a:rPr>
              <a:t>有限性</a:t>
            </a:r>
            <a:r>
              <a:rPr lang="zh-CN" altLang="en-US" sz="2400" dirty="0" smtClean="0">
                <a:solidFill>
                  <a:schemeClr val="tx1"/>
                </a:solidFill>
                <a:ea typeface="宋体" pitchFamily="2" charset="-122"/>
              </a:rPr>
              <a:t>：算法中每条指令的执行次数是有限的，执行每条指令的时间也是有限的。</a:t>
            </a:r>
          </a:p>
          <a:p>
            <a:pPr lvl="1">
              <a:lnSpc>
                <a:spcPct val="150000"/>
              </a:lnSpc>
              <a:defRPr/>
            </a:pPr>
            <a:r>
              <a:rPr lang="zh-CN" altLang="en-US" sz="2400" dirty="0" smtClean="0">
                <a:solidFill>
                  <a:srgbClr val="FF0000"/>
                </a:solidFill>
                <a:ea typeface="宋体" pitchFamily="2" charset="-122"/>
              </a:rPr>
              <a:t>可行性</a:t>
            </a:r>
            <a:r>
              <a:rPr lang="en-US" altLang="zh-CN" sz="2400" dirty="0" smtClean="0">
                <a:solidFill>
                  <a:schemeClr val="tx1"/>
                </a:solidFill>
                <a:ea typeface="宋体" pitchFamily="2" charset="-122"/>
              </a:rPr>
              <a:t>: </a:t>
            </a:r>
            <a:r>
              <a:rPr lang="zh-CN" altLang="en-US" sz="2400" dirty="0" smtClean="0">
                <a:solidFill>
                  <a:schemeClr val="tx1"/>
                </a:solidFill>
                <a:ea typeface="宋体" pitchFamily="2" charset="-122"/>
              </a:rPr>
              <a:t>算法是能够有效解决问题的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down)">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down)">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down)">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down)">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wipe(down)">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1" name="Rectangle 2"/>
          <p:cNvSpPr>
            <a:spLocks noGrp="1" noChangeArrowheads="1"/>
          </p:cNvSpPr>
          <p:nvPr>
            <p:ph type="title"/>
          </p:nvPr>
        </p:nvSpPr>
        <p:spPr>
          <a:xfrm>
            <a:off x="533400" y="442913"/>
            <a:ext cx="8229600" cy="785150"/>
          </a:xfrm>
        </p:spPr>
        <p:txBody>
          <a:bodyPr/>
          <a:lstStyle/>
          <a:p>
            <a:pPr eaLnBrk="1" hangingPunct="1"/>
            <a:r>
              <a:rPr lang="en-US" altLang="zh-CN" dirty="0" smtClean="0"/>
              <a:t>1.1 </a:t>
            </a:r>
            <a:r>
              <a:rPr lang="zh-CN" altLang="en-US" dirty="0" smtClean="0"/>
              <a:t>算法</a:t>
            </a:r>
            <a:r>
              <a:rPr lang="zh-CN" altLang="en-US" dirty="0"/>
              <a:t>基本概念</a:t>
            </a:r>
            <a:r>
              <a:rPr lang="en-US" altLang="zh-CN" sz="3600" dirty="0" smtClean="0">
                <a:latin typeface="Arial" pitchFamily="34" charset="0"/>
              </a:rPr>
              <a:t>—</a:t>
            </a:r>
            <a:r>
              <a:rPr lang="zh-CN" altLang="en-US" sz="3600" dirty="0" smtClean="0"/>
              <a:t>问题求解过程</a:t>
            </a:r>
          </a:p>
        </p:txBody>
      </p:sp>
      <p:grpSp>
        <p:nvGrpSpPr>
          <p:cNvPr id="7" name="组合 6"/>
          <p:cNvGrpSpPr/>
          <p:nvPr/>
        </p:nvGrpSpPr>
        <p:grpSpPr>
          <a:xfrm>
            <a:off x="2209800" y="1524000"/>
            <a:ext cx="4032250" cy="4754562"/>
            <a:chOff x="2024063" y="1916113"/>
            <a:chExt cx="4032250" cy="4754562"/>
          </a:xfrm>
        </p:grpSpPr>
        <p:sp>
          <p:nvSpPr>
            <p:cNvPr id="3" name="Rectangle 14"/>
            <p:cNvSpPr>
              <a:spLocks noChangeArrowheads="1"/>
            </p:cNvSpPr>
            <p:nvPr/>
          </p:nvSpPr>
          <p:spPr bwMode="auto">
            <a:xfrm>
              <a:off x="3248025" y="4797353"/>
              <a:ext cx="1800225" cy="433315"/>
            </a:xfrm>
            <a:prstGeom prst="rect">
              <a:avLst/>
            </a:prstGeom>
            <a:solidFill>
              <a:schemeClr val="bg1"/>
            </a:solidFill>
            <a:ln w="25400">
              <a:solidFill>
                <a:schemeClr val="accent4">
                  <a:lumMod val="95000"/>
                  <a:lumOff val="5000"/>
                </a:schemeClr>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dirty="0" smtClean="0">
                  <a:ln>
                    <a:noFill/>
                  </a:ln>
                  <a:solidFill>
                    <a:schemeClr val="tx1"/>
                  </a:solidFill>
                  <a:effectLst/>
                  <a:latin typeface="Tahoma" pitchFamily="34" charset="0"/>
                  <a:ea typeface="华文新魏" pitchFamily="2" charset="-122"/>
                </a:rPr>
                <a:t>证明正确性</a:t>
              </a:r>
            </a:p>
          </p:txBody>
        </p:sp>
        <p:sp>
          <p:nvSpPr>
            <p:cNvPr id="4" name="Rectangle 15"/>
            <p:cNvSpPr>
              <a:spLocks noChangeArrowheads="1"/>
            </p:cNvSpPr>
            <p:nvPr/>
          </p:nvSpPr>
          <p:spPr bwMode="auto">
            <a:xfrm>
              <a:off x="3248025" y="5517357"/>
              <a:ext cx="1800225" cy="433315"/>
            </a:xfrm>
            <a:prstGeom prst="rect">
              <a:avLst/>
            </a:prstGeom>
            <a:solidFill>
              <a:schemeClr val="bg1"/>
            </a:solidFill>
            <a:ln w="25400">
              <a:solidFill>
                <a:schemeClr val="accent4">
                  <a:lumMod val="95000"/>
                  <a:lumOff val="5000"/>
                </a:schemeClr>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ahoma" pitchFamily="34" charset="0"/>
                  <a:ea typeface="华文新魏" pitchFamily="2" charset="-122"/>
                </a:rPr>
                <a:t>分析算法</a:t>
              </a:r>
            </a:p>
          </p:txBody>
        </p:sp>
        <p:sp>
          <p:nvSpPr>
            <p:cNvPr id="5" name="Rectangle 16"/>
            <p:cNvSpPr>
              <a:spLocks noChangeArrowheads="1"/>
            </p:cNvSpPr>
            <p:nvPr/>
          </p:nvSpPr>
          <p:spPr bwMode="auto">
            <a:xfrm>
              <a:off x="3248025" y="6237360"/>
              <a:ext cx="1800225" cy="433315"/>
            </a:xfrm>
            <a:prstGeom prst="rect">
              <a:avLst/>
            </a:prstGeom>
            <a:solidFill>
              <a:schemeClr val="bg1"/>
            </a:solidFill>
            <a:ln w="25400">
              <a:solidFill>
                <a:schemeClr val="accent4">
                  <a:lumMod val="95000"/>
                  <a:lumOff val="5000"/>
                </a:schemeClr>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ahoma" pitchFamily="34" charset="0"/>
                  <a:ea typeface="华文新魏" pitchFamily="2" charset="-122"/>
                </a:rPr>
                <a:t>设计程序</a:t>
              </a:r>
            </a:p>
          </p:txBody>
        </p:sp>
        <p:sp>
          <p:nvSpPr>
            <p:cNvPr id="1032" name="Oval 17"/>
            <p:cNvSpPr>
              <a:spLocks noChangeArrowheads="1"/>
            </p:cNvSpPr>
            <p:nvPr/>
          </p:nvSpPr>
          <p:spPr bwMode="auto">
            <a:xfrm>
              <a:off x="3105150" y="1916113"/>
              <a:ext cx="2016125" cy="431800"/>
            </a:xfrm>
            <a:prstGeom prst="ellipse">
              <a:avLst/>
            </a:prstGeom>
            <a:solidFill>
              <a:schemeClr val="bg1"/>
            </a:solidFill>
            <a:ln w="25400">
              <a:solidFill>
                <a:schemeClr val="accent4">
                  <a:lumMod val="95000"/>
                  <a:lumOff val="5000"/>
                </a:schemeClr>
              </a:solidFill>
              <a:round/>
            </a:ln>
          </p:spPr>
          <p:txBody>
            <a:bodyPr wrap="none" anchor="ctr"/>
            <a:lstStyle>
              <a:lvl1pPr>
                <a:spcBef>
                  <a:spcPct val="20000"/>
                </a:spcBef>
                <a:buClr>
                  <a:schemeClr val="folHlink"/>
                </a:buClr>
                <a:buSzPct val="60000"/>
                <a:buFont typeface="Wingdings" pitchFamily="2" charset="2"/>
                <a:buChar char="n"/>
                <a:defRPr sz="3200" b="1">
                  <a:solidFill>
                    <a:schemeClr val="tx1"/>
                  </a:solidFill>
                  <a:latin typeface="华文新魏" pitchFamily="2" charset="-122"/>
                  <a:ea typeface="华文新魏" pitchFamily="2" charset="-122"/>
                </a:defRPr>
              </a:lvl1pPr>
              <a:lvl2pPr marL="742950" indent="-285750">
                <a:spcBef>
                  <a:spcPct val="20000"/>
                </a:spcBef>
                <a:buClr>
                  <a:schemeClr val="hlink"/>
                </a:buClr>
                <a:buSzPct val="55000"/>
                <a:buFont typeface="Wingdings" pitchFamily="2" charset="2"/>
                <a:buChar char="n"/>
                <a:defRPr sz="2800" b="1">
                  <a:solidFill>
                    <a:schemeClr val="tx1"/>
                  </a:solidFill>
                  <a:latin typeface="华文新魏" pitchFamily="2" charset="-122"/>
                  <a:ea typeface="华文新魏" pitchFamily="2" charset="-122"/>
                </a:defRPr>
              </a:lvl2pPr>
              <a:lvl3pPr marL="1143000" indent="-228600">
                <a:spcBef>
                  <a:spcPct val="20000"/>
                </a:spcBef>
                <a:buClr>
                  <a:schemeClr val="folHlink"/>
                </a:buClr>
                <a:buSzPct val="50000"/>
                <a:buFont typeface="Wingdings" pitchFamily="2" charset="2"/>
                <a:buChar char="n"/>
                <a:defRPr sz="2400" b="1">
                  <a:solidFill>
                    <a:schemeClr val="tx1"/>
                  </a:solidFill>
                  <a:latin typeface="华文新魏" pitchFamily="2" charset="-122"/>
                  <a:ea typeface="华文新魏" pitchFamily="2" charset="-122"/>
                </a:defRPr>
              </a:lvl3pPr>
              <a:lvl4pPr marL="1600200" indent="-228600">
                <a:spcBef>
                  <a:spcPct val="20000"/>
                </a:spcBef>
                <a:buClr>
                  <a:schemeClr val="accent2"/>
                </a:buClr>
                <a:buSzPct val="55000"/>
                <a:buFont typeface="Wingdings" pitchFamily="2" charset="2"/>
                <a:buChar char="n"/>
                <a:defRPr sz="2000" b="1">
                  <a:solidFill>
                    <a:schemeClr val="tx1"/>
                  </a:solidFill>
                  <a:latin typeface="华文新魏" pitchFamily="2" charset="-122"/>
                  <a:ea typeface="华文新魏" pitchFamily="2" charset="-122"/>
                </a:defRPr>
              </a:lvl4pPr>
              <a:lvl5pPr marL="2057400" indent="-228600">
                <a:spcBef>
                  <a:spcPct val="20000"/>
                </a:spcBef>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9pPr>
            </a:lstStyle>
            <a:p>
              <a:pPr algn="ctr" eaLnBrk="1" hangingPunct="1">
                <a:spcBef>
                  <a:spcPct val="0"/>
                </a:spcBef>
                <a:buClrTx/>
                <a:buSzTx/>
                <a:buFontTx/>
                <a:buNone/>
              </a:pPr>
              <a:r>
                <a:rPr kumimoji="1" lang="zh-CN" altLang="en-US" sz="2000">
                  <a:latin typeface="Arial" pitchFamily="34" charset="0"/>
                </a:rPr>
                <a:t>理解问题</a:t>
              </a:r>
            </a:p>
          </p:txBody>
        </p:sp>
        <p:sp>
          <p:nvSpPr>
            <p:cNvPr id="1033" name="Oval 18"/>
            <p:cNvSpPr>
              <a:spLocks noChangeArrowheads="1"/>
            </p:cNvSpPr>
            <p:nvPr/>
          </p:nvSpPr>
          <p:spPr bwMode="auto">
            <a:xfrm>
              <a:off x="2528888" y="2565400"/>
              <a:ext cx="3095625" cy="1223963"/>
            </a:xfrm>
            <a:prstGeom prst="ellipse">
              <a:avLst/>
            </a:prstGeom>
            <a:solidFill>
              <a:schemeClr val="bg1"/>
            </a:solidFill>
            <a:ln w="25400">
              <a:solidFill>
                <a:schemeClr val="accent4">
                  <a:lumMod val="95000"/>
                  <a:lumOff val="5000"/>
                </a:schemeClr>
              </a:solidFill>
              <a:round/>
            </a:ln>
          </p:spPr>
          <p:txBody>
            <a:bodyPr wrap="none" anchor="ctr"/>
            <a:lstStyle>
              <a:lvl1pPr>
                <a:spcBef>
                  <a:spcPct val="20000"/>
                </a:spcBef>
                <a:buClr>
                  <a:schemeClr val="folHlink"/>
                </a:buClr>
                <a:buSzPct val="60000"/>
                <a:buFont typeface="Wingdings" pitchFamily="2" charset="2"/>
                <a:buChar char="n"/>
                <a:defRPr sz="3200" b="1">
                  <a:solidFill>
                    <a:schemeClr val="tx1"/>
                  </a:solidFill>
                  <a:latin typeface="华文新魏" pitchFamily="2" charset="-122"/>
                  <a:ea typeface="华文新魏" pitchFamily="2" charset="-122"/>
                </a:defRPr>
              </a:lvl1pPr>
              <a:lvl2pPr marL="742950" indent="-285750">
                <a:spcBef>
                  <a:spcPct val="20000"/>
                </a:spcBef>
                <a:buClr>
                  <a:schemeClr val="hlink"/>
                </a:buClr>
                <a:buSzPct val="55000"/>
                <a:buFont typeface="Wingdings" pitchFamily="2" charset="2"/>
                <a:buChar char="n"/>
                <a:defRPr sz="2800" b="1">
                  <a:solidFill>
                    <a:schemeClr val="tx1"/>
                  </a:solidFill>
                  <a:latin typeface="华文新魏" pitchFamily="2" charset="-122"/>
                  <a:ea typeface="华文新魏" pitchFamily="2" charset="-122"/>
                </a:defRPr>
              </a:lvl2pPr>
              <a:lvl3pPr marL="1143000" indent="-228600">
                <a:spcBef>
                  <a:spcPct val="20000"/>
                </a:spcBef>
                <a:buClr>
                  <a:schemeClr val="folHlink"/>
                </a:buClr>
                <a:buSzPct val="50000"/>
                <a:buFont typeface="Wingdings" pitchFamily="2" charset="2"/>
                <a:buChar char="n"/>
                <a:defRPr sz="2400" b="1">
                  <a:solidFill>
                    <a:schemeClr val="tx1"/>
                  </a:solidFill>
                  <a:latin typeface="华文新魏" pitchFamily="2" charset="-122"/>
                  <a:ea typeface="华文新魏" pitchFamily="2" charset="-122"/>
                </a:defRPr>
              </a:lvl3pPr>
              <a:lvl4pPr marL="1600200" indent="-228600">
                <a:spcBef>
                  <a:spcPct val="20000"/>
                </a:spcBef>
                <a:buClr>
                  <a:schemeClr val="accent2"/>
                </a:buClr>
                <a:buSzPct val="55000"/>
                <a:buFont typeface="Wingdings" pitchFamily="2" charset="2"/>
                <a:buChar char="n"/>
                <a:defRPr sz="2000" b="1">
                  <a:solidFill>
                    <a:schemeClr val="tx1"/>
                  </a:solidFill>
                  <a:latin typeface="华文新魏" pitchFamily="2" charset="-122"/>
                  <a:ea typeface="华文新魏" pitchFamily="2" charset="-122"/>
                </a:defRPr>
              </a:lvl4pPr>
              <a:lvl5pPr marL="2057400" indent="-228600">
                <a:spcBef>
                  <a:spcPct val="20000"/>
                </a:spcBef>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9pPr>
            </a:lstStyle>
            <a:p>
              <a:pPr algn="ctr" eaLnBrk="1" hangingPunct="1">
                <a:spcBef>
                  <a:spcPct val="0"/>
                </a:spcBef>
                <a:buClrTx/>
                <a:buSzTx/>
                <a:buFontTx/>
                <a:buNone/>
              </a:pPr>
              <a:r>
                <a:rPr kumimoji="1" lang="zh-CN" altLang="en-US" sz="2000" dirty="0">
                  <a:latin typeface="Arial" pitchFamily="34" charset="0"/>
                </a:rPr>
                <a:t>精确解或近似解</a:t>
              </a:r>
            </a:p>
            <a:p>
              <a:pPr algn="ctr" eaLnBrk="1" hangingPunct="1">
                <a:spcBef>
                  <a:spcPct val="0"/>
                </a:spcBef>
                <a:buClrTx/>
                <a:buSzTx/>
                <a:buFontTx/>
                <a:buNone/>
              </a:pPr>
              <a:r>
                <a:rPr kumimoji="1" lang="zh-CN" altLang="en-US" sz="2000" dirty="0">
                  <a:latin typeface="Arial" pitchFamily="34" charset="0"/>
                </a:rPr>
                <a:t>选择数据结构</a:t>
              </a:r>
            </a:p>
            <a:p>
              <a:pPr algn="ctr" eaLnBrk="1" hangingPunct="1">
                <a:spcBef>
                  <a:spcPct val="0"/>
                </a:spcBef>
                <a:buClrTx/>
                <a:buSzTx/>
                <a:buFontTx/>
                <a:buNone/>
              </a:pPr>
              <a:r>
                <a:rPr kumimoji="1" lang="zh-CN" altLang="en-US" sz="2000" dirty="0">
                  <a:latin typeface="Arial" pitchFamily="34" charset="0"/>
                </a:rPr>
                <a:t>算法设计策略</a:t>
              </a:r>
            </a:p>
          </p:txBody>
        </p:sp>
        <p:sp>
          <p:nvSpPr>
            <p:cNvPr id="1034" name="Rectangle 19"/>
            <p:cNvSpPr>
              <a:spLocks noChangeArrowheads="1"/>
            </p:cNvSpPr>
            <p:nvPr/>
          </p:nvSpPr>
          <p:spPr bwMode="auto">
            <a:xfrm>
              <a:off x="3248025" y="4076700"/>
              <a:ext cx="1800225" cy="433388"/>
            </a:xfrm>
            <a:prstGeom prst="rect">
              <a:avLst/>
            </a:prstGeom>
            <a:solidFill>
              <a:schemeClr val="bg1"/>
            </a:solidFill>
            <a:ln w="25400">
              <a:solidFill>
                <a:schemeClr val="accent4">
                  <a:lumMod val="95000"/>
                  <a:lumOff val="5000"/>
                </a:schemeClr>
              </a:solidFill>
              <a:miter lim="800000"/>
            </a:ln>
          </p:spPr>
          <p:txBody>
            <a:bodyPr wrap="none" anchor="ctr"/>
            <a:lstStyle>
              <a:lvl1pPr>
                <a:spcBef>
                  <a:spcPct val="20000"/>
                </a:spcBef>
                <a:buClr>
                  <a:schemeClr val="folHlink"/>
                </a:buClr>
                <a:buSzPct val="60000"/>
                <a:buFont typeface="Wingdings" pitchFamily="2" charset="2"/>
                <a:buChar char="n"/>
                <a:defRPr sz="3200" b="1">
                  <a:solidFill>
                    <a:schemeClr val="tx1"/>
                  </a:solidFill>
                  <a:latin typeface="华文新魏" pitchFamily="2" charset="-122"/>
                  <a:ea typeface="华文新魏" pitchFamily="2" charset="-122"/>
                </a:defRPr>
              </a:lvl1pPr>
              <a:lvl2pPr marL="742950" indent="-285750">
                <a:spcBef>
                  <a:spcPct val="20000"/>
                </a:spcBef>
                <a:buClr>
                  <a:schemeClr val="hlink"/>
                </a:buClr>
                <a:buSzPct val="55000"/>
                <a:buFont typeface="Wingdings" pitchFamily="2" charset="2"/>
                <a:buChar char="n"/>
                <a:defRPr sz="2800" b="1">
                  <a:solidFill>
                    <a:schemeClr val="tx1"/>
                  </a:solidFill>
                  <a:latin typeface="华文新魏" pitchFamily="2" charset="-122"/>
                  <a:ea typeface="华文新魏" pitchFamily="2" charset="-122"/>
                </a:defRPr>
              </a:lvl2pPr>
              <a:lvl3pPr marL="1143000" indent="-228600">
                <a:spcBef>
                  <a:spcPct val="20000"/>
                </a:spcBef>
                <a:buClr>
                  <a:schemeClr val="folHlink"/>
                </a:buClr>
                <a:buSzPct val="50000"/>
                <a:buFont typeface="Wingdings" pitchFamily="2" charset="2"/>
                <a:buChar char="n"/>
                <a:defRPr sz="2400" b="1">
                  <a:solidFill>
                    <a:schemeClr val="tx1"/>
                  </a:solidFill>
                  <a:latin typeface="华文新魏" pitchFamily="2" charset="-122"/>
                  <a:ea typeface="华文新魏" pitchFamily="2" charset="-122"/>
                </a:defRPr>
              </a:lvl3pPr>
              <a:lvl4pPr marL="1600200" indent="-228600">
                <a:spcBef>
                  <a:spcPct val="20000"/>
                </a:spcBef>
                <a:buClr>
                  <a:schemeClr val="accent2"/>
                </a:buClr>
                <a:buSzPct val="55000"/>
                <a:buFont typeface="Wingdings" pitchFamily="2" charset="2"/>
                <a:buChar char="n"/>
                <a:defRPr sz="2000" b="1">
                  <a:solidFill>
                    <a:schemeClr val="tx1"/>
                  </a:solidFill>
                  <a:latin typeface="华文新魏" pitchFamily="2" charset="-122"/>
                  <a:ea typeface="华文新魏" pitchFamily="2" charset="-122"/>
                </a:defRPr>
              </a:lvl4pPr>
              <a:lvl5pPr marL="2057400" indent="-228600">
                <a:spcBef>
                  <a:spcPct val="20000"/>
                </a:spcBef>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9pPr>
            </a:lstStyle>
            <a:p>
              <a:pPr algn="ctr" eaLnBrk="1" hangingPunct="1">
                <a:spcBef>
                  <a:spcPct val="0"/>
                </a:spcBef>
                <a:buClrTx/>
                <a:buSzTx/>
                <a:buFontTx/>
                <a:buNone/>
              </a:pPr>
              <a:r>
                <a:rPr kumimoji="1" lang="zh-CN" altLang="en-US" sz="2000">
                  <a:latin typeface="Arial" pitchFamily="34" charset="0"/>
                </a:rPr>
                <a:t>设计算法</a:t>
              </a:r>
            </a:p>
          </p:txBody>
        </p:sp>
        <p:sp>
          <p:nvSpPr>
            <p:cNvPr id="1035" name="Line 20"/>
            <p:cNvSpPr>
              <a:spLocks noChangeShapeType="1"/>
            </p:cNvSpPr>
            <p:nvPr/>
          </p:nvSpPr>
          <p:spPr bwMode="auto">
            <a:xfrm>
              <a:off x="4113213" y="2349500"/>
              <a:ext cx="0" cy="215900"/>
            </a:xfrm>
            <a:prstGeom prst="line">
              <a:avLst/>
            </a:prstGeom>
            <a:noFill/>
            <a:ln w="28575">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p>
          </p:txBody>
        </p:sp>
        <p:sp>
          <p:nvSpPr>
            <p:cNvPr id="1036" name="Line 21"/>
            <p:cNvSpPr>
              <a:spLocks noChangeShapeType="1"/>
            </p:cNvSpPr>
            <p:nvPr/>
          </p:nvSpPr>
          <p:spPr bwMode="auto">
            <a:xfrm>
              <a:off x="4113213" y="4508500"/>
              <a:ext cx="0" cy="288925"/>
            </a:xfrm>
            <a:prstGeom prst="line">
              <a:avLst/>
            </a:prstGeom>
            <a:noFill/>
            <a:ln w="28575">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p>
          </p:txBody>
        </p:sp>
        <p:sp>
          <p:nvSpPr>
            <p:cNvPr id="1037" name="Line 22"/>
            <p:cNvSpPr>
              <a:spLocks noChangeShapeType="1"/>
            </p:cNvSpPr>
            <p:nvPr/>
          </p:nvSpPr>
          <p:spPr bwMode="auto">
            <a:xfrm>
              <a:off x="4113213" y="3789363"/>
              <a:ext cx="0" cy="287337"/>
            </a:xfrm>
            <a:prstGeom prst="line">
              <a:avLst/>
            </a:prstGeom>
            <a:noFill/>
            <a:ln w="28575">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p>
          </p:txBody>
        </p:sp>
        <p:sp>
          <p:nvSpPr>
            <p:cNvPr id="1038" name="Line 23"/>
            <p:cNvSpPr>
              <a:spLocks noChangeShapeType="1"/>
            </p:cNvSpPr>
            <p:nvPr/>
          </p:nvSpPr>
          <p:spPr bwMode="auto">
            <a:xfrm>
              <a:off x="4113213" y="5229225"/>
              <a:ext cx="0" cy="287338"/>
            </a:xfrm>
            <a:prstGeom prst="line">
              <a:avLst/>
            </a:prstGeom>
            <a:noFill/>
            <a:ln w="28575">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p>
          </p:txBody>
        </p:sp>
        <p:sp>
          <p:nvSpPr>
            <p:cNvPr id="1039" name="Line 24"/>
            <p:cNvSpPr>
              <a:spLocks noChangeShapeType="1"/>
            </p:cNvSpPr>
            <p:nvPr/>
          </p:nvSpPr>
          <p:spPr bwMode="auto">
            <a:xfrm>
              <a:off x="4113213" y="5949950"/>
              <a:ext cx="0" cy="287338"/>
            </a:xfrm>
            <a:prstGeom prst="line">
              <a:avLst/>
            </a:prstGeom>
            <a:noFill/>
            <a:ln w="28575">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p>
          </p:txBody>
        </p:sp>
        <p:sp>
          <p:nvSpPr>
            <p:cNvPr id="1040" name="Line 25"/>
            <p:cNvSpPr>
              <a:spLocks noChangeShapeType="1"/>
            </p:cNvSpPr>
            <p:nvPr/>
          </p:nvSpPr>
          <p:spPr bwMode="auto">
            <a:xfrm flipH="1">
              <a:off x="2024063" y="3213100"/>
              <a:ext cx="504825" cy="0"/>
            </a:xfrm>
            <a:prstGeom prst="line">
              <a:avLst/>
            </a:prstGeom>
            <a:noFill/>
            <a:ln w="28575">
              <a:solidFill>
                <a:schemeClr val="tx1"/>
              </a:solidFill>
              <a:round/>
              <a:headEnd type="triangle" w="med" len="med"/>
            </a:ln>
            <a:extLst>
              <a:ext uri="{909E8E84-426E-40DD-AFC4-6F175D3DCCD1}">
                <a14:hiddenFill xmlns="" xmlns:a14="http://schemas.microsoft.com/office/drawing/2010/main">
                  <a:noFill/>
                </a14:hiddenFill>
              </a:ext>
            </a:extLst>
          </p:spPr>
          <p:txBody>
            <a:bodyPr wrap="none"/>
            <a:lstStyle/>
            <a:p>
              <a:endParaRPr lang="zh-CN" altLang="en-US"/>
            </a:p>
          </p:txBody>
        </p:sp>
        <p:sp>
          <p:nvSpPr>
            <p:cNvPr id="1041" name="Line 26"/>
            <p:cNvSpPr>
              <a:spLocks noChangeShapeType="1"/>
            </p:cNvSpPr>
            <p:nvPr/>
          </p:nvSpPr>
          <p:spPr bwMode="auto">
            <a:xfrm>
              <a:off x="5624513" y="3140075"/>
              <a:ext cx="431800" cy="0"/>
            </a:xfrm>
            <a:prstGeom prst="line">
              <a:avLst/>
            </a:prstGeom>
            <a:noFill/>
            <a:ln w="28575">
              <a:solidFill>
                <a:schemeClr val="tx1"/>
              </a:solidFill>
              <a:round/>
              <a:headEnd type="triangle" w="med" len="med"/>
            </a:ln>
            <a:extLst>
              <a:ext uri="{909E8E84-426E-40DD-AFC4-6F175D3DCCD1}">
                <a14:hiddenFill xmlns="" xmlns:a14="http://schemas.microsoft.com/office/drawing/2010/main">
                  <a:noFill/>
                </a14:hiddenFill>
              </a:ext>
            </a:extLst>
          </p:spPr>
          <p:txBody>
            <a:bodyPr wrap="none"/>
            <a:lstStyle/>
            <a:p>
              <a:endParaRPr lang="zh-CN" altLang="en-US"/>
            </a:p>
          </p:txBody>
        </p:sp>
        <p:sp>
          <p:nvSpPr>
            <p:cNvPr id="1042" name="Line 27"/>
            <p:cNvSpPr>
              <a:spLocks noChangeShapeType="1"/>
            </p:cNvSpPr>
            <p:nvPr/>
          </p:nvSpPr>
          <p:spPr bwMode="auto">
            <a:xfrm>
              <a:off x="2024063" y="3213100"/>
              <a:ext cx="0" cy="1008063"/>
            </a:xfrm>
            <a:prstGeom prst="line">
              <a:avLst/>
            </a:prstGeom>
            <a:noFill/>
            <a:ln w="28575">
              <a:solidFill>
                <a:schemeClr val="tx1"/>
              </a:solidFill>
              <a:round/>
            </a:ln>
            <a:extLst>
              <a:ext uri="{909E8E84-426E-40DD-AFC4-6F175D3DCCD1}">
                <a14:hiddenFill xmlns="" xmlns:a14="http://schemas.microsoft.com/office/drawing/2010/main">
                  <a:noFill/>
                </a14:hiddenFill>
              </a:ext>
            </a:extLst>
          </p:spPr>
          <p:txBody>
            <a:bodyPr wrap="none"/>
            <a:lstStyle/>
            <a:p>
              <a:endParaRPr lang="zh-CN" altLang="en-US"/>
            </a:p>
          </p:txBody>
        </p:sp>
        <p:sp>
          <p:nvSpPr>
            <p:cNvPr id="1043" name="Line 28"/>
            <p:cNvSpPr>
              <a:spLocks noChangeShapeType="1"/>
            </p:cNvSpPr>
            <p:nvPr/>
          </p:nvSpPr>
          <p:spPr bwMode="auto">
            <a:xfrm>
              <a:off x="2024063" y="4221163"/>
              <a:ext cx="1223962" cy="0"/>
            </a:xfrm>
            <a:prstGeom prst="line">
              <a:avLst/>
            </a:prstGeom>
            <a:noFill/>
            <a:ln w="28575">
              <a:solidFill>
                <a:schemeClr val="tx1"/>
              </a:solidFill>
              <a:round/>
            </a:ln>
            <a:extLst>
              <a:ext uri="{909E8E84-426E-40DD-AFC4-6F175D3DCCD1}">
                <a14:hiddenFill xmlns="" xmlns:a14="http://schemas.microsoft.com/office/drawing/2010/main">
                  <a:noFill/>
                </a14:hiddenFill>
              </a:ext>
            </a:extLst>
          </p:spPr>
          <p:txBody>
            <a:bodyPr wrap="none"/>
            <a:lstStyle/>
            <a:p>
              <a:endParaRPr lang="zh-CN" altLang="en-US"/>
            </a:p>
          </p:txBody>
        </p:sp>
        <p:sp>
          <p:nvSpPr>
            <p:cNvPr id="1044" name="Line 29"/>
            <p:cNvSpPr>
              <a:spLocks noChangeShapeType="1"/>
            </p:cNvSpPr>
            <p:nvPr/>
          </p:nvSpPr>
          <p:spPr bwMode="auto">
            <a:xfrm>
              <a:off x="6056313" y="3140075"/>
              <a:ext cx="0" cy="1081088"/>
            </a:xfrm>
            <a:prstGeom prst="line">
              <a:avLst/>
            </a:prstGeom>
            <a:noFill/>
            <a:ln w="28575">
              <a:solidFill>
                <a:schemeClr val="tx1"/>
              </a:solidFill>
              <a:round/>
            </a:ln>
            <a:extLst>
              <a:ext uri="{909E8E84-426E-40DD-AFC4-6F175D3DCCD1}">
                <a14:hiddenFill xmlns="" xmlns:a14="http://schemas.microsoft.com/office/drawing/2010/main">
                  <a:noFill/>
                </a14:hiddenFill>
              </a:ext>
            </a:extLst>
          </p:spPr>
          <p:txBody>
            <a:bodyPr wrap="none"/>
            <a:lstStyle/>
            <a:p>
              <a:endParaRPr lang="zh-CN" altLang="en-US"/>
            </a:p>
          </p:txBody>
        </p:sp>
        <p:sp>
          <p:nvSpPr>
            <p:cNvPr id="1045" name="Line 30"/>
            <p:cNvSpPr>
              <a:spLocks noChangeShapeType="1"/>
            </p:cNvSpPr>
            <p:nvPr/>
          </p:nvSpPr>
          <p:spPr bwMode="auto">
            <a:xfrm flipH="1">
              <a:off x="5048250" y="4221163"/>
              <a:ext cx="1008063" cy="0"/>
            </a:xfrm>
            <a:prstGeom prst="line">
              <a:avLst/>
            </a:prstGeom>
            <a:noFill/>
            <a:ln w="28575">
              <a:solidFill>
                <a:schemeClr val="tx1"/>
              </a:solidFill>
              <a:round/>
            </a:ln>
            <a:extLst>
              <a:ext uri="{909E8E84-426E-40DD-AFC4-6F175D3DCCD1}">
                <a14:hiddenFill xmlns="" xmlns:a14="http://schemas.microsoft.com/office/drawing/2010/main">
                  <a:noFill/>
                </a14:hiddenFill>
              </a:ext>
            </a:extLst>
          </p:spPr>
          <p:txBody>
            <a:bodyPr wrap="none"/>
            <a:lstStyle/>
            <a:p>
              <a:endParaRPr lang="zh-CN" altLang="en-US"/>
            </a:p>
          </p:txBody>
        </p:sp>
        <p:sp>
          <p:nvSpPr>
            <p:cNvPr id="1046" name="Line 31"/>
            <p:cNvSpPr>
              <a:spLocks noChangeShapeType="1"/>
            </p:cNvSpPr>
            <p:nvPr/>
          </p:nvSpPr>
          <p:spPr bwMode="auto">
            <a:xfrm>
              <a:off x="5048250" y="5732463"/>
              <a:ext cx="504825" cy="0"/>
            </a:xfrm>
            <a:prstGeom prst="line">
              <a:avLst/>
            </a:prstGeom>
            <a:noFill/>
            <a:ln w="28575">
              <a:solidFill>
                <a:schemeClr val="tx1"/>
              </a:solidFill>
              <a:round/>
            </a:ln>
            <a:extLst>
              <a:ext uri="{909E8E84-426E-40DD-AFC4-6F175D3DCCD1}">
                <a14:hiddenFill xmlns="" xmlns:a14="http://schemas.microsoft.com/office/drawing/2010/main">
                  <a:noFill/>
                </a14:hiddenFill>
              </a:ext>
            </a:extLst>
          </p:spPr>
          <p:txBody>
            <a:bodyPr wrap="none"/>
            <a:lstStyle/>
            <a:p>
              <a:endParaRPr lang="zh-CN" altLang="en-US"/>
            </a:p>
          </p:txBody>
        </p:sp>
        <p:sp>
          <p:nvSpPr>
            <p:cNvPr id="1047" name="Line 32"/>
            <p:cNvSpPr>
              <a:spLocks noChangeShapeType="1"/>
            </p:cNvSpPr>
            <p:nvPr/>
          </p:nvSpPr>
          <p:spPr bwMode="auto">
            <a:xfrm flipV="1">
              <a:off x="5553075" y="4221163"/>
              <a:ext cx="0" cy="1511300"/>
            </a:xfrm>
            <a:prstGeom prst="line">
              <a:avLst/>
            </a:prstGeom>
            <a:noFill/>
            <a:ln w="28575">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p>
          </p:txBody>
        </p:sp>
        <p:sp>
          <p:nvSpPr>
            <p:cNvPr id="1048" name="Line 33"/>
            <p:cNvSpPr>
              <a:spLocks noChangeShapeType="1"/>
            </p:cNvSpPr>
            <p:nvPr/>
          </p:nvSpPr>
          <p:spPr bwMode="auto">
            <a:xfrm>
              <a:off x="2528888" y="4221163"/>
              <a:ext cx="0" cy="792162"/>
            </a:xfrm>
            <a:prstGeom prst="line">
              <a:avLst/>
            </a:prstGeom>
            <a:noFill/>
            <a:ln w="28575">
              <a:solidFill>
                <a:schemeClr val="tx1"/>
              </a:solidFill>
              <a:round/>
              <a:headEnd type="triangle" w="med" len="med"/>
            </a:ln>
            <a:extLst>
              <a:ext uri="{909E8E84-426E-40DD-AFC4-6F175D3DCCD1}">
                <a14:hiddenFill xmlns="" xmlns:a14="http://schemas.microsoft.com/office/drawing/2010/main">
                  <a:noFill/>
                </a14:hiddenFill>
              </a:ext>
            </a:extLst>
          </p:spPr>
          <p:txBody>
            <a:bodyPr wrap="none"/>
            <a:lstStyle/>
            <a:p>
              <a:endParaRPr lang="zh-CN" altLang="en-US"/>
            </a:p>
          </p:txBody>
        </p:sp>
        <p:sp>
          <p:nvSpPr>
            <p:cNvPr id="1049" name="Line 34"/>
            <p:cNvSpPr>
              <a:spLocks noChangeShapeType="1"/>
            </p:cNvSpPr>
            <p:nvPr/>
          </p:nvSpPr>
          <p:spPr bwMode="auto">
            <a:xfrm>
              <a:off x="2528888" y="5013325"/>
              <a:ext cx="719137" cy="0"/>
            </a:xfrm>
            <a:prstGeom prst="line">
              <a:avLst/>
            </a:prstGeom>
            <a:noFill/>
            <a:ln w="28575">
              <a:solidFill>
                <a:schemeClr val="tx1"/>
              </a:solidFill>
              <a:round/>
            </a:ln>
            <a:extLst>
              <a:ext uri="{909E8E84-426E-40DD-AFC4-6F175D3DCCD1}">
                <a14:hiddenFill xmlns=""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kumimoji="1" lang="zh-CN" altLang="en-US" smtClean="0"/>
              <a:t>最大公约数</a:t>
            </a:r>
          </a:p>
        </p:txBody>
      </p:sp>
      <p:sp>
        <p:nvSpPr>
          <p:cNvPr id="18435" name="Rectangle 3"/>
          <p:cNvSpPr>
            <a:spLocks noGrp="1" noChangeArrowheads="1"/>
          </p:cNvSpPr>
          <p:nvPr>
            <p:ph type="body" idx="1"/>
          </p:nvPr>
        </p:nvSpPr>
        <p:spPr/>
        <p:txBody>
          <a:bodyPr/>
          <a:lstStyle/>
          <a:p>
            <a:pPr eaLnBrk="1" hangingPunct="1">
              <a:lnSpc>
                <a:spcPct val="90000"/>
              </a:lnSpc>
            </a:pPr>
            <a:r>
              <a:rPr lang="zh-CN" altLang="en-US" sz="2600" smtClean="0"/>
              <a:t>两个</a:t>
            </a:r>
            <a:r>
              <a:rPr lang="zh-CN" altLang="en-US" sz="2600" smtClean="0">
                <a:solidFill>
                  <a:srgbClr val="FF3300"/>
                </a:solidFill>
              </a:rPr>
              <a:t>不全为</a:t>
            </a:r>
            <a:r>
              <a:rPr lang="en-US" altLang="zh-CN" sz="2600" smtClean="0">
                <a:solidFill>
                  <a:srgbClr val="FF3300"/>
                </a:solidFill>
              </a:rPr>
              <a:t>0</a:t>
            </a:r>
            <a:r>
              <a:rPr lang="zh-CN" altLang="en-US" sz="2600" smtClean="0">
                <a:solidFill>
                  <a:srgbClr val="FF3300"/>
                </a:solidFill>
              </a:rPr>
              <a:t>的非负整数</a:t>
            </a:r>
            <a:r>
              <a:rPr lang="en-US" altLang="zh-CN" sz="2600" smtClean="0"/>
              <a:t>m</a:t>
            </a:r>
            <a:r>
              <a:rPr lang="zh-CN" altLang="en-US" sz="2600" smtClean="0"/>
              <a:t>和</a:t>
            </a:r>
            <a:r>
              <a:rPr lang="en-US" altLang="zh-CN" sz="2600" smtClean="0"/>
              <a:t>n</a:t>
            </a:r>
            <a:r>
              <a:rPr lang="zh-CN" altLang="en-US" sz="2600" smtClean="0"/>
              <a:t>的最大公约数</a:t>
            </a:r>
            <a:r>
              <a:rPr lang="en-US" altLang="zh-CN" sz="2600" smtClean="0"/>
              <a:t>gcd(m,n)</a:t>
            </a:r>
            <a:r>
              <a:rPr lang="zh-CN" altLang="en-US" sz="2600" smtClean="0"/>
              <a:t>是能够</a:t>
            </a:r>
            <a:r>
              <a:rPr lang="zh-CN" altLang="en-US" sz="2600" smtClean="0">
                <a:solidFill>
                  <a:srgbClr val="FF3300"/>
                </a:solidFill>
              </a:rPr>
              <a:t>整除</a:t>
            </a:r>
            <a:r>
              <a:rPr lang="en-US" altLang="zh-CN" sz="2600" smtClean="0"/>
              <a:t>m</a:t>
            </a:r>
            <a:r>
              <a:rPr lang="zh-CN" altLang="en-US" sz="2600" smtClean="0"/>
              <a:t>和</a:t>
            </a:r>
            <a:r>
              <a:rPr lang="en-US" altLang="zh-CN" sz="2600" smtClean="0"/>
              <a:t>n</a:t>
            </a:r>
            <a:r>
              <a:rPr lang="zh-CN" altLang="en-US" sz="2600" smtClean="0"/>
              <a:t>的</a:t>
            </a:r>
            <a:r>
              <a:rPr lang="zh-CN" altLang="en-US" sz="2600" smtClean="0">
                <a:solidFill>
                  <a:srgbClr val="FF3300"/>
                </a:solidFill>
              </a:rPr>
              <a:t>最大正整数</a:t>
            </a:r>
          </a:p>
          <a:p>
            <a:pPr eaLnBrk="1" hangingPunct="1">
              <a:lnSpc>
                <a:spcPct val="90000"/>
              </a:lnSpc>
            </a:pPr>
            <a:endParaRPr lang="zh-CN" altLang="en-US" sz="2600" smtClean="0">
              <a:solidFill>
                <a:srgbClr val="FF3300"/>
              </a:solidFill>
            </a:endParaRPr>
          </a:p>
          <a:p>
            <a:pPr eaLnBrk="1" hangingPunct="1">
              <a:lnSpc>
                <a:spcPct val="90000"/>
              </a:lnSpc>
            </a:pPr>
            <a:r>
              <a:rPr lang="en-US" altLang="zh-CN" sz="2600" smtClean="0"/>
              <a:t>60</a:t>
            </a:r>
            <a:r>
              <a:rPr lang="zh-CN" altLang="en-US" sz="2600" smtClean="0"/>
              <a:t>和</a:t>
            </a:r>
            <a:r>
              <a:rPr lang="en-US" altLang="zh-CN" sz="2600" smtClean="0"/>
              <a:t>24</a:t>
            </a:r>
            <a:r>
              <a:rPr lang="zh-CN" altLang="en-US" sz="2600" smtClean="0"/>
              <a:t>的最大公约数是多少？</a:t>
            </a:r>
          </a:p>
          <a:p>
            <a:pPr eaLnBrk="1" hangingPunct="1">
              <a:lnSpc>
                <a:spcPct val="90000"/>
              </a:lnSpc>
            </a:pPr>
            <a:r>
              <a:rPr lang="zh-CN" altLang="en-US" sz="2600" smtClean="0"/>
              <a:t>怎么证明它是最大公约数</a:t>
            </a:r>
          </a:p>
          <a:p>
            <a:pPr eaLnBrk="1" hangingPunct="1">
              <a:lnSpc>
                <a:spcPct val="90000"/>
              </a:lnSpc>
            </a:pPr>
            <a:r>
              <a:rPr lang="zh-CN" altLang="en-US" sz="2600" smtClean="0"/>
              <a:t>如何描述这个计算过程？</a:t>
            </a:r>
          </a:p>
          <a:p>
            <a:pPr eaLnBrk="1" hangingPunct="1">
              <a:lnSpc>
                <a:spcPct val="90000"/>
              </a:lnSpc>
            </a:pPr>
            <a:endParaRPr lang="zh-CN" altLang="en-US" sz="2600" smtClean="0"/>
          </a:p>
          <a:p>
            <a:pPr eaLnBrk="1" hangingPunct="1">
              <a:lnSpc>
                <a:spcPct val="90000"/>
              </a:lnSpc>
            </a:pPr>
            <a:r>
              <a:rPr lang="zh-CN" altLang="en-US" sz="2600" smtClean="0"/>
              <a:t>方法</a:t>
            </a:r>
            <a:r>
              <a:rPr lang="en-US" altLang="zh-CN" sz="2600" smtClean="0"/>
              <a:t>1</a:t>
            </a:r>
            <a:r>
              <a:rPr lang="zh-CN" altLang="en-US" sz="2600" smtClean="0"/>
              <a:t>：欧几里得算法</a:t>
            </a:r>
          </a:p>
          <a:p>
            <a:pPr eaLnBrk="1" hangingPunct="1">
              <a:lnSpc>
                <a:spcPct val="90000"/>
              </a:lnSpc>
            </a:pPr>
            <a:r>
              <a:rPr lang="zh-CN" altLang="en-US" sz="2600" smtClean="0"/>
              <a:t>方法</a:t>
            </a:r>
            <a:r>
              <a:rPr lang="en-US" altLang="zh-CN" sz="2600" smtClean="0"/>
              <a:t>2</a:t>
            </a:r>
            <a:r>
              <a:rPr lang="zh-CN" altLang="en-US" sz="2600" smtClean="0"/>
              <a:t>：连续整数检测法</a:t>
            </a:r>
          </a:p>
          <a:p>
            <a:pPr eaLnBrk="1" hangingPunct="1">
              <a:lnSpc>
                <a:spcPct val="90000"/>
              </a:lnSpc>
            </a:pPr>
            <a:r>
              <a:rPr lang="zh-CN" altLang="en-US" sz="2600" smtClean="0"/>
              <a:t>方法</a:t>
            </a:r>
            <a:r>
              <a:rPr lang="en-US" altLang="zh-CN" sz="2600" smtClean="0"/>
              <a:t>3</a:t>
            </a:r>
            <a:r>
              <a:rPr lang="zh-CN" altLang="en-US" sz="2600" smtClean="0"/>
              <a:t>：质因数法</a:t>
            </a:r>
          </a:p>
          <a:p>
            <a:pPr eaLnBrk="1" hangingPunct="1">
              <a:lnSpc>
                <a:spcPct val="90000"/>
              </a:lnSpc>
            </a:pPr>
            <a:endParaRPr lang="en-US" altLang="zh-CN" sz="2600" smtClean="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sz="4100" smtClean="0"/>
              <a:t>方法</a:t>
            </a:r>
            <a:r>
              <a:rPr lang="en-US" altLang="zh-CN" sz="4100" smtClean="0"/>
              <a:t>1</a:t>
            </a:r>
            <a:r>
              <a:rPr lang="zh-CN" altLang="en-US" sz="4100" smtClean="0"/>
              <a:t>：欧几里德算法</a:t>
            </a:r>
          </a:p>
        </p:txBody>
      </p:sp>
      <p:sp>
        <p:nvSpPr>
          <p:cNvPr id="19459" name="Rectangle 3"/>
          <p:cNvSpPr>
            <a:spLocks noGrp="1" noChangeArrowheads="1"/>
          </p:cNvSpPr>
          <p:nvPr>
            <p:ph type="body" idx="1"/>
          </p:nvPr>
        </p:nvSpPr>
        <p:spPr/>
        <p:txBody>
          <a:bodyPr/>
          <a:lstStyle/>
          <a:p>
            <a:pPr eaLnBrk="1" hangingPunct="1"/>
            <a:r>
              <a:rPr lang="zh-CN" altLang="en-US" sz="2900" smtClean="0"/>
              <a:t>重复应用下列等式，直到</a:t>
            </a:r>
            <a:r>
              <a:rPr lang="en-US" altLang="zh-CN" sz="2900" smtClean="0"/>
              <a:t>m mod n</a:t>
            </a:r>
            <a:r>
              <a:rPr lang="zh-CN" altLang="en-US" sz="2900" smtClean="0"/>
              <a:t>等于</a:t>
            </a:r>
            <a:r>
              <a:rPr lang="en-US" altLang="zh-CN" sz="2900" smtClean="0"/>
              <a:t>0</a:t>
            </a:r>
            <a:r>
              <a:rPr lang="zh-CN" altLang="en-US" sz="2900" smtClean="0"/>
              <a:t>；</a:t>
            </a:r>
          </a:p>
          <a:p>
            <a:pPr eaLnBrk="1" hangingPunct="1"/>
            <a:r>
              <a:rPr lang="zh-CN" altLang="en-US" sz="2900" smtClean="0"/>
              <a:t> </a:t>
            </a:r>
            <a:r>
              <a:rPr lang="en-US" altLang="zh-CN" sz="2900" smtClean="0"/>
              <a:t>gcd(m ,n)=gcd(n ,m mod n)  (m mod n </a:t>
            </a:r>
            <a:r>
              <a:rPr lang="zh-CN" altLang="en-US" sz="2900" smtClean="0"/>
              <a:t>表于</a:t>
            </a:r>
            <a:r>
              <a:rPr lang="en-US" altLang="zh-CN" sz="2900" smtClean="0"/>
              <a:t>m</a:t>
            </a:r>
            <a:r>
              <a:rPr lang="zh-CN" altLang="en-US" sz="2900" smtClean="0"/>
              <a:t>除以</a:t>
            </a:r>
            <a:r>
              <a:rPr lang="en-US" altLang="zh-CN" sz="2900" smtClean="0"/>
              <a:t>n</a:t>
            </a:r>
            <a:r>
              <a:rPr lang="zh-CN" altLang="en-US" sz="2900" smtClean="0"/>
              <a:t>之后的余数</a:t>
            </a:r>
            <a:r>
              <a:rPr lang="en-US" altLang="zh-CN" sz="2900" smtClean="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685800" y="412750"/>
            <a:ext cx="7848600" cy="762000"/>
          </a:xfrm>
        </p:spPr>
        <p:txBody>
          <a:bodyPr/>
          <a:lstStyle/>
          <a:p>
            <a:pPr eaLnBrk="1" hangingPunct="1"/>
            <a:r>
              <a:rPr lang="zh-CN" altLang="en-US" sz="3600" dirty="0" smtClean="0">
                <a:latin typeface="Times New Roman" pitchFamily="18" charset="0"/>
              </a:rPr>
              <a:t>教材</a:t>
            </a:r>
            <a:endParaRPr lang="zh-CN" altLang="zh-CN" sz="3600" dirty="0" smtClean="0">
              <a:latin typeface="Times New Roman" pitchFamily="18" charset="0"/>
            </a:endParaRPr>
          </a:p>
        </p:txBody>
      </p:sp>
      <p:sp>
        <p:nvSpPr>
          <p:cNvPr id="22534" name="Rectangle 3"/>
          <p:cNvSpPr>
            <a:spLocks noGrp="1" noChangeArrowheads="1"/>
          </p:cNvSpPr>
          <p:nvPr>
            <p:ph type="body" sz="half" idx="1"/>
          </p:nvPr>
        </p:nvSpPr>
        <p:spPr>
          <a:xfrm>
            <a:off x="533400" y="1490417"/>
            <a:ext cx="5410200" cy="4105275"/>
          </a:xfrm>
        </p:spPr>
        <p:txBody>
          <a:bodyPr/>
          <a:lstStyle/>
          <a:p>
            <a:pPr marL="457200" indent="-457200" eaLnBrk="1" hangingPunct="1"/>
            <a:r>
              <a:rPr lang="zh-CN" altLang="zh-CN" sz="2800" dirty="0" smtClean="0">
                <a:solidFill>
                  <a:schemeClr val="tx1"/>
                </a:solidFill>
              </a:rPr>
              <a:t>书名：算法导论</a:t>
            </a:r>
            <a:r>
              <a:rPr lang="zh-CN" altLang="en-US" sz="2800" dirty="0" smtClean="0">
                <a:solidFill>
                  <a:schemeClr val="tx1"/>
                </a:solidFill>
              </a:rPr>
              <a:t>（第三版）</a:t>
            </a:r>
            <a:r>
              <a:rPr lang="zh-CN" altLang="zh-CN" sz="2800" dirty="0" smtClean="0">
                <a:solidFill>
                  <a:schemeClr val="tx1"/>
                </a:solidFill>
              </a:rPr>
              <a:t> </a:t>
            </a:r>
          </a:p>
          <a:p>
            <a:pPr marL="457200" indent="-457200" eaLnBrk="1" hangingPunct="1"/>
            <a:r>
              <a:rPr lang="zh-CN" altLang="zh-CN" sz="2800" dirty="0" smtClean="0">
                <a:solidFill>
                  <a:schemeClr val="tx1"/>
                </a:solidFill>
              </a:rPr>
              <a:t>著者：</a:t>
            </a:r>
            <a:r>
              <a:rPr lang="en-US" altLang="zh-CN" sz="2800" dirty="0" smtClean="0">
                <a:solidFill>
                  <a:schemeClr val="tx1"/>
                </a:solidFill>
                <a:latin typeface="Comic Sans MS" pitchFamily="66" charset="0"/>
              </a:rPr>
              <a:t>Thomas H. </a:t>
            </a:r>
            <a:r>
              <a:rPr lang="en-US" altLang="zh-CN" sz="2800" dirty="0" err="1" smtClean="0">
                <a:solidFill>
                  <a:schemeClr val="tx1"/>
                </a:solidFill>
                <a:latin typeface="Comic Sans MS" pitchFamily="66" charset="0"/>
              </a:rPr>
              <a:t>Cormen</a:t>
            </a:r>
            <a:r>
              <a:rPr lang="en-US" altLang="zh-CN" sz="2800" dirty="0" smtClean="0">
                <a:solidFill>
                  <a:schemeClr val="tx1"/>
                </a:solidFill>
                <a:latin typeface="Comic Sans MS" pitchFamily="66" charset="0"/>
              </a:rPr>
              <a:t>, Charles E. </a:t>
            </a:r>
            <a:r>
              <a:rPr lang="en-US" altLang="zh-CN" sz="2800" dirty="0" err="1" smtClean="0">
                <a:solidFill>
                  <a:schemeClr val="tx1"/>
                </a:solidFill>
                <a:latin typeface="Comic Sans MS" pitchFamily="66" charset="0"/>
              </a:rPr>
              <a:t>Leiserson</a:t>
            </a:r>
            <a:r>
              <a:rPr lang="en-US" altLang="zh-CN" sz="2800" dirty="0" smtClean="0">
                <a:solidFill>
                  <a:schemeClr val="tx1"/>
                </a:solidFill>
                <a:latin typeface="Comic Sans MS" pitchFamily="66" charset="0"/>
              </a:rPr>
              <a:t>, and Ronald L. </a:t>
            </a:r>
            <a:r>
              <a:rPr lang="en-US" altLang="zh-CN" sz="2800" dirty="0" err="1" smtClean="0">
                <a:solidFill>
                  <a:schemeClr val="tx1"/>
                </a:solidFill>
                <a:latin typeface="Comic Sans MS" pitchFamily="66" charset="0"/>
              </a:rPr>
              <a:t>Rivest</a:t>
            </a:r>
            <a:endParaRPr lang="en-US" altLang="zh-CN" sz="2800" dirty="0" smtClean="0">
              <a:solidFill>
                <a:schemeClr val="tx1"/>
              </a:solidFill>
              <a:latin typeface="Comic Sans MS" pitchFamily="66" charset="0"/>
            </a:endParaRPr>
          </a:p>
          <a:p>
            <a:pPr marL="457200" indent="-457200" eaLnBrk="1" hangingPunct="1"/>
            <a:r>
              <a:rPr lang="zh-CN" altLang="en-US" dirty="0" smtClean="0">
                <a:solidFill>
                  <a:schemeClr val="tx1"/>
                </a:solidFill>
              </a:rPr>
              <a:t>译者：殷建平、徐云等</a:t>
            </a:r>
            <a:endParaRPr lang="en-US" altLang="zh-CN" sz="2800" dirty="0" smtClean="0">
              <a:solidFill>
                <a:schemeClr val="tx1"/>
              </a:solidFill>
              <a:latin typeface="Comic Sans MS" pitchFamily="66" charset="0"/>
            </a:endParaRPr>
          </a:p>
          <a:p>
            <a:pPr marL="457200" indent="-457200" eaLnBrk="1" hangingPunct="1"/>
            <a:r>
              <a:rPr lang="zh-CN" altLang="zh-CN" sz="2800" dirty="0" smtClean="0">
                <a:solidFill>
                  <a:schemeClr val="tx1"/>
                </a:solidFill>
              </a:rPr>
              <a:t>出版社：</a:t>
            </a:r>
            <a:r>
              <a:rPr lang="zh-CN" altLang="en-US" sz="2800" dirty="0" smtClean="0">
                <a:solidFill>
                  <a:schemeClr val="tx1"/>
                </a:solidFill>
              </a:rPr>
              <a:t>机械工业</a:t>
            </a:r>
            <a:r>
              <a:rPr lang="zh-CN" altLang="zh-CN" sz="2800" dirty="0" smtClean="0">
                <a:solidFill>
                  <a:schemeClr val="tx1"/>
                </a:solidFill>
              </a:rPr>
              <a:t>出版社</a:t>
            </a:r>
          </a:p>
          <a:p>
            <a:pPr marL="457200" indent="-457200" eaLnBrk="1" hangingPunct="1"/>
            <a:r>
              <a:rPr lang="zh-CN" altLang="zh-CN" sz="2800" dirty="0" smtClean="0">
                <a:solidFill>
                  <a:schemeClr val="tx1"/>
                </a:solidFill>
              </a:rPr>
              <a:t>出版日期：</a:t>
            </a:r>
            <a:r>
              <a:rPr lang="en-US" altLang="zh-CN" sz="2800" dirty="0" smtClean="0">
                <a:solidFill>
                  <a:schemeClr val="tx1"/>
                </a:solidFill>
              </a:rPr>
              <a:t>2013-01</a:t>
            </a:r>
          </a:p>
        </p:txBody>
      </p:sp>
      <p:pic>
        <p:nvPicPr>
          <p:cNvPr id="22535" name="Picture 9"/>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867400" y="1981200"/>
            <a:ext cx="2879725" cy="3951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smtClean="0"/>
              <a:t>欧几里德算法原始描述</a:t>
            </a:r>
          </a:p>
        </p:txBody>
      </p:sp>
      <p:sp>
        <p:nvSpPr>
          <p:cNvPr id="20483" name="Rectangle 3"/>
          <p:cNvSpPr>
            <a:spLocks noGrp="1" noChangeArrowheads="1"/>
          </p:cNvSpPr>
          <p:nvPr>
            <p:ph type="body" idx="1"/>
          </p:nvPr>
        </p:nvSpPr>
        <p:spPr/>
        <p:txBody>
          <a:bodyPr/>
          <a:lstStyle/>
          <a:p>
            <a:pPr eaLnBrk="1" hangingPunct="1"/>
            <a:endParaRPr lang="zh-CN" altLang="zh-CN" smtClean="0"/>
          </a:p>
        </p:txBody>
      </p:sp>
      <p:pic>
        <p:nvPicPr>
          <p:cNvPr id="20484" name="Picture 4"/>
          <p:cNvPicPr>
            <a:picLocks noChangeAspect="1" noChangeArrowheads="1"/>
          </p:cNvPicPr>
          <p:nvPr/>
        </p:nvPicPr>
        <p:blipFill>
          <a:blip r:embed="rId2"/>
          <a:srcRect/>
          <a:stretch>
            <a:fillRect/>
          </a:stretch>
        </p:blipFill>
        <p:spPr bwMode="auto">
          <a:xfrm>
            <a:off x="395288" y="1557338"/>
            <a:ext cx="8158162" cy="4459287"/>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smtClean="0"/>
              <a:t>算法的表示方法：自然语言</a:t>
            </a:r>
          </a:p>
        </p:txBody>
      </p:sp>
      <p:sp>
        <p:nvSpPr>
          <p:cNvPr id="21507" name="Rectangle 3"/>
          <p:cNvSpPr>
            <a:spLocks noGrp="1" noChangeArrowheads="1"/>
          </p:cNvSpPr>
          <p:nvPr>
            <p:ph type="body" idx="1"/>
          </p:nvPr>
        </p:nvSpPr>
        <p:spPr/>
        <p:txBody>
          <a:bodyPr/>
          <a:lstStyle/>
          <a:p>
            <a:pPr eaLnBrk="1" hangingPunct="1"/>
            <a:endParaRPr lang="zh-CN" altLang="zh-CN" smtClean="0"/>
          </a:p>
        </p:txBody>
      </p:sp>
      <p:pic>
        <p:nvPicPr>
          <p:cNvPr id="21508" name="Picture 4"/>
          <p:cNvPicPr>
            <a:picLocks noChangeAspect="1" noChangeArrowheads="1"/>
          </p:cNvPicPr>
          <p:nvPr/>
        </p:nvPicPr>
        <p:blipFill>
          <a:blip r:embed="rId2"/>
          <a:srcRect/>
          <a:stretch>
            <a:fillRect/>
          </a:stretch>
        </p:blipFill>
        <p:spPr bwMode="auto">
          <a:xfrm>
            <a:off x="0" y="2276475"/>
            <a:ext cx="4500563" cy="2446338"/>
          </a:xfrm>
          <a:prstGeom prst="rect">
            <a:avLst/>
          </a:prstGeom>
          <a:noFill/>
          <a:ln w="9525">
            <a:noFill/>
            <a:miter lim="800000"/>
            <a:headEnd/>
            <a:tailEnd/>
          </a:ln>
        </p:spPr>
      </p:pic>
      <p:pic>
        <p:nvPicPr>
          <p:cNvPr id="21509" name="Picture 5"/>
          <p:cNvPicPr>
            <a:picLocks noChangeAspect="1" noChangeArrowheads="1"/>
          </p:cNvPicPr>
          <p:nvPr/>
        </p:nvPicPr>
        <p:blipFill>
          <a:blip r:embed="rId3"/>
          <a:srcRect/>
          <a:stretch>
            <a:fillRect/>
          </a:stretch>
        </p:blipFill>
        <p:spPr bwMode="auto">
          <a:xfrm>
            <a:off x="3960813" y="1989138"/>
            <a:ext cx="5183187" cy="3027362"/>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smtClean="0"/>
              <a:t>算法的表示方法：流程图</a:t>
            </a:r>
          </a:p>
        </p:txBody>
      </p:sp>
      <p:sp>
        <p:nvSpPr>
          <p:cNvPr id="22531" name="Rectangle 3"/>
          <p:cNvSpPr>
            <a:spLocks noGrp="1" noChangeArrowheads="1"/>
          </p:cNvSpPr>
          <p:nvPr>
            <p:ph type="body" idx="1"/>
          </p:nvPr>
        </p:nvSpPr>
        <p:spPr/>
        <p:txBody>
          <a:bodyPr/>
          <a:lstStyle/>
          <a:p>
            <a:pPr eaLnBrk="1" hangingPunct="1"/>
            <a:endParaRPr lang="zh-CN" altLang="zh-CN" smtClean="0"/>
          </a:p>
        </p:txBody>
      </p:sp>
      <p:pic>
        <p:nvPicPr>
          <p:cNvPr id="22532" name="Picture 4"/>
          <p:cNvPicPr>
            <a:picLocks noChangeAspect="1" noChangeArrowheads="1"/>
          </p:cNvPicPr>
          <p:nvPr/>
        </p:nvPicPr>
        <p:blipFill>
          <a:blip r:embed="rId2"/>
          <a:srcRect/>
          <a:stretch>
            <a:fillRect/>
          </a:stretch>
        </p:blipFill>
        <p:spPr bwMode="auto">
          <a:xfrm>
            <a:off x="179388" y="2205038"/>
            <a:ext cx="4464050" cy="2655887"/>
          </a:xfrm>
          <a:prstGeom prst="rect">
            <a:avLst/>
          </a:prstGeom>
          <a:noFill/>
          <a:ln w="9525">
            <a:noFill/>
            <a:miter lim="800000"/>
            <a:headEnd/>
            <a:tailEnd/>
          </a:ln>
        </p:spPr>
      </p:pic>
      <p:pic>
        <p:nvPicPr>
          <p:cNvPr id="22533" name="Picture 5"/>
          <p:cNvPicPr>
            <a:picLocks noChangeAspect="1" noChangeArrowheads="1"/>
          </p:cNvPicPr>
          <p:nvPr/>
        </p:nvPicPr>
        <p:blipFill>
          <a:blip r:embed="rId3"/>
          <a:srcRect/>
          <a:stretch>
            <a:fillRect/>
          </a:stretch>
        </p:blipFill>
        <p:spPr bwMode="auto">
          <a:xfrm>
            <a:off x="3851275" y="1916113"/>
            <a:ext cx="5041900" cy="3840162"/>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smtClean="0"/>
              <a:t>算法的表示方法：程序设计语言</a:t>
            </a:r>
          </a:p>
        </p:txBody>
      </p:sp>
      <p:sp>
        <p:nvSpPr>
          <p:cNvPr id="23555" name="Rectangle 3"/>
          <p:cNvSpPr>
            <a:spLocks noGrp="1" noChangeArrowheads="1"/>
          </p:cNvSpPr>
          <p:nvPr>
            <p:ph type="body" idx="1"/>
          </p:nvPr>
        </p:nvSpPr>
        <p:spPr/>
        <p:txBody>
          <a:bodyPr/>
          <a:lstStyle/>
          <a:p>
            <a:pPr eaLnBrk="1" hangingPunct="1"/>
            <a:endParaRPr lang="zh-CN" altLang="zh-CN" smtClean="0"/>
          </a:p>
        </p:txBody>
      </p:sp>
      <p:pic>
        <p:nvPicPr>
          <p:cNvPr id="23556" name="Picture 4"/>
          <p:cNvPicPr>
            <a:picLocks noChangeAspect="1" noChangeArrowheads="1"/>
          </p:cNvPicPr>
          <p:nvPr/>
        </p:nvPicPr>
        <p:blipFill>
          <a:blip r:embed="rId2"/>
          <a:srcRect/>
          <a:stretch>
            <a:fillRect/>
          </a:stretch>
        </p:blipFill>
        <p:spPr bwMode="auto">
          <a:xfrm>
            <a:off x="0" y="2708275"/>
            <a:ext cx="5267325" cy="2790825"/>
          </a:xfrm>
          <a:prstGeom prst="rect">
            <a:avLst/>
          </a:prstGeom>
          <a:noFill/>
          <a:ln w="9525">
            <a:noFill/>
            <a:miter lim="800000"/>
            <a:headEnd/>
            <a:tailEnd/>
          </a:ln>
        </p:spPr>
      </p:pic>
      <p:pic>
        <p:nvPicPr>
          <p:cNvPr id="23557" name="Picture 5"/>
          <p:cNvPicPr>
            <a:picLocks noChangeAspect="1" noChangeArrowheads="1"/>
          </p:cNvPicPr>
          <p:nvPr/>
        </p:nvPicPr>
        <p:blipFill>
          <a:blip r:embed="rId3"/>
          <a:srcRect/>
          <a:stretch>
            <a:fillRect/>
          </a:stretch>
        </p:blipFill>
        <p:spPr bwMode="auto">
          <a:xfrm>
            <a:off x="4500563" y="1916113"/>
            <a:ext cx="4933950" cy="3686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smtClean="0"/>
              <a:t>算法的表示方法：伪代码</a:t>
            </a:r>
          </a:p>
        </p:txBody>
      </p:sp>
      <p:sp>
        <p:nvSpPr>
          <p:cNvPr id="24579" name="Rectangle 3"/>
          <p:cNvSpPr>
            <a:spLocks noGrp="1" noChangeArrowheads="1"/>
          </p:cNvSpPr>
          <p:nvPr>
            <p:ph type="body" idx="1"/>
          </p:nvPr>
        </p:nvSpPr>
        <p:spPr/>
        <p:txBody>
          <a:bodyPr/>
          <a:lstStyle/>
          <a:p>
            <a:pPr eaLnBrk="1" hangingPunct="1"/>
            <a:endParaRPr lang="zh-CN" altLang="zh-CN" smtClean="0"/>
          </a:p>
        </p:txBody>
      </p:sp>
      <p:pic>
        <p:nvPicPr>
          <p:cNvPr id="24580" name="Picture 4"/>
          <p:cNvPicPr>
            <a:picLocks noChangeAspect="1" noChangeArrowheads="1"/>
          </p:cNvPicPr>
          <p:nvPr/>
        </p:nvPicPr>
        <p:blipFill>
          <a:blip r:embed="rId2"/>
          <a:srcRect/>
          <a:stretch>
            <a:fillRect/>
          </a:stretch>
        </p:blipFill>
        <p:spPr bwMode="auto">
          <a:xfrm>
            <a:off x="250825" y="2924175"/>
            <a:ext cx="5267325" cy="2009775"/>
          </a:xfrm>
          <a:prstGeom prst="rect">
            <a:avLst/>
          </a:prstGeom>
          <a:noFill/>
          <a:ln w="9525">
            <a:noFill/>
            <a:miter lim="800000"/>
            <a:headEnd/>
            <a:tailEnd/>
          </a:ln>
        </p:spPr>
      </p:pic>
      <p:pic>
        <p:nvPicPr>
          <p:cNvPr id="24581" name="Picture 5"/>
          <p:cNvPicPr>
            <a:picLocks noChangeAspect="1" noChangeArrowheads="1"/>
          </p:cNvPicPr>
          <p:nvPr/>
        </p:nvPicPr>
        <p:blipFill>
          <a:blip r:embed="rId3"/>
          <a:srcRect/>
          <a:stretch>
            <a:fillRect/>
          </a:stretch>
        </p:blipFill>
        <p:spPr bwMode="auto">
          <a:xfrm>
            <a:off x="5508625" y="2276475"/>
            <a:ext cx="4830763" cy="2995613"/>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zh-CN" altLang="en-US" smtClean="0"/>
              <a:t>方法</a:t>
            </a:r>
            <a:r>
              <a:rPr lang="en-US" altLang="zh-CN" smtClean="0"/>
              <a:t>2</a:t>
            </a:r>
            <a:r>
              <a:rPr lang="zh-CN" altLang="en-US" smtClean="0"/>
              <a:t>：连续整数检测算法</a:t>
            </a:r>
          </a:p>
        </p:txBody>
      </p:sp>
      <p:sp>
        <p:nvSpPr>
          <p:cNvPr id="25603" name="Rectangle 3"/>
          <p:cNvSpPr>
            <a:spLocks noGrp="1" noChangeArrowheads="1"/>
          </p:cNvSpPr>
          <p:nvPr>
            <p:ph type="body" idx="1"/>
          </p:nvPr>
        </p:nvSpPr>
        <p:spPr/>
        <p:txBody>
          <a:bodyPr/>
          <a:lstStyle/>
          <a:p>
            <a:pPr eaLnBrk="1" hangingPunct="1"/>
            <a:r>
              <a:rPr lang="en-US" altLang="zh-CN" sz="2600" smtClean="0"/>
              <a:t>        </a:t>
            </a:r>
            <a:r>
              <a:rPr lang="zh-CN" altLang="en-US" sz="2600" smtClean="0"/>
              <a:t>第一步：将</a:t>
            </a:r>
            <a:r>
              <a:rPr lang="en-US" altLang="zh-CN" sz="2600" smtClean="0"/>
              <a:t>min{m,n}</a:t>
            </a:r>
            <a:r>
              <a:rPr lang="zh-CN" altLang="en-US" sz="2600" smtClean="0"/>
              <a:t>的值赋给</a:t>
            </a:r>
            <a:r>
              <a:rPr lang="en-US" altLang="zh-CN" sz="2600" smtClean="0"/>
              <a:t>t</a:t>
            </a:r>
            <a:r>
              <a:rPr lang="zh-CN" altLang="en-US" sz="2600" smtClean="0"/>
              <a:t>。</a:t>
            </a:r>
          </a:p>
          <a:p>
            <a:pPr eaLnBrk="1" hangingPunct="1"/>
            <a:r>
              <a:rPr lang="zh-CN" altLang="en-US" sz="2600" smtClean="0"/>
              <a:t>        第二步：</a:t>
            </a:r>
            <a:r>
              <a:rPr lang="en-US" altLang="zh-CN" sz="2600" smtClean="0"/>
              <a:t>m</a:t>
            </a:r>
            <a:r>
              <a:rPr lang="zh-CN" altLang="en-US" sz="2600" smtClean="0"/>
              <a:t>除以</a:t>
            </a:r>
            <a:r>
              <a:rPr lang="en-US" altLang="zh-CN" sz="2600" smtClean="0"/>
              <a:t>t</a:t>
            </a:r>
            <a:r>
              <a:rPr lang="zh-CN" altLang="en-US" sz="2600" smtClean="0"/>
              <a:t>，如余数为</a:t>
            </a:r>
            <a:r>
              <a:rPr lang="en-US" altLang="zh-CN" sz="2600" smtClean="0"/>
              <a:t>0</a:t>
            </a:r>
            <a:r>
              <a:rPr lang="zh-CN" altLang="en-US" sz="2600" smtClean="0"/>
              <a:t>。进入第三步；否则，进入第四步。</a:t>
            </a:r>
          </a:p>
          <a:p>
            <a:pPr eaLnBrk="1" hangingPunct="1"/>
            <a:r>
              <a:rPr lang="zh-CN" altLang="en-US" sz="2600" smtClean="0"/>
              <a:t>        第三步：</a:t>
            </a:r>
            <a:r>
              <a:rPr lang="en-US" altLang="zh-CN" sz="2600" smtClean="0"/>
              <a:t>n</a:t>
            </a:r>
            <a:r>
              <a:rPr lang="zh-CN" altLang="en-US" sz="2600" smtClean="0"/>
              <a:t>除以</a:t>
            </a:r>
            <a:r>
              <a:rPr lang="en-US" altLang="zh-CN" sz="2600" smtClean="0"/>
              <a:t>t</a:t>
            </a:r>
            <a:r>
              <a:rPr lang="zh-CN" altLang="en-US" sz="2600" smtClean="0"/>
              <a:t>，如果余数为</a:t>
            </a:r>
            <a:r>
              <a:rPr lang="en-US" altLang="zh-CN" sz="2600" smtClean="0"/>
              <a:t>0</a:t>
            </a:r>
            <a:r>
              <a:rPr lang="zh-CN" altLang="en-US" sz="2600" smtClean="0"/>
              <a:t>，返回</a:t>
            </a:r>
            <a:r>
              <a:rPr lang="en-US" altLang="zh-CN" sz="2600" smtClean="0"/>
              <a:t>t</a:t>
            </a:r>
            <a:r>
              <a:rPr lang="zh-CN" altLang="en-US" sz="2600" smtClean="0"/>
              <a:t>的值作为结果；否则，进入第四步。</a:t>
            </a:r>
          </a:p>
          <a:p>
            <a:pPr eaLnBrk="1" hangingPunct="1"/>
            <a:r>
              <a:rPr lang="zh-CN" altLang="en-US" sz="2600" smtClean="0"/>
              <a:t>        第四步：把</a:t>
            </a:r>
            <a:r>
              <a:rPr lang="en-US" altLang="zh-CN" sz="2600" smtClean="0"/>
              <a:t>t</a:t>
            </a:r>
            <a:r>
              <a:rPr lang="zh-CN" altLang="en-US" sz="2600" smtClean="0"/>
              <a:t>的值减</a:t>
            </a:r>
            <a:r>
              <a:rPr lang="en-US" altLang="zh-CN" sz="2600" smtClean="0"/>
              <a:t>1</a:t>
            </a:r>
            <a:r>
              <a:rPr lang="zh-CN" altLang="en-US" sz="2600" smtClean="0"/>
              <a:t>。返回第二步。</a:t>
            </a:r>
          </a:p>
          <a:p>
            <a:pPr eaLnBrk="1" hangingPunct="1"/>
            <a:endParaRPr lang="zh-CN" altLang="en-US" sz="2600" smtClean="0"/>
          </a:p>
          <a:p>
            <a:pPr eaLnBrk="1" hangingPunct="1"/>
            <a:r>
              <a:rPr lang="zh-CN" altLang="en-US" sz="2600" smtClean="0"/>
              <a:t>思考：</a:t>
            </a:r>
          </a:p>
          <a:p>
            <a:pPr lvl="1" eaLnBrk="1" hangingPunct="1"/>
            <a:r>
              <a:rPr lang="zh-CN" altLang="en-US" sz="2200" smtClean="0"/>
              <a:t>为什么</a:t>
            </a:r>
            <a:r>
              <a:rPr lang="en-US" altLang="zh-CN" sz="2200" smtClean="0"/>
              <a:t>t</a:t>
            </a:r>
            <a:r>
              <a:rPr lang="zh-CN" altLang="en-US" sz="2200" smtClean="0"/>
              <a:t>的值要每次减小而不是增加？</a:t>
            </a:r>
          </a:p>
          <a:p>
            <a:pPr lvl="1" eaLnBrk="1" hangingPunct="1"/>
            <a:r>
              <a:rPr lang="zh-CN" altLang="en-US" sz="2200" smtClean="0"/>
              <a:t>这个算法有什么</a:t>
            </a:r>
            <a:r>
              <a:rPr lang="en-US" altLang="zh-CN" sz="2200" smtClean="0"/>
              <a:t>bug</a:t>
            </a:r>
            <a:r>
              <a:rPr lang="zh-CN" altLang="en-US" sz="2200" smtClean="0"/>
              <a:t>？</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kumimoji="1" lang="zh-CN" altLang="en-US" b="1" smtClean="0">
                <a:solidFill>
                  <a:schemeClr val="tx1"/>
                </a:solidFill>
              </a:rPr>
              <a:t>方法</a:t>
            </a:r>
            <a:r>
              <a:rPr kumimoji="1" lang="en-US" altLang="zh-CN" b="1" smtClean="0">
                <a:solidFill>
                  <a:schemeClr val="tx1"/>
                </a:solidFill>
              </a:rPr>
              <a:t>3</a:t>
            </a:r>
            <a:r>
              <a:rPr kumimoji="1" lang="zh-CN" altLang="en-US" b="1" smtClean="0">
                <a:solidFill>
                  <a:schemeClr val="tx1"/>
                </a:solidFill>
              </a:rPr>
              <a:t>：</a:t>
            </a:r>
            <a:r>
              <a:rPr lang="zh-CN" altLang="en-US" smtClean="0"/>
              <a:t>质因数法</a:t>
            </a:r>
          </a:p>
        </p:txBody>
      </p:sp>
      <p:sp>
        <p:nvSpPr>
          <p:cNvPr id="26627" name="Rectangle 3"/>
          <p:cNvSpPr>
            <a:spLocks noGrp="1" noChangeArrowheads="1"/>
          </p:cNvSpPr>
          <p:nvPr>
            <p:ph type="body" idx="1"/>
          </p:nvPr>
        </p:nvSpPr>
        <p:spPr/>
        <p:txBody>
          <a:bodyPr/>
          <a:lstStyle/>
          <a:p>
            <a:pPr eaLnBrk="1" hangingPunct="1"/>
            <a:r>
              <a:rPr kumimoji="1" lang="zh-CN" altLang="en-US" sz="2000" b="1" smtClean="0"/>
              <a:t>第一步</a:t>
            </a:r>
            <a:r>
              <a:rPr kumimoji="1" lang="zh-CN" altLang="en-US" sz="2000" smtClean="0"/>
              <a:t>：找到</a:t>
            </a:r>
            <a:r>
              <a:rPr kumimoji="1" lang="en-US" altLang="zh-CN" sz="2000" smtClean="0"/>
              <a:t>m</a:t>
            </a:r>
            <a:r>
              <a:rPr kumimoji="1" lang="zh-CN" altLang="en-US" sz="2000" smtClean="0"/>
              <a:t>的所有质因数。</a:t>
            </a:r>
          </a:p>
          <a:p>
            <a:pPr eaLnBrk="1" hangingPunct="1"/>
            <a:r>
              <a:rPr kumimoji="1" lang="zh-CN" altLang="en-US" sz="2000" b="1" smtClean="0"/>
              <a:t>第二步</a:t>
            </a:r>
            <a:r>
              <a:rPr kumimoji="1" lang="zh-CN" altLang="en-US" sz="2000" smtClean="0"/>
              <a:t>：找到</a:t>
            </a:r>
            <a:r>
              <a:rPr kumimoji="1" lang="en-US" altLang="zh-CN" sz="2000" smtClean="0"/>
              <a:t>n</a:t>
            </a:r>
            <a:r>
              <a:rPr kumimoji="1" lang="zh-CN" altLang="en-US" sz="2000" smtClean="0"/>
              <a:t>的所有质因数。</a:t>
            </a:r>
          </a:p>
          <a:p>
            <a:pPr eaLnBrk="1" hangingPunct="1"/>
            <a:r>
              <a:rPr kumimoji="1" lang="zh-CN" altLang="en-US" sz="2000" b="1" smtClean="0"/>
              <a:t>第三步</a:t>
            </a:r>
            <a:r>
              <a:rPr kumimoji="1" lang="zh-CN" altLang="en-US" sz="2000" smtClean="0"/>
              <a:t>：从第一步和第二步求得的质因数分解式中找出所有的公因数</a:t>
            </a:r>
          </a:p>
          <a:p>
            <a:pPr lvl="1" eaLnBrk="1" hangingPunct="1"/>
            <a:r>
              <a:rPr kumimoji="1" lang="zh-CN" altLang="en-US" sz="2000" smtClean="0"/>
              <a:t>（如果</a:t>
            </a:r>
            <a:r>
              <a:rPr kumimoji="1" lang="en-US" altLang="zh-CN" sz="2000" smtClean="0"/>
              <a:t>p</a:t>
            </a:r>
            <a:r>
              <a:rPr kumimoji="1" lang="zh-CN" altLang="en-US" sz="2000" smtClean="0"/>
              <a:t>是一个公因数，而且在</a:t>
            </a:r>
            <a:r>
              <a:rPr kumimoji="1" lang="en-US" altLang="zh-CN" sz="2000" smtClean="0"/>
              <a:t>m</a:t>
            </a:r>
            <a:r>
              <a:rPr kumimoji="1" lang="zh-CN" altLang="en-US" sz="2000" smtClean="0"/>
              <a:t>和</a:t>
            </a:r>
            <a:r>
              <a:rPr kumimoji="1" lang="en-US" altLang="zh-CN" sz="2000" smtClean="0"/>
              <a:t>n</a:t>
            </a:r>
            <a:r>
              <a:rPr kumimoji="1" lang="zh-CN" altLang="en-US" sz="2000" smtClean="0"/>
              <a:t>的质因数分解式分别出现过</a:t>
            </a:r>
            <a:r>
              <a:rPr kumimoji="1" lang="en-US" altLang="zh-CN" sz="2000" smtClean="0"/>
              <a:t>pm </a:t>
            </a:r>
            <a:r>
              <a:rPr kumimoji="1" lang="zh-CN" altLang="en-US" sz="2000" smtClean="0"/>
              <a:t>和</a:t>
            </a:r>
            <a:r>
              <a:rPr kumimoji="1" lang="en-US" altLang="zh-CN" sz="2000" smtClean="0"/>
              <a:t>pn</a:t>
            </a:r>
            <a:r>
              <a:rPr kumimoji="1" lang="zh-CN" altLang="en-US" sz="2000" smtClean="0"/>
              <a:t>次，那么应该将</a:t>
            </a:r>
            <a:r>
              <a:rPr kumimoji="1" lang="en-US" altLang="zh-CN" sz="2000" smtClean="0"/>
              <a:t>p</a:t>
            </a:r>
            <a:r>
              <a:rPr kumimoji="1" lang="zh-CN" altLang="en-US" sz="2000" smtClean="0"/>
              <a:t>重复</a:t>
            </a:r>
            <a:r>
              <a:rPr kumimoji="1" lang="en-US" altLang="zh-CN" sz="2000" smtClean="0"/>
              <a:t>min{pm, pn}</a:t>
            </a:r>
            <a:r>
              <a:rPr kumimoji="1" lang="zh-CN" altLang="en-US" sz="2000" smtClean="0"/>
              <a:t>次</a:t>
            </a:r>
            <a:r>
              <a:rPr kumimoji="1" lang="zh-CN" altLang="en-US" sz="2000" smtClean="0">
                <a:solidFill>
                  <a:schemeClr val="tx2"/>
                </a:solidFill>
              </a:rPr>
              <a:t> </a:t>
            </a:r>
            <a:r>
              <a:rPr kumimoji="1" lang="zh-CN" altLang="en-US" sz="2000" smtClean="0"/>
              <a:t>）。</a:t>
            </a:r>
          </a:p>
          <a:p>
            <a:pPr eaLnBrk="1" hangingPunct="1"/>
            <a:r>
              <a:rPr kumimoji="1" lang="zh-CN" altLang="en-US" sz="2000" b="1" smtClean="0"/>
              <a:t>第四步</a:t>
            </a:r>
            <a:r>
              <a:rPr kumimoji="1" lang="zh-CN" altLang="en-US" sz="2000" smtClean="0"/>
              <a:t>：将第三步中找到质因数相乘，其结果作为给定数字的最大公约数。</a:t>
            </a:r>
          </a:p>
          <a:p>
            <a:pPr eaLnBrk="1" hangingPunct="1"/>
            <a:endParaRPr kumimoji="1" lang="zh-CN" altLang="en-US" sz="2000" smtClean="0"/>
          </a:p>
          <a:p>
            <a:pPr eaLnBrk="1" hangingPunct="1"/>
            <a:r>
              <a:rPr kumimoji="1" lang="zh-CN" altLang="en-US" sz="2000" smtClean="0"/>
              <a:t>思考：如何实现找到</a:t>
            </a:r>
            <a:r>
              <a:rPr kumimoji="1" lang="en-US" altLang="zh-CN" sz="2000" smtClean="0"/>
              <a:t>m</a:t>
            </a:r>
            <a:r>
              <a:rPr kumimoji="1" lang="zh-CN" altLang="en-US" sz="2000" smtClean="0"/>
              <a:t>的所有质因数？</a:t>
            </a:r>
          </a:p>
          <a:p>
            <a:pPr eaLnBrk="1" hangingPunct="1"/>
            <a:endParaRPr lang="en-US" altLang="zh-CN" sz="2000" smtClean="0"/>
          </a:p>
        </p:txBody>
      </p:sp>
      <p:pic>
        <p:nvPicPr>
          <p:cNvPr id="26628" name="Picture 4"/>
          <p:cNvPicPr>
            <a:picLocks noChangeAspect="1" noChangeArrowheads="1"/>
          </p:cNvPicPr>
          <p:nvPr/>
        </p:nvPicPr>
        <p:blipFill>
          <a:blip r:embed="rId2"/>
          <a:srcRect/>
          <a:stretch>
            <a:fillRect/>
          </a:stretch>
        </p:blipFill>
        <p:spPr bwMode="auto">
          <a:xfrm>
            <a:off x="5219700" y="4365625"/>
            <a:ext cx="3600450" cy="1362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mtClean="0"/>
              <a:t>问题和思考</a:t>
            </a:r>
          </a:p>
        </p:txBody>
      </p:sp>
      <p:sp>
        <p:nvSpPr>
          <p:cNvPr id="27651" name="Rectangle 3"/>
          <p:cNvSpPr>
            <a:spLocks noGrp="1" noChangeArrowheads="1"/>
          </p:cNvSpPr>
          <p:nvPr>
            <p:ph type="body" idx="1"/>
          </p:nvPr>
        </p:nvSpPr>
        <p:spPr>
          <a:xfrm>
            <a:off x="468313" y="1628775"/>
            <a:ext cx="8229600" cy="4530725"/>
          </a:xfrm>
        </p:spPr>
        <p:txBody>
          <a:bodyPr/>
          <a:lstStyle/>
          <a:p>
            <a:pPr eaLnBrk="1" hangingPunct="1"/>
            <a:r>
              <a:rPr lang="zh-CN" altLang="en-US" smtClean="0"/>
              <a:t>这三个算法</a:t>
            </a:r>
          </a:p>
          <a:p>
            <a:pPr lvl="1" eaLnBrk="1" hangingPunct="1"/>
            <a:r>
              <a:rPr lang="zh-CN" altLang="en-US" smtClean="0"/>
              <a:t>是否都能够找到</a:t>
            </a:r>
            <a:r>
              <a:rPr lang="zh-CN" altLang="en-US" smtClean="0">
                <a:solidFill>
                  <a:srgbClr val="FF3300"/>
                </a:solidFill>
              </a:rPr>
              <a:t>正确的</a:t>
            </a:r>
            <a:r>
              <a:rPr lang="zh-CN" altLang="en-US" smtClean="0"/>
              <a:t>最大公因数？</a:t>
            </a:r>
          </a:p>
          <a:p>
            <a:pPr lvl="1" eaLnBrk="1" hangingPunct="1"/>
            <a:r>
              <a:rPr lang="zh-CN" altLang="en-US" smtClean="0"/>
              <a:t>每一步是否都是</a:t>
            </a:r>
            <a:r>
              <a:rPr lang="zh-CN" altLang="en-US" smtClean="0">
                <a:solidFill>
                  <a:srgbClr val="FF3300"/>
                </a:solidFill>
              </a:rPr>
              <a:t>确定</a:t>
            </a:r>
            <a:r>
              <a:rPr lang="zh-CN" altLang="en-US" smtClean="0"/>
              <a:t>无歧义的？</a:t>
            </a:r>
          </a:p>
          <a:p>
            <a:pPr lvl="1" eaLnBrk="1" hangingPunct="1"/>
            <a:r>
              <a:rPr lang="zh-CN" altLang="en-US" smtClean="0"/>
              <a:t>每一步是否都是</a:t>
            </a:r>
            <a:r>
              <a:rPr lang="zh-CN" altLang="en-US" smtClean="0">
                <a:solidFill>
                  <a:srgbClr val="FF3300"/>
                </a:solidFill>
              </a:rPr>
              <a:t>可行的</a:t>
            </a:r>
            <a:r>
              <a:rPr lang="zh-CN" altLang="en-US" smtClean="0"/>
              <a:t>？</a:t>
            </a:r>
          </a:p>
          <a:p>
            <a:pPr lvl="1" eaLnBrk="1" hangingPunct="1"/>
            <a:r>
              <a:rPr lang="zh-CN" altLang="en-US" smtClean="0"/>
              <a:t>算法是否能在</a:t>
            </a:r>
            <a:r>
              <a:rPr lang="zh-CN" altLang="en-US" smtClean="0">
                <a:solidFill>
                  <a:srgbClr val="FF3300"/>
                </a:solidFill>
              </a:rPr>
              <a:t>有限</a:t>
            </a:r>
            <a:r>
              <a:rPr lang="zh-CN" altLang="en-US" smtClean="0"/>
              <a:t>步内结束？</a:t>
            </a:r>
          </a:p>
          <a:p>
            <a:pPr eaLnBrk="1" hangingPunct="1"/>
            <a:endParaRPr lang="zh-CN" altLang="en-US" smtClean="0"/>
          </a:p>
          <a:p>
            <a:pPr eaLnBrk="1" hangingPunct="1"/>
            <a:r>
              <a:rPr lang="zh-CN" altLang="en-US" smtClean="0"/>
              <a:t>上述三种算法哪个</a:t>
            </a:r>
            <a:r>
              <a:rPr lang="zh-CN" altLang="en-US" smtClean="0">
                <a:solidFill>
                  <a:srgbClr val="FF3300"/>
                </a:solidFill>
              </a:rPr>
              <a:t>理解</a:t>
            </a:r>
            <a:r>
              <a:rPr lang="zh-CN" altLang="en-US" smtClean="0"/>
              <a:t>起来比较容易？</a:t>
            </a:r>
          </a:p>
          <a:p>
            <a:pPr eaLnBrk="1" hangingPunct="1"/>
            <a:r>
              <a:rPr lang="zh-CN" altLang="en-US" smtClean="0"/>
              <a:t>上述三种算法哪个</a:t>
            </a:r>
            <a:r>
              <a:rPr lang="zh-CN" altLang="en-US" smtClean="0">
                <a:solidFill>
                  <a:srgbClr val="FF3300"/>
                </a:solidFill>
              </a:rPr>
              <a:t>执行</a:t>
            </a:r>
            <a:r>
              <a:rPr lang="zh-CN" altLang="en-US" smtClean="0"/>
              <a:t>起来比较快？</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gn="just"/>
            <a:r>
              <a:rPr lang="zh-CN" altLang="en-US" dirty="0" smtClean="0"/>
              <a:t>课程介绍</a:t>
            </a:r>
            <a:endParaRPr lang="en-US" altLang="zh-CN" dirty="0" smtClean="0"/>
          </a:p>
          <a:p>
            <a:pPr algn="just"/>
            <a:r>
              <a:rPr lang="zh-CN" altLang="en-US" dirty="0" smtClean="0"/>
              <a:t>算法的概念</a:t>
            </a:r>
            <a:endParaRPr lang="en-US" altLang="zh-CN" dirty="0" smtClean="0"/>
          </a:p>
          <a:p>
            <a:pPr algn="just"/>
            <a:r>
              <a:rPr lang="zh-CN" altLang="en-US" dirty="0" smtClean="0">
                <a:solidFill>
                  <a:srgbClr val="FF0000"/>
                </a:solidFill>
              </a:rPr>
              <a:t>算法正确性分析</a:t>
            </a:r>
            <a:endParaRPr lang="en-US" altLang="zh-CN" dirty="0" smtClean="0">
              <a:solidFill>
                <a:srgbClr val="FF0000"/>
              </a:solidFill>
            </a:endParaRPr>
          </a:p>
          <a:p>
            <a:pPr algn="just"/>
            <a:r>
              <a:rPr lang="zh-CN" altLang="en-US" dirty="0" smtClean="0"/>
              <a:t>算法时间效率分析</a:t>
            </a:r>
            <a:endParaRPr lang="en-US" altLang="zh-CN" dirty="0" smtClean="0"/>
          </a:p>
          <a:p>
            <a:pPr lvl="1" algn="just"/>
            <a:r>
              <a:rPr lang="zh-CN" altLang="en-US" dirty="0" smtClean="0"/>
              <a:t>理论分析</a:t>
            </a:r>
            <a:endParaRPr lang="en-US" altLang="zh-CN" dirty="0" smtClean="0"/>
          </a:p>
          <a:p>
            <a:pPr lvl="1" algn="just"/>
            <a:r>
              <a:rPr lang="zh-CN" altLang="en-US" dirty="0" smtClean="0"/>
              <a:t>经验分析</a:t>
            </a: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81000" y="0"/>
            <a:ext cx="7772400" cy="914400"/>
          </a:xfrm>
        </p:spPr>
        <p:txBody>
          <a:bodyPr/>
          <a:lstStyle/>
          <a:p>
            <a:r>
              <a:rPr lang="en-US" altLang="zh-CN" dirty="0"/>
              <a:t>1.2 </a:t>
            </a:r>
            <a:r>
              <a:rPr lang="zh-CN" altLang="en-US" dirty="0"/>
              <a:t>插入排序</a:t>
            </a:r>
            <a:r>
              <a:rPr lang="zh-CN" altLang="en-US" dirty="0" smtClean="0"/>
              <a:t> </a:t>
            </a:r>
            <a:r>
              <a:rPr lang="en-US" b="1" dirty="0" smtClean="0">
                <a:solidFill>
                  <a:srgbClr val="0000CC"/>
                </a:solidFill>
              </a:rPr>
              <a:t>(1)</a:t>
            </a:r>
            <a:endParaRPr lang="en-US" dirty="0"/>
          </a:p>
        </p:txBody>
      </p:sp>
      <p:sp>
        <p:nvSpPr>
          <p:cNvPr id="10251" name="Text Box 11"/>
          <p:cNvSpPr txBox="1">
            <a:spLocks noChangeArrowheads="1"/>
          </p:cNvSpPr>
          <p:nvPr/>
        </p:nvSpPr>
        <p:spPr bwMode="auto">
          <a:xfrm>
            <a:off x="457200" y="2531208"/>
            <a:ext cx="4929555"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200" dirty="0">
                <a:solidFill>
                  <a:srgbClr val="C00000"/>
                </a:solidFill>
                <a:latin typeface="黑体" pitchFamily="49" charset="-122"/>
                <a:ea typeface="黑体" pitchFamily="49" charset="-122"/>
              </a:rPr>
              <a:t>输入</a:t>
            </a:r>
            <a:r>
              <a:rPr lang="en-US" sz="2200" dirty="0">
                <a:solidFill>
                  <a:srgbClr val="C00000"/>
                </a:solidFill>
                <a:latin typeface="黑体" pitchFamily="49" charset="-122"/>
                <a:ea typeface="黑体" pitchFamily="49" charset="-122"/>
              </a:rPr>
              <a:t>: </a:t>
            </a:r>
            <a:r>
              <a:rPr lang="en-US" sz="2200" i="1" dirty="0" smtClean="0"/>
              <a:t>n</a:t>
            </a:r>
            <a:r>
              <a:rPr lang="zh-CN" altLang="en-US" sz="2200" dirty="0" smtClean="0"/>
              <a:t>个数的一个序列</a:t>
            </a:r>
            <a:r>
              <a:rPr lang="en-US" sz="2200" dirty="0" smtClean="0"/>
              <a:t> </a:t>
            </a:r>
            <a:r>
              <a:rPr lang="en-US" sz="2200" dirty="0">
                <a:solidFill>
                  <a:schemeClr val="tx2"/>
                </a:solidFill>
                <a:latin typeface="Symbol" pitchFamily="18" charset="2"/>
              </a:rPr>
              <a:t>á</a:t>
            </a:r>
            <a:r>
              <a:rPr lang="en-US" sz="2200" i="1" dirty="0">
                <a:solidFill>
                  <a:schemeClr val="tx2"/>
                </a:solidFill>
              </a:rPr>
              <a:t>a</a:t>
            </a:r>
            <a:r>
              <a:rPr lang="en-US" sz="2200" baseline="-25000" dirty="0">
                <a:solidFill>
                  <a:schemeClr val="tx2"/>
                </a:solidFill>
              </a:rPr>
              <a:t>1</a:t>
            </a:r>
            <a:r>
              <a:rPr lang="en-US" sz="2200" dirty="0">
                <a:solidFill>
                  <a:schemeClr val="tx2"/>
                </a:solidFill>
              </a:rPr>
              <a:t>, </a:t>
            </a:r>
            <a:r>
              <a:rPr lang="en-US" sz="2200" i="1" dirty="0">
                <a:solidFill>
                  <a:schemeClr val="tx2"/>
                </a:solidFill>
              </a:rPr>
              <a:t>a</a:t>
            </a:r>
            <a:r>
              <a:rPr lang="en-US" sz="2200" baseline="-25000" dirty="0">
                <a:solidFill>
                  <a:schemeClr val="tx2"/>
                </a:solidFill>
              </a:rPr>
              <a:t>2</a:t>
            </a:r>
            <a:r>
              <a:rPr lang="en-US" sz="2200" dirty="0">
                <a:solidFill>
                  <a:schemeClr val="tx2"/>
                </a:solidFill>
              </a:rPr>
              <a:t>, …, </a:t>
            </a:r>
            <a:r>
              <a:rPr lang="en-US" sz="2200" i="1" dirty="0" err="1" smtClean="0">
                <a:solidFill>
                  <a:schemeClr val="tx2"/>
                </a:solidFill>
              </a:rPr>
              <a:t>a</a:t>
            </a:r>
            <a:r>
              <a:rPr lang="en-US" sz="2200" i="1" baseline="-25000" dirty="0" err="1" smtClean="0">
                <a:solidFill>
                  <a:schemeClr val="tx2"/>
                </a:solidFill>
              </a:rPr>
              <a:t>n</a:t>
            </a:r>
            <a:r>
              <a:rPr lang="en-US" sz="2200" dirty="0" err="1" smtClean="0">
                <a:solidFill>
                  <a:schemeClr val="tx2"/>
                </a:solidFill>
                <a:latin typeface="Symbol" pitchFamily="18" charset="2"/>
              </a:rPr>
              <a:t>ñ</a:t>
            </a:r>
            <a:r>
              <a:rPr lang="en-US" sz="2200" dirty="0" smtClean="0"/>
              <a:t>.</a:t>
            </a:r>
            <a:endParaRPr lang="en-US" sz="2200" dirty="0"/>
          </a:p>
        </p:txBody>
      </p:sp>
      <p:sp>
        <p:nvSpPr>
          <p:cNvPr id="10276" name="Text Box 36"/>
          <p:cNvSpPr txBox="1">
            <a:spLocks noChangeArrowheads="1"/>
          </p:cNvSpPr>
          <p:nvPr/>
        </p:nvSpPr>
        <p:spPr bwMode="auto">
          <a:xfrm>
            <a:off x="457200" y="3006602"/>
            <a:ext cx="8305800" cy="4985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Aft>
                <a:spcPts val="1200"/>
              </a:spcAft>
            </a:pPr>
            <a:r>
              <a:rPr lang="zh-CN" altLang="en-US" sz="2200" b="1" dirty="0" smtClean="0">
                <a:solidFill>
                  <a:srgbClr val="C00000"/>
                </a:solidFill>
                <a:latin typeface="黑体" pitchFamily="49" charset="-122"/>
                <a:ea typeface="黑体" pitchFamily="49" charset="-122"/>
              </a:rPr>
              <a:t>输出</a:t>
            </a:r>
            <a:r>
              <a:rPr lang="en-US" sz="2200" b="1" dirty="0" smtClean="0">
                <a:solidFill>
                  <a:srgbClr val="C00000"/>
                </a:solidFill>
                <a:latin typeface="黑体" pitchFamily="49" charset="-122"/>
                <a:ea typeface="黑体" pitchFamily="49" charset="-122"/>
              </a:rPr>
              <a:t>:</a:t>
            </a:r>
            <a:r>
              <a:rPr lang="en-US" sz="2200" dirty="0" smtClean="0">
                <a:latin typeface="黑体" pitchFamily="49" charset="-122"/>
                <a:ea typeface="黑体" pitchFamily="49" charset="-122"/>
              </a:rPr>
              <a:t> </a:t>
            </a:r>
            <a:r>
              <a:rPr lang="zh-CN" altLang="en-US" sz="2200" dirty="0" smtClean="0"/>
              <a:t>输入序列的一个排列</a:t>
            </a:r>
            <a:r>
              <a:rPr lang="en-US" sz="2200" dirty="0" smtClean="0">
                <a:solidFill>
                  <a:schemeClr val="tx2"/>
                </a:solidFill>
                <a:latin typeface="Symbol" pitchFamily="18" charset="2"/>
              </a:rPr>
              <a:t>á</a:t>
            </a:r>
            <a:r>
              <a:rPr lang="en-US" sz="2200" i="1" dirty="0" smtClean="0">
                <a:solidFill>
                  <a:schemeClr val="tx2"/>
                </a:solidFill>
              </a:rPr>
              <a:t>a</a:t>
            </a:r>
            <a:r>
              <a:rPr lang="en-US" altLang="zh-CN" sz="2200" i="1" dirty="0">
                <a:solidFill>
                  <a:schemeClr val="tx2"/>
                </a:solidFill>
                <a:cs typeface="Times New Roman" pitchFamily="18" charset="0"/>
              </a:rPr>
              <a:t>'</a:t>
            </a:r>
            <a:r>
              <a:rPr lang="en-US" sz="2200" baseline="-25000" dirty="0" smtClean="0">
                <a:solidFill>
                  <a:schemeClr val="tx2"/>
                </a:solidFill>
              </a:rPr>
              <a:t>1</a:t>
            </a:r>
            <a:r>
              <a:rPr lang="en-US" sz="2200" i="1" dirty="0">
                <a:solidFill>
                  <a:schemeClr val="tx2"/>
                </a:solidFill>
              </a:rPr>
              <a:t>, </a:t>
            </a:r>
            <a:r>
              <a:rPr lang="en-US" sz="2200" i="1" dirty="0" smtClean="0">
                <a:solidFill>
                  <a:schemeClr val="tx2"/>
                </a:solidFill>
              </a:rPr>
              <a:t>a</a:t>
            </a:r>
            <a:r>
              <a:rPr lang="en-US" altLang="zh-CN" sz="2200" i="1" dirty="0">
                <a:solidFill>
                  <a:schemeClr val="tx2"/>
                </a:solidFill>
                <a:cs typeface="Times New Roman" pitchFamily="18" charset="0"/>
              </a:rPr>
              <a:t>'</a:t>
            </a:r>
            <a:r>
              <a:rPr lang="en-US" sz="2200" baseline="-25000" dirty="0" smtClean="0">
                <a:solidFill>
                  <a:schemeClr val="tx2"/>
                </a:solidFill>
              </a:rPr>
              <a:t>2</a:t>
            </a:r>
            <a:r>
              <a:rPr lang="en-US" sz="2200" i="1" dirty="0">
                <a:solidFill>
                  <a:schemeClr val="tx2"/>
                </a:solidFill>
              </a:rPr>
              <a:t>, </a:t>
            </a:r>
            <a:r>
              <a:rPr lang="en-US" sz="2200" dirty="0">
                <a:solidFill>
                  <a:schemeClr val="tx2"/>
                </a:solidFill>
              </a:rPr>
              <a:t>…</a:t>
            </a:r>
            <a:r>
              <a:rPr lang="en-US" sz="2200" i="1" dirty="0">
                <a:solidFill>
                  <a:schemeClr val="tx2"/>
                </a:solidFill>
              </a:rPr>
              <a:t>, </a:t>
            </a:r>
            <a:r>
              <a:rPr lang="en-US" sz="2200" i="1" dirty="0" err="1" smtClean="0">
                <a:solidFill>
                  <a:schemeClr val="tx2"/>
                </a:solidFill>
              </a:rPr>
              <a:t>a</a:t>
            </a:r>
            <a:r>
              <a:rPr lang="en-US" altLang="zh-CN" sz="2200" i="1" dirty="0" err="1">
                <a:solidFill>
                  <a:schemeClr val="tx2"/>
                </a:solidFill>
                <a:cs typeface="Times New Roman" pitchFamily="18" charset="0"/>
              </a:rPr>
              <a:t>'</a:t>
            </a:r>
            <a:r>
              <a:rPr lang="en-US" sz="2200" i="1" baseline="-25000" dirty="0" err="1" smtClean="0">
                <a:solidFill>
                  <a:schemeClr val="tx2"/>
                </a:solidFill>
              </a:rPr>
              <a:t>n</a:t>
            </a:r>
            <a:r>
              <a:rPr lang="en-US" sz="2200" dirty="0" err="1" smtClean="0">
                <a:solidFill>
                  <a:schemeClr val="tx2"/>
                </a:solidFill>
                <a:latin typeface="Symbol" pitchFamily="18" charset="2"/>
              </a:rPr>
              <a:t>ñ</a:t>
            </a:r>
            <a:r>
              <a:rPr lang="zh-CN" altLang="en-US" sz="2200" dirty="0" smtClean="0"/>
              <a:t>，满足</a:t>
            </a:r>
            <a:r>
              <a:rPr lang="en-US" sz="2200" i="1" dirty="0" smtClean="0">
                <a:solidFill>
                  <a:schemeClr val="tx2"/>
                </a:solidFill>
              </a:rPr>
              <a:t>a</a:t>
            </a:r>
            <a:r>
              <a:rPr lang="en-US" sz="2200" i="1" dirty="0" smtClean="0">
                <a:solidFill>
                  <a:schemeClr val="tx2"/>
                </a:solidFill>
                <a:cs typeface="Times New Roman" pitchFamily="18" charset="0"/>
              </a:rPr>
              <a:t>'</a:t>
            </a:r>
            <a:r>
              <a:rPr lang="en-US" sz="2200" baseline="-25000" dirty="0" smtClean="0">
                <a:solidFill>
                  <a:schemeClr val="tx2"/>
                </a:solidFill>
              </a:rPr>
              <a:t>1</a:t>
            </a:r>
            <a:r>
              <a:rPr lang="en-US" sz="2200" i="1" dirty="0" smtClean="0">
                <a:solidFill>
                  <a:schemeClr val="tx2"/>
                </a:solidFill>
              </a:rPr>
              <a:t> </a:t>
            </a:r>
            <a:r>
              <a:rPr lang="en-US" sz="2200" dirty="0">
                <a:solidFill>
                  <a:schemeClr val="tx2"/>
                </a:solidFill>
                <a:latin typeface="Symbol" pitchFamily="18" charset="2"/>
              </a:rPr>
              <a:t>£</a:t>
            </a:r>
            <a:r>
              <a:rPr lang="en-US" sz="2200" i="1" dirty="0">
                <a:solidFill>
                  <a:schemeClr val="tx2"/>
                </a:solidFill>
              </a:rPr>
              <a:t> a</a:t>
            </a:r>
            <a:r>
              <a:rPr lang="en-US" sz="2200" i="1" dirty="0">
                <a:solidFill>
                  <a:schemeClr val="tx2"/>
                </a:solidFill>
                <a:cs typeface="Times New Roman" pitchFamily="18" charset="0"/>
              </a:rPr>
              <a:t>'</a:t>
            </a:r>
            <a:r>
              <a:rPr lang="en-US" sz="2200" baseline="-25000" dirty="0">
                <a:solidFill>
                  <a:schemeClr val="tx2"/>
                </a:solidFill>
              </a:rPr>
              <a:t>2</a:t>
            </a:r>
            <a:r>
              <a:rPr lang="en-US" sz="2200" i="1" dirty="0">
                <a:solidFill>
                  <a:schemeClr val="tx2"/>
                </a:solidFill>
              </a:rPr>
              <a:t> </a:t>
            </a:r>
            <a:r>
              <a:rPr lang="en-US" sz="2200" dirty="0">
                <a:solidFill>
                  <a:schemeClr val="tx2"/>
                </a:solidFill>
                <a:latin typeface="Symbol" pitchFamily="18" charset="2"/>
              </a:rPr>
              <a:t>£ </a:t>
            </a:r>
            <a:r>
              <a:rPr lang="en-US" sz="2200" baseline="20000" dirty="0">
                <a:solidFill>
                  <a:schemeClr val="tx2"/>
                </a:solidFill>
              </a:rPr>
              <a:t>…</a:t>
            </a:r>
            <a:r>
              <a:rPr lang="en-US" sz="2200" dirty="0">
                <a:solidFill>
                  <a:schemeClr val="tx2"/>
                </a:solidFill>
              </a:rPr>
              <a:t> </a:t>
            </a:r>
            <a:r>
              <a:rPr lang="en-US" sz="2200" dirty="0">
                <a:solidFill>
                  <a:schemeClr val="tx2"/>
                </a:solidFill>
                <a:latin typeface="Symbol" pitchFamily="18" charset="2"/>
              </a:rPr>
              <a:t>£</a:t>
            </a:r>
            <a:r>
              <a:rPr lang="en-US" sz="2200" i="1" dirty="0">
                <a:solidFill>
                  <a:schemeClr val="tx2"/>
                </a:solidFill>
              </a:rPr>
              <a:t> </a:t>
            </a:r>
            <a:r>
              <a:rPr lang="en-US" sz="2200" i="1" dirty="0" err="1" smtClean="0">
                <a:solidFill>
                  <a:schemeClr val="tx2"/>
                </a:solidFill>
              </a:rPr>
              <a:t>a</a:t>
            </a:r>
            <a:r>
              <a:rPr lang="en-US" sz="2200" i="1" dirty="0" err="1" smtClean="0">
                <a:solidFill>
                  <a:schemeClr val="tx2"/>
                </a:solidFill>
                <a:cs typeface="Times New Roman" pitchFamily="18" charset="0"/>
              </a:rPr>
              <a:t>'</a:t>
            </a:r>
            <a:r>
              <a:rPr lang="en-US" sz="2200" i="1" baseline="-25000" dirty="0" err="1" smtClean="0">
                <a:solidFill>
                  <a:schemeClr val="tx2"/>
                </a:solidFill>
              </a:rPr>
              <a:t>n</a:t>
            </a:r>
            <a:endParaRPr lang="en-US" sz="2200" dirty="0"/>
          </a:p>
        </p:txBody>
      </p:sp>
      <p:sp>
        <p:nvSpPr>
          <p:cNvPr id="2" name="TextBox 1"/>
          <p:cNvSpPr txBox="1"/>
          <p:nvPr/>
        </p:nvSpPr>
        <p:spPr>
          <a:xfrm>
            <a:off x="457200" y="2025036"/>
            <a:ext cx="1422184" cy="461665"/>
          </a:xfrm>
          <a:prstGeom prst="rect">
            <a:avLst/>
          </a:prstGeom>
          <a:noFill/>
        </p:spPr>
        <p:txBody>
          <a:bodyPr wrap="none" rtlCol="0">
            <a:spAutoFit/>
          </a:bodyPr>
          <a:lstStyle/>
          <a:p>
            <a:r>
              <a:rPr lang="zh-CN" altLang="en-US" sz="2400" dirty="0" smtClean="0"/>
              <a:t>排序问题</a:t>
            </a:r>
            <a:endParaRPr lang="en-US" sz="2400" dirty="0"/>
          </a:p>
        </p:txBody>
      </p:sp>
      <p:pic>
        <p:nvPicPr>
          <p:cNvPr id="9" name="Picture 5" descr="3_a"/>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565685" y="909339"/>
            <a:ext cx="2390290" cy="21159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52400" y="4114800"/>
            <a:ext cx="8774723" cy="20868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文本框 2"/>
          <p:cNvSpPr txBox="1"/>
          <p:nvPr/>
        </p:nvSpPr>
        <p:spPr>
          <a:xfrm>
            <a:off x="1115060" y="3558540"/>
            <a:ext cx="3304540" cy="396240"/>
          </a:xfrm>
          <a:prstGeom prst="rect">
            <a:avLst/>
          </a:prstGeom>
          <a:noFill/>
        </p:spPr>
        <p:txBody>
          <a:bodyPr wrap="square" rtlCol="0">
            <a:spAutoFit/>
          </a:bodyPr>
          <a:lstStyle/>
          <a:p>
            <a:r>
              <a:rPr lang="zh-CN" altLang="zh-CN">
                <a:ea typeface="宋体" charset="0"/>
              </a:rPr>
              <a:t>视频：舞动的排序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zh-CN" altLang="en-US"/>
              <a:t>主要参考书</a:t>
            </a:r>
          </a:p>
        </p:txBody>
      </p:sp>
      <p:sp>
        <p:nvSpPr>
          <p:cNvPr id="11267" name="Rectangle 3"/>
          <p:cNvSpPr>
            <a:spLocks noGrp="1" noChangeArrowheads="1"/>
          </p:cNvSpPr>
          <p:nvPr>
            <p:ph type="body" idx="1"/>
          </p:nvPr>
        </p:nvSpPr>
        <p:spPr>
          <a:xfrm>
            <a:off x="457200" y="1600200"/>
            <a:ext cx="8229600" cy="5029200"/>
          </a:xfrm>
        </p:spPr>
        <p:txBody>
          <a:bodyPr/>
          <a:lstStyle/>
          <a:p>
            <a:pPr>
              <a:lnSpc>
                <a:spcPct val="80000"/>
              </a:lnSpc>
            </a:pPr>
            <a:r>
              <a:rPr lang="zh-CN" altLang="en-US" sz="1900" dirty="0"/>
              <a:t>算法导论 </a:t>
            </a:r>
            <a:r>
              <a:rPr lang="en-US" altLang="zh-CN" sz="1900" dirty="0"/>
              <a:t>Open MIT Course</a:t>
            </a:r>
          </a:p>
          <a:p>
            <a:pPr lvl="1">
              <a:lnSpc>
                <a:spcPct val="80000"/>
              </a:lnSpc>
            </a:pPr>
            <a:r>
              <a:rPr lang="en-US" altLang="zh-CN" sz="1700" dirty="0">
                <a:hlinkClick r:id="rId2"/>
              </a:rPr>
              <a:t>http://v.163.com/special/opencourse/algorithms.html</a:t>
            </a:r>
            <a:r>
              <a:rPr lang="en-US" altLang="zh-CN" sz="1700" dirty="0"/>
              <a:t> </a:t>
            </a:r>
          </a:p>
          <a:p>
            <a:pPr lvl="1">
              <a:lnSpc>
                <a:spcPct val="80000"/>
              </a:lnSpc>
            </a:pPr>
            <a:r>
              <a:rPr lang="zh-CN" altLang="en-US" sz="1700" dirty="0"/>
              <a:t>课程</a:t>
            </a:r>
          </a:p>
          <a:p>
            <a:pPr>
              <a:lnSpc>
                <a:spcPct val="80000"/>
              </a:lnSpc>
            </a:pPr>
            <a:r>
              <a:rPr lang="zh-CN" altLang="en-US" sz="1900" dirty="0"/>
              <a:t>算法设计与分析基础（第二版）  </a:t>
            </a:r>
            <a:r>
              <a:rPr lang="en-US" altLang="zh-CN" sz="1900" dirty="0" err="1"/>
              <a:t>Anany</a:t>
            </a:r>
            <a:r>
              <a:rPr lang="en-US" altLang="zh-CN" sz="1900" dirty="0"/>
              <a:t> </a:t>
            </a:r>
            <a:r>
              <a:rPr lang="en-US" altLang="zh-CN" sz="1900" dirty="0" err="1"/>
              <a:t>Levition</a:t>
            </a:r>
            <a:r>
              <a:rPr lang="zh-CN" altLang="en-US" sz="1900" dirty="0"/>
              <a:t>著，潘彦译</a:t>
            </a:r>
          </a:p>
          <a:p>
            <a:pPr lvl="1">
              <a:lnSpc>
                <a:spcPct val="80000"/>
              </a:lnSpc>
            </a:pPr>
            <a:r>
              <a:rPr lang="zh-CN" altLang="en-US" sz="1700" dirty="0"/>
              <a:t>很多谜题</a:t>
            </a:r>
          </a:p>
          <a:p>
            <a:pPr>
              <a:lnSpc>
                <a:spcPct val="80000"/>
              </a:lnSpc>
            </a:pPr>
            <a:r>
              <a:rPr lang="zh-CN" altLang="en-US" sz="1900" dirty="0"/>
              <a:t>算法之道：从无有到无穷，邹恒明</a:t>
            </a:r>
          </a:p>
          <a:p>
            <a:pPr lvl="1">
              <a:lnSpc>
                <a:spcPct val="80000"/>
              </a:lnSpc>
            </a:pPr>
            <a:r>
              <a:rPr lang="zh-CN" altLang="en-US" sz="1700" dirty="0"/>
              <a:t>很多有趣的例子</a:t>
            </a:r>
          </a:p>
          <a:p>
            <a:pPr>
              <a:lnSpc>
                <a:spcPct val="80000"/>
              </a:lnSpc>
            </a:pPr>
            <a:r>
              <a:rPr lang="en-US" altLang="zh-CN" sz="1900" dirty="0" smtClean="0"/>
              <a:t>The </a:t>
            </a:r>
            <a:r>
              <a:rPr lang="en-US" altLang="zh-CN" sz="1900" dirty="0"/>
              <a:t>Art of Computer Programming, Donald E. Knuth. Volume 1-3, Second Edition.</a:t>
            </a:r>
          </a:p>
          <a:p>
            <a:pPr lvl="1">
              <a:lnSpc>
                <a:spcPct val="80000"/>
              </a:lnSpc>
            </a:pPr>
            <a:r>
              <a:rPr lang="zh-CN" altLang="en-US" sz="1700" dirty="0"/>
              <a:t>更大而全的参考手册</a:t>
            </a:r>
          </a:p>
          <a:p>
            <a:pPr>
              <a:lnSpc>
                <a:spcPct val="80000"/>
              </a:lnSpc>
            </a:pPr>
            <a:r>
              <a:rPr lang="zh-CN" altLang="en-US" sz="1900" b="1" dirty="0"/>
              <a:t>算法竞赛入门经典，刘汝佳</a:t>
            </a:r>
          </a:p>
          <a:p>
            <a:pPr lvl="1">
              <a:lnSpc>
                <a:spcPct val="80000"/>
              </a:lnSpc>
            </a:pPr>
            <a:r>
              <a:rPr lang="zh-CN" altLang="en-US" sz="1700" b="1" dirty="0"/>
              <a:t>算法实践</a:t>
            </a:r>
          </a:p>
          <a:p>
            <a:pPr lvl="1">
              <a:lnSpc>
                <a:spcPct val="80000"/>
              </a:lnSpc>
            </a:pPr>
            <a:r>
              <a:rPr lang="en-US" altLang="zh-CN" sz="1700" b="1" dirty="0" err="1"/>
              <a:t>Acm</a:t>
            </a:r>
            <a:r>
              <a:rPr lang="zh-CN" altLang="en-US" sz="1700" b="1" dirty="0"/>
              <a:t>竞赛 </a:t>
            </a:r>
            <a:r>
              <a:rPr lang="en-US" altLang="zh-CN" sz="1700" b="1" dirty="0">
                <a:hlinkClick r:id="rId3"/>
              </a:rPr>
              <a:t>http://</a:t>
            </a:r>
            <a:r>
              <a:rPr lang="en-US" altLang="zh-CN" sz="1700" b="1" dirty="0" smtClean="0">
                <a:hlinkClick r:id="rId3"/>
              </a:rPr>
              <a:t>acm.szu.edu.ch</a:t>
            </a:r>
            <a:endParaRPr lang="en-US" altLang="zh-CN" sz="1700" b="1" dirty="0" smtClean="0"/>
          </a:p>
          <a:p>
            <a:pPr lvl="0">
              <a:lnSpc>
                <a:spcPct val="80000"/>
              </a:lnSpc>
            </a:pPr>
            <a:r>
              <a:rPr lang="zh-CN" altLang="zh-CN" sz="2400" dirty="0"/>
              <a:t>计算机算法设计与分析（第三版）、课后习题，王晓东</a:t>
            </a:r>
          </a:p>
          <a:p>
            <a:pPr>
              <a:lnSpc>
                <a:spcPct val="80000"/>
              </a:lnSpc>
            </a:pPr>
            <a:endParaRPr lang="en-US" altLang="zh-CN" sz="2100" b="1"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en-US" altLang="zh-CN" sz="3600" dirty="0"/>
              <a:t>1.2 </a:t>
            </a:r>
            <a:r>
              <a:rPr lang="zh-CN" altLang="en-US" sz="3600" dirty="0"/>
              <a:t>插入排序 </a:t>
            </a:r>
            <a:r>
              <a:rPr lang="en-US" altLang="zh-CN" sz="3600" dirty="0" smtClean="0"/>
              <a:t>(2)</a:t>
            </a:r>
            <a:endParaRPr lang="en-US" sz="3600" b="1" dirty="0" smtClean="0">
              <a:solidFill>
                <a:srgbClr val="0000CC"/>
              </a:solidFill>
            </a:endParaRPr>
          </a:p>
        </p:txBody>
      </p:sp>
      <p:sp>
        <p:nvSpPr>
          <p:cNvPr id="7171" name="Rectangle 3"/>
          <p:cNvSpPr>
            <a:spLocks noGrp="1" noChangeArrowheads="1"/>
          </p:cNvSpPr>
          <p:nvPr>
            <p:ph type="body" idx="4294967295"/>
          </p:nvPr>
        </p:nvSpPr>
        <p:spPr>
          <a:xfrm>
            <a:off x="838200" y="1295400"/>
            <a:ext cx="8305800" cy="4953000"/>
          </a:xfrm>
        </p:spPr>
        <p:txBody>
          <a:bodyPr/>
          <a:lstStyle/>
          <a:p>
            <a:pPr marL="0" indent="0">
              <a:spcAft>
                <a:spcPts val="1200"/>
              </a:spcAft>
              <a:buNone/>
            </a:pPr>
            <a:r>
              <a:rPr lang="zh-CN" altLang="en-US" sz="2400" b="1" dirty="0" smtClean="0"/>
              <a:t>算法伪代码</a:t>
            </a:r>
            <a:endParaRPr lang="en-US" sz="2400" b="1" dirty="0"/>
          </a:p>
          <a:p>
            <a:pPr marL="0" indent="0">
              <a:spcAft>
                <a:spcPts val="1200"/>
              </a:spcAft>
              <a:buNone/>
            </a:pPr>
            <a:endParaRPr lang="en-US" sz="2400" b="1" dirty="0" smtClean="0"/>
          </a:p>
          <a:p>
            <a:pPr marL="0" indent="0">
              <a:spcAft>
                <a:spcPts val="1200"/>
              </a:spcAft>
              <a:buNone/>
            </a:pPr>
            <a:endParaRPr lang="en-US" sz="2400" b="1" dirty="0"/>
          </a:p>
          <a:p>
            <a:pPr marL="0" indent="0">
              <a:spcAft>
                <a:spcPts val="1200"/>
              </a:spcAft>
              <a:buNone/>
            </a:pPr>
            <a:endParaRPr lang="en-US" sz="2400" b="1" dirty="0" smtClean="0"/>
          </a:p>
          <a:p>
            <a:pPr marL="0" indent="0">
              <a:spcAft>
                <a:spcPts val="1200"/>
              </a:spcAft>
              <a:buNone/>
            </a:pPr>
            <a:endParaRPr lang="en-US" sz="2400" b="1" dirty="0"/>
          </a:p>
          <a:p>
            <a:pPr marL="0" indent="0">
              <a:spcAft>
                <a:spcPts val="1200"/>
              </a:spcAft>
              <a:buNone/>
            </a:pPr>
            <a:endParaRPr lang="en-US" sz="2400" b="1" dirty="0" smtClean="0"/>
          </a:p>
          <a:p>
            <a:pPr marL="0" indent="0">
              <a:spcAft>
                <a:spcPts val="1200"/>
              </a:spcAft>
              <a:buNone/>
            </a:pPr>
            <a:endParaRPr lang="en-US" sz="2400" b="1" dirty="0" smtClean="0"/>
          </a:p>
        </p:txBody>
      </p:sp>
      <p:pic>
        <p:nvPicPr>
          <p:cNvPr id="4098" name="Picture 2"/>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23251" t="35262" r="36108" b="31215"/>
          <a:stretch>
            <a:fillRect/>
          </a:stretch>
        </p:blipFill>
        <p:spPr bwMode="auto">
          <a:xfrm>
            <a:off x="990600" y="2133600"/>
            <a:ext cx="7353214" cy="3581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zh-CN" altLang="en-US" sz="3600" b="1" dirty="0" smtClean="0">
                <a:solidFill>
                  <a:srgbClr val="0000CC"/>
                </a:solidFill>
                <a:ea typeface="宋体" charset="0"/>
              </a:rPr>
              <a:t>正确性证明</a:t>
            </a:r>
          </a:p>
        </p:txBody>
      </p:sp>
      <p:sp>
        <p:nvSpPr>
          <p:cNvPr id="7171" name="Rectangle 3"/>
          <p:cNvSpPr>
            <a:spLocks noGrp="1" noChangeArrowheads="1"/>
          </p:cNvSpPr>
          <p:nvPr>
            <p:ph type="body" idx="4294967295"/>
          </p:nvPr>
        </p:nvSpPr>
        <p:spPr>
          <a:xfrm>
            <a:off x="738505" y="3428365"/>
            <a:ext cx="8305800" cy="1609725"/>
          </a:xfrm>
        </p:spPr>
        <p:txBody>
          <a:bodyPr/>
          <a:lstStyle/>
          <a:p>
            <a:pPr marL="0" indent="0">
              <a:spcAft>
                <a:spcPts val="1200"/>
              </a:spcAft>
              <a:buNone/>
            </a:pPr>
            <a:r>
              <a:rPr lang="zh-CN" altLang="en-US" sz="2400" b="1" dirty="0">
                <a:ea typeface="宋体" charset="0"/>
              </a:rPr>
              <a:t>循环不变式：子数组</a:t>
            </a:r>
            <a:r>
              <a:rPr lang="en-US" altLang="zh-CN" sz="2400" b="1" dirty="0">
                <a:ea typeface="宋体" charset="0"/>
              </a:rPr>
              <a:t>A[1..j-1]</a:t>
            </a:r>
            <a:r>
              <a:rPr lang="zh-CN" altLang="zh-CN" sz="2400" b="1" dirty="0">
                <a:ea typeface="宋体" charset="0"/>
              </a:rPr>
              <a:t>包含了最初位于</a:t>
            </a:r>
            <a:r>
              <a:rPr lang="en-US" altLang="zh-CN" sz="2400" b="1" dirty="0">
                <a:ea typeface="宋体" charset="0"/>
                <a:sym typeface="+mn-ea"/>
              </a:rPr>
              <a:t>A[1..j-1]</a:t>
            </a:r>
            <a:r>
              <a:rPr lang="zh-CN" altLang="en-US" sz="2400" b="1" dirty="0">
                <a:ea typeface="宋体" charset="0"/>
                <a:sym typeface="+mn-ea"/>
              </a:rPr>
              <a:t>，目前已经排好序的各个元素</a:t>
            </a:r>
          </a:p>
          <a:p>
            <a:pPr marL="0" indent="0">
              <a:spcAft>
                <a:spcPts val="1200"/>
              </a:spcAft>
              <a:buNone/>
            </a:pPr>
            <a:endParaRPr lang="en-US" sz="2400" b="1" dirty="0" smtClean="0"/>
          </a:p>
          <a:p>
            <a:pPr marL="0" indent="0">
              <a:spcAft>
                <a:spcPts val="1200"/>
              </a:spcAft>
              <a:buNone/>
            </a:pPr>
            <a:endParaRPr lang="en-US" sz="2400" b="1" dirty="0"/>
          </a:p>
          <a:p>
            <a:pPr marL="0" indent="0">
              <a:spcAft>
                <a:spcPts val="1200"/>
              </a:spcAft>
              <a:buNone/>
            </a:pPr>
            <a:endParaRPr lang="en-US" sz="2400" b="1" dirty="0" smtClean="0"/>
          </a:p>
          <a:p>
            <a:pPr marL="0" indent="0">
              <a:spcAft>
                <a:spcPts val="1200"/>
              </a:spcAft>
              <a:buNone/>
            </a:pPr>
            <a:endParaRPr lang="en-US" sz="2400" b="1" dirty="0"/>
          </a:p>
          <a:p>
            <a:pPr marL="0" indent="0">
              <a:spcAft>
                <a:spcPts val="1200"/>
              </a:spcAft>
              <a:buNone/>
            </a:pPr>
            <a:endParaRPr lang="en-US" sz="2400" b="1" dirty="0" smtClean="0"/>
          </a:p>
          <a:p>
            <a:pPr marL="0" indent="0">
              <a:spcAft>
                <a:spcPts val="1200"/>
              </a:spcAft>
              <a:buNone/>
            </a:pPr>
            <a:endParaRPr lang="en-US" sz="2400" b="1" dirty="0" smtClean="0"/>
          </a:p>
        </p:txBody>
      </p:sp>
      <p:pic>
        <p:nvPicPr>
          <p:cNvPr id="4098" name="Picture 2"/>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23251" t="35262" r="36108" b="31215"/>
          <a:stretch>
            <a:fillRect/>
          </a:stretch>
        </p:blipFill>
        <p:spPr bwMode="auto">
          <a:xfrm>
            <a:off x="348615" y="838200"/>
            <a:ext cx="5005070" cy="24377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4"/>
          <a:stretch>
            <a:fillRect/>
          </a:stretch>
        </p:blipFill>
        <p:spPr>
          <a:xfrm>
            <a:off x="566420" y="4460875"/>
            <a:ext cx="7902575" cy="173736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zh-CN" altLang="en-US" sz="3600" b="1" dirty="0" smtClean="0">
                <a:solidFill>
                  <a:srgbClr val="0000CC"/>
                </a:solidFill>
                <a:ea typeface="宋体" charset="0"/>
              </a:rPr>
              <a:t>正确性证明</a:t>
            </a:r>
          </a:p>
        </p:txBody>
      </p:sp>
      <p:pic>
        <p:nvPicPr>
          <p:cNvPr id="4098" name="Picture 2"/>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23251" t="35262" r="36108" b="31215"/>
          <a:stretch>
            <a:fillRect/>
          </a:stretch>
        </p:blipFill>
        <p:spPr bwMode="auto">
          <a:xfrm>
            <a:off x="348615" y="730250"/>
            <a:ext cx="5005070" cy="24377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nvPicPr>
        <p:blipFill>
          <a:blip r:embed="rId4"/>
          <a:stretch>
            <a:fillRect/>
          </a:stretch>
        </p:blipFill>
        <p:spPr>
          <a:xfrm>
            <a:off x="502920" y="3168015"/>
            <a:ext cx="7994015" cy="3726815"/>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gn="just"/>
            <a:r>
              <a:rPr lang="zh-CN" altLang="en-US" dirty="0" smtClean="0"/>
              <a:t>课程介绍</a:t>
            </a:r>
            <a:endParaRPr lang="en-US" altLang="zh-CN" dirty="0" smtClean="0"/>
          </a:p>
          <a:p>
            <a:pPr algn="just"/>
            <a:r>
              <a:rPr lang="zh-CN" altLang="en-US" dirty="0" smtClean="0"/>
              <a:t>算法的概念</a:t>
            </a:r>
            <a:endParaRPr lang="en-US" altLang="zh-CN" dirty="0" smtClean="0"/>
          </a:p>
          <a:p>
            <a:pPr algn="just"/>
            <a:r>
              <a:rPr lang="zh-CN" altLang="en-US" dirty="0" smtClean="0"/>
              <a:t>算法正确性分析</a:t>
            </a:r>
            <a:endParaRPr lang="en-US" altLang="zh-CN" dirty="0" smtClean="0"/>
          </a:p>
          <a:p>
            <a:pPr algn="just"/>
            <a:r>
              <a:rPr lang="zh-CN" altLang="en-US" dirty="0" smtClean="0">
                <a:solidFill>
                  <a:srgbClr val="FF0000"/>
                </a:solidFill>
              </a:rPr>
              <a:t>算法时间效率分析</a:t>
            </a:r>
            <a:endParaRPr lang="en-US" altLang="zh-CN" dirty="0" smtClean="0">
              <a:solidFill>
                <a:srgbClr val="FF0000"/>
              </a:solidFill>
            </a:endParaRPr>
          </a:p>
          <a:p>
            <a:pPr lvl="1" algn="just"/>
            <a:r>
              <a:rPr lang="zh-CN" altLang="en-US" dirty="0" smtClean="0">
                <a:solidFill>
                  <a:srgbClr val="FF0000"/>
                </a:solidFill>
              </a:rPr>
              <a:t>理论分析</a:t>
            </a:r>
            <a:endParaRPr lang="en-US" altLang="zh-CN" dirty="0" smtClean="0">
              <a:solidFill>
                <a:srgbClr val="FF0000"/>
              </a:solidFill>
            </a:endParaRPr>
          </a:p>
          <a:p>
            <a:pPr lvl="1" algn="just"/>
            <a:r>
              <a:rPr lang="zh-CN" altLang="en-US" dirty="0" smtClean="0"/>
              <a:t>经验分析</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
          <p:cNvSpPr>
            <a:spLocks noGrp="1" noChangeArrowheads="1"/>
          </p:cNvSpPr>
          <p:nvPr>
            <p:ph type="body" idx="1"/>
          </p:nvPr>
        </p:nvSpPr>
        <p:spPr>
          <a:xfrm>
            <a:off x="468313" y="857231"/>
            <a:ext cx="8280400" cy="5667393"/>
          </a:xfrm>
        </p:spPr>
        <p:txBody>
          <a:bodyPr/>
          <a:lstStyle/>
          <a:p>
            <a:pPr eaLnBrk="1" hangingPunct="1">
              <a:buFont typeface="Wingdings" pitchFamily="2" charset="2"/>
              <a:buNone/>
            </a:pPr>
            <a:r>
              <a:rPr lang="en-US" altLang="zh-CN" sz="2100" b="1" dirty="0" smtClean="0"/>
              <a:t>2.1.5 </a:t>
            </a:r>
            <a:r>
              <a:rPr lang="zh-CN" altLang="en-US" sz="2100" b="1" dirty="0" smtClean="0"/>
              <a:t>分析框架概要</a:t>
            </a:r>
          </a:p>
          <a:p>
            <a:pPr>
              <a:lnSpc>
                <a:spcPct val="90000"/>
              </a:lnSpc>
            </a:pPr>
            <a:r>
              <a:rPr lang="zh-CN" altLang="en-US" sz="2600" dirty="0" smtClean="0">
                <a:latin typeface="楷体_GB2312" pitchFamily="49" charset="-122"/>
                <a:ea typeface="楷体_GB2312" pitchFamily="49" charset="-122"/>
              </a:rPr>
              <a:t>分析算法效率</a:t>
            </a:r>
            <a:r>
              <a:rPr lang="en-US" altLang="zh-CN" sz="2600" dirty="0" smtClean="0">
                <a:latin typeface="楷体_GB2312" pitchFamily="49" charset="-122"/>
                <a:ea typeface="楷体_GB2312" pitchFamily="49" charset="-122"/>
              </a:rPr>
              <a:t>:</a:t>
            </a:r>
            <a:r>
              <a:rPr lang="zh-CN" altLang="en-US" sz="2600" b="1" dirty="0" smtClean="0">
                <a:latin typeface="楷体_GB2312" pitchFamily="49" charset="-122"/>
                <a:ea typeface="楷体_GB2312" pitchFamily="49" charset="-122"/>
              </a:rPr>
              <a:t>时间效率和空间效率</a:t>
            </a:r>
            <a:r>
              <a:rPr lang="zh-CN" altLang="en-US" sz="2600" dirty="0" smtClean="0">
                <a:latin typeface="楷体_GB2312" pitchFamily="49" charset="-122"/>
                <a:ea typeface="楷体_GB2312" pitchFamily="49" charset="-122"/>
              </a:rPr>
              <a:t>。</a:t>
            </a:r>
          </a:p>
          <a:p>
            <a:pPr lvl="1">
              <a:lnSpc>
                <a:spcPct val="90000"/>
              </a:lnSpc>
            </a:pPr>
            <a:r>
              <a:rPr lang="zh-CN" altLang="en-US" sz="2200" b="1" dirty="0" smtClean="0">
                <a:latin typeface="楷体_GB2312" pitchFamily="49" charset="-122"/>
                <a:ea typeface="楷体_GB2312" pitchFamily="49" charset="-122"/>
              </a:rPr>
              <a:t>时间效率</a:t>
            </a:r>
            <a:r>
              <a:rPr lang="zh-CN" altLang="en-US" sz="2200" dirty="0" smtClean="0">
                <a:latin typeface="楷体_GB2312" pitchFamily="49" charset="-122"/>
                <a:ea typeface="楷体_GB2312" pitchFamily="49" charset="-122"/>
              </a:rPr>
              <a:t>指出正在讨论的算法运行得有多快；</a:t>
            </a:r>
          </a:p>
          <a:p>
            <a:pPr lvl="1">
              <a:lnSpc>
                <a:spcPct val="90000"/>
              </a:lnSpc>
            </a:pPr>
            <a:r>
              <a:rPr lang="zh-CN" altLang="en-US" sz="2200" b="1" dirty="0" smtClean="0">
                <a:latin typeface="楷体_GB2312" pitchFamily="49" charset="-122"/>
                <a:ea typeface="楷体_GB2312" pitchFamily="49" charset="-122"/>
              </a:rPr>
              <a:t>空间效率</a:t>
            </a:r>
            <a:r>
              <a:rPr lang="zh-CN" altLang="en-US" sz="2200" dirty="0" smtClean="0">
                <a:latin typeface="楷体_GB2312" pitchFamily="49" charset="-122"/>
                <a:ea typeface="楷体_GB2312" pitchFamily="49" charset="-122"/>
              </a:rPr>
              <a:t>关心算法需要的额外空间。</a:t>
            </a:r>
          </a:p>
          <a:p>
            <a:pPr eaLnBrk="1" hangingPunct="1"/>
            <a:endParaRPr lang="en-US" altLang="zh-CN" sz="2100" dirty="0" smtClean="0"/>
          </a:p>
          <a:p>
            <a:pPr eaLnBrk="1" hangingPunct="1"/>
            <a:endParaRPr lang="en-US" altLang="zh-CN" sz="2100" dirty="0" smtClean="0"/>
          </a:p>
          <a:p>
            <a:pPr eaLnBrk="1" hangingPunct="1"/>
            <a:r>
              <a:rPr lang="zh-CN" altLang="en-US" sz="2100" dirty="0" smtClean="0"/>
              <a:t>算法的时间效率和空间效率都用</a:t>
            </a:r>
            <a:r>
              <a:rPr lang="zh-CN" altLang="en-US" sz="2100" dirty="0" smtClean="0">
                <a:solidFill>
                  <a:srgbClr val="FF0000"/>
                </a:solidFill>
              </a:rPr>
              <a:t>输入规模的函数</a:t>
            </a:r>
            <a:r>
              <a:rPr lang="zh-CN" altLang="en-US" sz="2100" dirty="0" smtClean="0"/>
              <a:t>进行度量。</a:t>
            </a:r>
          </a:p>
          <a:p>
            <a:pPr eaLnBrk="1" hangingPunct="1"/>
            <a:r>
              <a:rPr lang="zh-CN" altLang="en-US" sz="2100" dirty="0" smtClean="0"/>
              <a:t>我们用算法</a:t>
            </a:r>
            <a:r>
              <a:rPr lang="zh-CN" altLang="en-US" sz="2100" dirty="0" smtClean="0">
                <a:solidFill>
                  <a:srgbClr val="FF0000"/>
                </a:solidFill>
              </a:rPr>
              <a:t>基本操作的执行次数</a:t>
            </a:r>
            <a:r>
              <a:rPr lang="zh-CN" altLang="en-US" sz="2100" dirty="0" smtClean="0"/>
              <a:t>来度量算时间效率。通过计算算法消耗的额外存储单元的数量来度量空间效率。</a:t>
            </a:r>
          </a:p>
          <a:p>
            <a:pPr eaLnBrk="1" hangingPunct="1"/>
            <a:r>
              <a:rPr lang="zh-CN" altLang="en-US" sz="2100" dirty="0" smtClean="0"/>
              <a:t>在输入规模相同的情况下，有些算法的效率会的显著差异。对于这样的算法，我们需要区分</a:t>
            </a:r>
            <a:r>
              <a:rPr lang="zh-CN" altLang="en-US" sz="2100" dirty="0" smtClean="0">
                <a:solidFill>
                  <a:srgbClr val="FF0000"/>
                </a:solidFill>
              </a:rPr>
              <a:t>最差效率，平均效率和最优效率</a:t>
            </a:r>
            <a:r>
              <a:rPr lang="zh-CN" altLang="en-US" sz="2100" dirty="0" smtClean="0"/>
              <a:t>。</a:t>
            </a:r>
          </a:p>
          <a:p>
            <a:pPr eaLnBrk="1" hangingPunct="1"/>
            <a:r>
              <a:rPr lang="zh-CN" altLang="en-US" sz="2100" dirty="0" smtClean="0"/>
              <a:t>本框架主要关心，当算法的</a:t>
            </a:r>
            <a:r>
              <a:rPr lang="zh-CN" altLang="en-US" sz="2100" dirty="0" smtClean="0">
                <a:solidFill>
                  <a:srgbClr val="FF0000"/>
                </a:solidFill>
              </a:rPr>
              <a:t>输入规模趋向于无限大的时候</a:t>
            </a:r>
            <a:r>
              <a:rPr lang="zh-CN" altLang="en-US" sz="2100" dirty="0" smtClean="0"/>
              <a:t>，其运行时间（消耗的额外空间）函数的增长次数。</a:t>
            </a:r>
          </a:p>
          <a:p>
            <a:pPr eaLnBrk="1" hangingPunct="1"/>
            <a:endParaRPr lang="en-US" altLang="zh-CN" dirty="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827088" y="714356"/>
            <a:ext cx="7772400" cy="4381519"/>
          </a:xfrm>
        </p:spPr>
        <p:txBody>
          <a:bodyPr/>
          <a:lstStyle/>
          <a:p>
            <a:pPr eaLnBrk="1" hangingPunct="1">
              <a:buFont typeface="Wingdings" pitchFamily="2" charset="2"/>
              <a:buNone/>
            </a:pPr>
            <a:r>
              <a:rPr lang="zh-CN" altLang="en-US" sz="2600" b="1" dirty="0" smtClean="0"/>
              <a:t>输入规模的度量</a:t>
            </a:r>
            <a:r>
              <a:rPr lang="zh-CN" altLang="en-US" sz="2600" dirty="0" smtClean="0"/>
              <a:t>       		</a:t>
            </a:r>
            <a:endParaRPr lang="en-US" altLang="zh-CN" sz="2600" dirty="0" smtClean="0"/>
          </a:p>
          <a:p>
            <a:pPr>
              <a:lnSpc>
                <a:spcPct val="125000"/>
              </a:lnSpc>
              <a:spcBef>
                <a:spcPts val="600"/>
              </a:spcBef>
            </a:pPr>
            <a:r>
              <a:rPr lang="zh-CN" altLang="en-US" sz="2400" b="1" dirty="0" smtClean="0"/>
              <a:t>算法的运行时间严重依赖于问题的输入规模。一般地，算法的运行时间与输入规模同步增长。</a:t>
            </a:r>
            <a:endParaRPr lang="en-US" altLang="zh-CN" sz="2400" b="1" dirty="0" smtClean="0"/>
          </a:p>
          <a:p>
            <a:pPr lvl="1">
              <a:lnSpc>
                <a:spcPct val="125000"/>
              </a:lnSpc>
              <a:spcBef>
                <a:spcPts val="600"/>
              </a:spcBef>
            </a:pPr>
            <a:r>
              <a:rPr lang="zh-CN" altLang="en-US" sz="2000" dirty="0" smtClean="0"/>
              <a:t>例如，需要更多时间来对更长的数组排序，更大的矩阵相乘也需要花费更多时间，等等。</a:t>
            </a:r>
            <a:endParaRPr lang="en-US" altLang="zh-CN" sz="2000" b="1" dirty="0" smtClean="0"/>
          </a:p>
          <a:p>
            <a:pPr>
              <a:lnSpc>
                <a:spcPct val="125000"/>
              </a:lnSpc>
              <a:spcBef>
                <a:spcPts val="600"/>
              </a:spcBef>
            </a:pPr>
            <a:r>
              <a:rPr lang="zh-CN" altLang="en-US" sz="2400" b="1" dirty="0" smtClean="0"/>
              <a:t>即使规模相同的两个不同输入，其运行时间也可能差别很大</a:t>
            </a:r>
            <a:endParaRPr lang="en-US" sz="2400" b="1" dirty="0" smtClean="0"/>
          </a:p>
          <a:p>
            <a:pPr marL="400050" lvl="1" indent="0">
              <a:lnSpc>
                <a:spcPct val="125000"/>
              </a:lnSpc>
              <a:spcBef>
                <a:spcPts val="600"/>
              </a:spcBef>
              <a:buNone/>
            </a:pPr>
            <a:r>
              <a:rPr lang="en-US" altLang="zh-CN" sz="2000" b="1" dirty="0" smtClean="0">
                <a:solidFill>
                  <a:srgbClr val="C00000"/>
                </a:solidFill>
              </a:rPr>
              <a:t>	</a:t>
            </a:r>
            <a:r>
              <a:rPr lang="zh-CN" altLang="en-US" sz="2000" b="1" dirty="0" smtClean="0">
                <a:solidFill>
                  <a:srgbClr val="C00000"/>
                </a:solidFill>
              </a:rPr>
              <a:t>例如：当插入排序在处理已排序好的</a:t>
            </a:r>
            <a:r>
              <a:rPr lang="en-US" altLang="zh-CN" sz="2000" b="1" i="1" dirty="0" smtClean="0">
                <a:solidFill>
                  <a:srgbClr val="C00000"/>
                </a:solidFill>
              </a:rPr>
              <a:t>n</a:t>
            </a:r>
            <a:r>
              <a:rPr lang="zh-CN" altLang="en-US" sz="2000" b="1" dirty="0" smtClean="0">
                <a:solidFill>
                  <a:srgbClr val="C00000"/>
                </a:solidFill>
              </a:rPr>
              <a:t>个元素数组和逆序排列的</a:t>
            </a:r>
            <a:r>
              <a:rPr lang="en-US" altLang="zh-CN" sz="2000" b="1" i="1" dirty="0" smtClean="0">
                <a:solidFill>
                  <a:srgbClr val="C00000"/>
                </a:solidFill>
              </a:rPr>
              <a:t>n</a:t>
            </a:r>
            <a:r>
              <a:rPr lang="zh-CN" altLang="en-US" sz="2000" b="1" dirty="0" smtClean="0">
                <a:solidFill>
                  <a:srgbClr val="C00000"/>
                </a:solidFill>
              </a:rPr>
              <a:t>个元素数组时。</a:t>
            </a:r>
            <a:endParaRPr lang="en-US" altLang="zh-CN" sz="2000" b="1" dirty="0" smtClean="0">
              <a:solidFill>
                <a:srgbClr val="C00000"/>
              </a:solidFill>
            </a:endParaRPr>
          </a:p>
          <a:p>
            <a:pPr>
              <a:buNone/>
            </a:pPr>
            <a:r>
              <a:rPr lang="zh-CN" altLang="en-US" sz="2600" dirty="0" smtClean="0"/>
              <a:t>使用一个以算法输入规模式</a:t>
            </a:r>
            <a:r>
              <a:rPr lang="en-US" altLang="zh-CN" sz="2600" dirty="0" smtClean="0"/>
              <a:t>n</a:t>
            </a:r>
            <a:r>
              <a:rPr lang="zh-CN" altLang="en-US" sz="2600" dirty="0" smtClean="0"/>
              <a:t>为参数的函数，来研究算法效率是非常合乎逻辑的。</a:t>
            </a:r>
          </a:p>
          <a:p>
            <a:pPr>
              <a:buNone/>
            </a:pPr>
            <a:r>
              <a:rPr lang="zh-CN" altLang="en-US" sz="2600" dirty="0" smtClean="0"/>
              <a:t>   		选择哪个参数表示输入规模？</a:t>
            </a:r>
            <a:endParaRPr lang="en-US" altLang="zh-CN" sz="2600" dirty="0" smtClean="0"/>
          </a:p>
          <a:p>
            <a:pPr marL="400050" lvl="1" indent="0">
              <a:lnSpc>
                <a:spcPct val="125000"/>
              </a:lnSpc>
              <a:spcBef>
                <a:spcPts val="600"/>
              </a:spcBef>
              <a:buNone/>
            </a:pPr>
            <a:endParaRPr lang="en-US" sz="2000" b="1" dirty="0" smtClean="0"/>
          </a:p>
          <a:p>
            <a:pPr eaLnBrk="1" hangingPunct="1">
              <a:buFont typeface="Wingdings" pitchFamily="2" charset="2"/>
              <a:buNone/>
            </a:pPr>
            <a:endParaRPr lang="zh-CN" altLang="en-US" sz="2600"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zh-CN" altLang="en-US" b="1" dirty="0" smtClean="0"/>
              <a:t>运行时间的度量单位</a:t>
            </a:r>
          </a:p>
        </p:txBody>
      </p:sp>
      <p:sp>
        <p:nvSpPr>
          <p:cNvPr id="9219" name="Rectangle 3"/>
          <p:cNvSpPr>
            <a:spLocks noGrp="1" noChangeArrowheads="1"/>
          </p:cNvSpPr>
          <p:nvPr>
            <p:ph type="body" idx="1"/>
          </p:nvPr>
        </p:nvSpPr>
        <p:spPr/>
        <p:txBody>
          <a:bodyPr/>
          <a:lstStyle/>
          <a:p>
            <a:pPr eaLnBrk="1" hangingPunct="1">
              <a:lnSpc>
                <a:spcPct val="90000"/>
              </a:lnSpc>
            </a:pPr>
            <a:r>
              <a:rPr lang="en-US" altLang="zh-CN" smtClean="0"/>
              <a:t>S</a:t>
            </a:r>
            <a:r>
              <a:rPr lang="zh-CN" altLang="en-US" smtClean="0"/>
              <a:t>、</a:t>
            </a:r>
            <a:r>
              <a:rPr lang="en-US" altLang="zh-CN" smtClean="0"/>
              <a:t>ms</a:t>
            </a:r>
            <a:r>
              <a:rPr lang="zh-CN" altLang="en-US" smtClean="0"/>
              <a:t>：</a:t>
            </a:r>
          </a:p>
          <a:p>
            <a:pPr lvl="1" eaLnBrk="1" hangingPunct="1">
              <a:lnSpc>
                <a:spcPct val="90000"/>
              </a:lnSpc>
            </a:pPr>
            <a:r>
              <a:rPr lang="zh-CN" altLang="en-US" smtClean="0"/>
              <a:t>依赖于特定计算机运行速度</a:t>
            </a:r>
          </a:p>
          <a:p>
            <a:pPr lvl="1" eaLnBrk="1" hangingPunct="1">
              <a:lnSpc>
                <a:spcPct val="90000"/>
              </a:lnSpc>
            </a:pPr>
            <a:r>
              <a:rPr lang="zh-CN" altLang="en-US" smtClean="0"/>
              <a:t>依赖于算法程序实现的质量</a:t>
            </a:r>
          </a:p>
          <a:p>
            <a:pPr lvl="1" eaLnBrk="1" hangingPunct="1">
              <a:lnSpc>
                <a:spcPct val="90000"/>
              </a:lnSpc>
            </a:pPr>
            <a:r>
              <a:rPr lang="zh-CN" altLang="en-US" smtClean="0"/>
              <a:t>依赖于适用那种编译器将程序转化成机器码</a:t>
            </a:r>
          </a:p>
          <a:p>
            <a:pPr eaLnBrk="1" hangingPunct="1">
              <a:lnSpc>
                <a:spcPct val="90000"/>
              </a:lnSpc>
            </a:pPr>
            <a:r>
              <a:rPr lang="zh-CN" altLang="en-US" smtClean="0"/>
              <a:t>每一步的执行次数</a:t>
            </a:r>
          </a:p>
          <a:p>
            <a:pPr lvl="1" eaLnBrk="1" hangingPunct="1">
              <a:lnSpc>
                <a:spcPct val="90000"/>
              </a:lnSpc>
            </a:pPr>
            <a:r>
              <a:rPr lang="zh-CN" altLang="en-US" smtClean="0"/>
              <a:t>分析较为困难</a:t>
            </a:r>
          </a:p>
          <a:p>
            <a:pPr eaLnBrk="1" hangingPunct="1">
              <a:lnSpc>
                <a:spcPct val="90000"/>
              </a:lnSpc>
            </a:pPr>
            <a:r>
              <a:rPr lang="zh-CN" altLang="en-US" smtClean="0"/>
              <a:t>基本操作的步数</a:t>
            </a:r>
          </a:p>
          <a:p>
            <a:pPr lvl="1" eaLnBrk="1" hangingPunct="1">
              <a:lnSpc>
                <a:spcPct val="90000"/>
              </a:lnSpc>
            </a:pPr>
            <a:r>
              <a:rPr lang="zh-CN" altLang="en-US" smtClean="0">
                <a:solidFill>
                  <a:schemeClr val="tx2"/>
                </a:solidFill>
              </a:rPr>
              <a:t>它通常是算法最内层循环中最费时的操作。</a:t>
            </a:r>
          </a:p>
          <a:p>
            <a:pPr lvl="1" eaLnBrk="1" hangingPunct="1">
              <a:lnSpc>
                <a:spcPct val="90000"/>
              </a:lnSpc>
            </a:pPr>
            <a:endParaRPr lang="en-US" altLang="zh-CN" smtClean="0">
              <a:solidFill>
                <a:schemeClr val="tx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en-US" altLang="zh-CN" sz="3600" dirty="0" smtClean="0"/>
              <a:t>1.2 </a:t>
            </a:r>
            <a:r>
              <a:rPr lang="zh-CN" altLang="en-US" sz="3600" dirty="0" smtClean="0"/>
              <a:t>分析插入排序算法 </a:t>
            </a:r>
            <a:r>
              <a:rPr lang="en-US" sz="3600" b="1" dirty="0" smtClean="0">
                <a:solidFill>
                  <a:srgbClr val="0000CC"/>
                </a:solidFill>
              </a:rPr>
              <a:t>(1)</a:t>
            </a:r>
          </a:p>
        </p:txBody>
      </p:sp>
      <p:sp>
        <p:nvSpPr>
          <p:cNvPr id="7171" name="Rectangle 3"/>
          <p:cNvSpPr>
            <a:spLocks noGrp="1" noChangeArrowheads="1"/>
          </p:cNvSpPr>
          <p:nvPr>
            <p:ph type="body" idx="4294967295"/>
          </p:nvPr>
        </p:nvSpPr>
        <p:spPr>
          <a:xfrm>
            <a:off x="533400" y="1371600"/>
            <a:ext cx="8610600" cy="5334000"/>
          </a:xfrm>
        </p:spPr>
        <p:txBody>
          <a:bodyPr/>
          <a:lstStyle/>
          <a:p>
            <a:pPr marL="0" indent="0">
              <a:lnSpc>
                <a:spcPct val="125000"/>
              </a:lnSpc>
              <a:spcBef>
                <a:spcPts val="600"/>
              </a:spcBef>
              <a:buNone/>
            </a:pPr>
            <a:r>
              <a:rPr lang="zh-CN" altLang="en-US" sz="2400" b="1" dirty="0" smtClean="0"/>
              <a:t>     假定一种单处理器计算模型</a:t>
            </a:r>
            <a:r>
              <a:rPr lang="en-US" altLang="zh-CN" sz="2400" b="1" dirty="0" smtClean="0"/>
              <a:t>—</a:t>
            </a:r>
            <a:r>
              <a:rPr lang="zh-CN" altLang="en-US" sz="2400" b="1" dirty="0" smtClean="0">
                <a:solidFill>
                  <a:srgbClr val="3333FF"/>
                </a:solidFill>
                <a:latin typeface="黑体" pitchFamily="49" charset="-122"/>
                <a:ea typeface="黑体" pitchFamily="49" charset="-122"/>
              </a:rPr>
              <a:t>随机访问模型</a:t>
            </a:r>
            <a:r>
              <a:rPr lang="en-US" altLang="zh-CN" sz="2400" b="1" dirty="0" smtClean="0"/>
              <a:t>(</a:t>
            </a:r>
            <a:r>
              <a:rPr lang="en-US" sz="2400" b="1" dirty="0"/>
              <a:t>Random-Access Machine,</a:t>
            </a:r>
            <a:r>
              <a:rPr lang="en-US" sz="2400" b="1" dirty="0" smtClean="0">
                <a:solidFill>
                  <a:srgbClr val="C00000"/>
                </a:solidFill>
              </a:rPr>
              <a:t> </a:t>
            </a:r>
            <a:r>
              <a:rPr lang="en-US" sz="2400" b="1" dirty="0" smtClean="0">
                <a:solidFill>
                  <a:srgbClr val="3333FF"/>
                </a:solidFill>
                <a:latin typeface="Arial" pitchFamily="34" charset="0"/>
                <a:cs typeface="Arial" pitchFamily="34" charset="0"/>
              </a:rPr>
              <a:t>RAM</a:t>
            </a:r>
            <a:r>
              <a:rPr lang="en-US" sz="2400" b="1" dirty="0" smtClean="0"/>
              <a:t>)</a:t>
            </a:r>
            <a:r>
              <a:rPr lang="zh-CN" altLang="en-US" sz="2400" b="1" dirty="0" smtClean="0"/>
              <a:t>：</a:t>
            </a:r>
            <a:endParaRPr lang="en-US" sz="2400" b="1" dirty="0"/>
          </a:p>
          <a:p>
            <a:pPr>
              <a:lnSpc>
                <a:spcPct val="125000"/>
              </a:lnSpc>
              <a:spcBef>
                <a:spcPts val="600"/>
              </a:spcBef>
            </a:pPr>
            <a:r>
              <a:rPr lang="zh-CN" altLang="en-US" sz="2200" b="1" dirty="0" smtClean="0"/>
              <a:t>指令一条接一条执行，没有并发操作。</a:t>
            </a:r>
            <a:endParaRPr lang="en-US" sz="2200" b="1" dirty="0"/>
          </a:p>
          <a:p>
            <a:pPr>
              <a:lnSpc>
                <a:spcPct val="125000"/>
              </a:lnSpc>
              <a:spcBef>
                <a:spcPts val="600"/>
              </a:spcBef>
            </a:pPr>
            <a:r>
              <a:rPr lang="zh-CN" altLang="en-US" sz="2200" b="1" dirty="0"/>
              <a:t>简单</a:t>
            </a:r>
            <a:r>
              <a:rPr lang="zh-CN" altLang="en-US" sz="2200" b="1" dirty="0" smtClean="0"/>
              <a:t>起见，假设每条指令所需时间均为常量。</a:t>
            </a:r>
            <a:endParaRPr lang="en-US" sz="2200" b="1" dirty="0" smtClean="0"/>
          </a:p>
          <a:p>
            <a:pPr lvl="1">
              <a:lnSpc>
                <a:spcPct val="125000"/>
              </a:lnSpc>
              <a:spcBef>
                <a:spcPts val="600"/>
              </a:spcBef>
            </a:pPr>
            <a:r>
              <a:rPr lang="zh-CN" altLang="en-US" sz="2000" b="1" dirty="0" smtClean="0"/>
              <a:t>算术指令：加法、减法、乘法、除法、取余，向下取整、向上取整</a:t>
            </a:r>
            <a:r>
              <a:rPr lang="en-US" sz="2000" b="1" dirty="0" smtClean="0"/>
              <a:t> </a:t>
            </a:r>
          </a:p>
          <a:p>
            <a:pPr lvl="1">
              <a:lnSpc>
                <a:spcPct val="125000"/>
              </a:lnSpc>
              <a:spcBef>
                <a:spcPts val="600"/>
              </a:spcBef>
            </a:pPr>
            <a:r>
              <a:rPr lang="zh-CN" altLang="en-US" sz="2000" b="1" dirty="0" smtClean="0"/>
              <a:t>数据移动指令：装入、存储、复制</a:t>
            </a:r>
            <a:endParaRPr lang="en-US" altLang="zh-CN" sz="2000" b="1" dirty="0" smtClean="0"/>
          </a:p>
          <a:p>
            <a:pPr lvl="1">
              <a:lnSpc>
                <a:spcPct val="125000"/>
              </a:lnSpc>
              <a:spcBef>
                <a:spcPts val="600"/>
              </a:spcBef>
            </a:pPr>
            <a:r>
              <a:rPr lang="zh-CN" altLang="en-US" sz="2000" b="1" dirty="0"/>
              <a:t>控制指令：</a:t>
            </a:r>
            <a:r>
              <a:rPr lang="zh-CN" altLang="en-US" sz="2000" b="1" dirty="0" smtClean="0"/>
              <a:t>条件与无条件转移、子程序调用与返回</a:t>
            </a:r>
            <a:r>
              <a:rPr lang="zh-CN" altLang="en-US" sz="2000" b="1" dirty="0"/>
              <a:t>。</a:t>
            </a:r>
            <a:endParaRPr lang="en-US" sz="2000" b="1" dirty="0"/>
          </a:p>
          <a:p>
            <a:pPr>
              <a:lnSpc>
                <a:spcPct val="125000"/>
              </a:lnSpc>
              <a:spcBef>
                <a:spcPts val="600"/>
              </a:spcBef>
            </a:pPr>
            <a:r>
              <a:rPr lang="en-US" sz="2200" b="1" dirty="0" smtClean="0"/>
              <a:t>RAM</a:t>
            </a:r>
            <a:r>
              <a:rPr lang="zh-CN" altLang="en-US" sz="2200" b="1" dirty="0" smtClean="0"/>
              <a:t>模型中的数据类型有整数型和浮点实数型。</a:t>
            </a:r>
            <a:endParaRPr lang="en-US" sz="2200" b="1" dirty="0" smtClean="0"/>
          </a:p>
          <a:p>
            <a:pPr>
              <a:lnSpc>
                <a:spcPct val="125000"/>
              </a:lnSpc>
              <a:spcBef>
                <a:spcPts val="600"/>
              </a:spcBef>
            </a:pPr>
            <a:r>
              <a:rPr lang="zh-CN" altLang="en-US" sz="2400" b="1" dirty="0" smtClean="0"/>
              <a:t>不考虑内存层次的影响。</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7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7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7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81000" y="152400"/>
            <a:ext cx="7772400" cy="838200"/>
          </a:xfrm>
        </p:spPr>
        <p:txBody>
          <a:bodyPr/>
          <a:lstStyle/>
          <a:p>
            <a:pPr algn="l"/>
            <a:r>
              <a:rPr lang="en-US" altLang="zh-CN" sz="3600" b="1" dirty="0" smtClean="0">
                <a:solidFill>
                  <a:schemeClr val="tx1"/>
                </a:solidFill>
              </a:rPr>
              <a:t>1.2 </a:t>
            </a:r>
            <a:r>
              <a:rPr lang="zh-CN" altLang="en-US" sz="3600" b="1" dirty="0" smtClean="0">
                <a:solidFill>
                  <a:schemeClr val="tx1"/>
                </a:solidFill>
              </a:rPr>
              <a:t>分析插入排序算法</a:t>
            </a:r>
            <a:r>
              <a:rPr lang="en-US" sz="3600" b="1" dirty="0" smtClean="0">
                <a:solidFill>
                  <a:schemeClr val="tx1"/>
                </a:solidFill>
              </a:rPr>
              <a:t> (</a:t>
            </a:r>
            <a:r>
              <a:rPr lang="en-US" altLang="zh-CN" sz="3600" b="1" dirty="0" smtClean="0">
                <a:solidFill>
                  <a:schemeClr val="tx1"/>
                </a:solidFill>
              </a:rPr>
              <a:t>3</a:t>
            </a:r>
            <a:r>
              <a:rPr lang="en-US" sz="3600" b="1" dirty="0" smtClean="0">
                <a:solidFill>
                  <a:schemeClr val="tx1"/>
                </a:solidFill>
              </a:rPr>
              <a:t>)</a:t>
            </a:r>
          </a:p>
        </p:txBody>
      </p:sp>
      <p:sp>
        <p:nvSpPr>
          <p:cNvPr id="7171" name="Rectangle 3"/>
          <p:cNvSpPr>
            <a:spLocks noGrp="1" noChangeArrowheads="1"/>
          </p:cNvSpPr>
          <p:nvPr>
            <p:ph type="body" idx="4294967295"/>
          </p:nvPr>
        </p:nvSpPr>
        <p:spPr>
          <a:xfrm>
            <a:off x="533400" y="4572000"/>
            <a:ext cx="8610600" cy="2133600"/>
          </a:xfrm>
        </p:spPr>
        <p:txBody>
          <a:bodyPr/>
          <a:lstStyle/>
          <a:p>
            <a:pPr>
              <a:lnSpc>
                <a:spcPct val="125000"/>
              </a:lnSpc>
              <a:spcBef>
                <a:spcPts val="600"/>
              </a:spcBef>
            </a:pPr>
            <a:r>
              <a:rPr lang="zh-CN" altLang="en-US" sz="2000" b="1" dirty="0" smtClean="0"/>
              <a:t>假定每次执行第</a:t>
            </a:r>
            <a:r>
              <a:rPr lang="en-US" altLang="zh-CN" sz="2000" b="1" i="1" dirty="0" err="1" smtClean="0"/>
              <a:t>i</a:t>
            </a:r>
            <a:r>
              <a:rPr lang="zh-CN" altLang="en-US" sz="2000" b="1" dirty="0" smtClean="0"/>
              <a:t>行所花的时间都是常量</a:t>
            </a:r>
            <a:r>
              <a:rPr lang="en-US" altLang="zh-CN" sz="2000" b="1" i="1" dirty="0" smtClean="0"/>
              <a:t>c</a:t>
            </a:r>
            <a:r>
              <a:rPr lang="en-US" altLang="zh-CN" sz="2000" b="1" i="1" baseline="-25000" dirty="0" smtClean="0"/>
              <a:t>i</a:t>
            </a:r>
            <a:r>
              <a:rPr lang="zh-CN" altLang="en-US" sz="2000" b="1" dirty="0"/>
              <a:t>；</a:t>
            </a:r>
            <a:endParaRPr lang="en-US" altLang="zh-CN" sz="2000" b="1" dirty="0"/>
          </a:p>
          <a:p>
            <a:pPr>
              <a:lnSpc>
                <a:spcPct val="125000"/>
              </a:lnSpc>
              <a:spcBef>
                <a:spcPts val="600"/>
              </a:spcBef>
            </a:pPr>
            <a:r>
              <a:rPr lang="zh-CN" altLang="en-US" sz="2000" b="1" dirty="0" smtClean="0"/>
              <a:t>对</a:t>
            </a:r>
            <a:r>
              <a:rPr lang="en-US" sz="2000" b="1" dirty="0" smtClean="0"/>
              <a:t> </a:t>
            </a:r>
            <a:r>
              <a:rPr lang="en-US" sz="2000" b="1" i="1" dirty="0"/>
              <a:t>j</a:t>
            </a:r>
            <a:r>
              <a:rPr lang="en-US" sz="2000" b="1" dirty="0"/>
              <a:t> </a:t>
            </a:r>
            <a:r>
              <a:rPr lang="en-US" sz="2000" b="1" dirty="0" smtClean="0"/>
              <a:t>= 2, 3, … </a:t>
            </a:r>
            <a:r>
              <a:rPr lang="en-US" sz="2000" b="1" i="1" dirty="0"/>
              <a:t>n</a:t>
            </a:r>
            <a:r>
              <a:rPr lang="en-US" sz="2000" b="1" dirty="0"/>
              <a:t>, </a:t>
            </a:r>
            <a:r>
              <a:rPr lang="zh-CN" altLang="en-US" sz="2000" b="1" dirty="0" smtClean="0"/>
              <a:t>假设</a:t>
            </a:r>
            <a:r>
              <a:rPr lang="en-US" sz="2000" b="1" i="1" dirty="0" err="1" smtClean="0">
                <a:solidFill>
                  <a:srgbClr val="FF0000"/>
                </a:solidFill>
              </a:rPr>
              <a:t>t</a:t>
            </a:r>
            <a:r>
              <a:rPr lang="en-US" sz="2000" b="1" i="1" baseline="-25000" dirty="0" err="1" smtClean="0">
                <a:solidFill>
                  <a:srgbClr val="FF0000"/>
                </a:solidFill>
              </a:rPr>
              <a:t>j</a:t>
            </a:r>
            <a:r>
              <a:rPr lang="zh-CN" altLang="en-US" sz="2000" b="1" dirty="0" smtClean="0">
                <a:solidFill>
                  <a:srgbClr val="FF0000"/>
                </a:solidFill>
              </a:rPr>
              <a:t>表示对那个值</a:t>
            </a:r>
            <a:r>
              <a:rPr lang="en-US" altLang="zh-CN" sz="2000" b="1" i="1" dirty="0" smtClean="0">
                <a:solidFill>
                  <a:srgbClr val="FF0000"/>
                </a:solidFill>
              </a:rPr>
              <a:t>j</a:t>
            </a:r>
            <a:r>
              <a:rPr lang="zh-CN" altLang="en-US" sz="2000" b="1" dirty="0" smtClean="0">
                <a:solidFill>
                  <a:srgbClr val="FF0000"/>
                </a:solidFill>
              </a:rPr>
              <a:t>执行</a:t>
            </a:r>
            <a:r>
              <a:rPr lang="en-US" altLang="zh-CN" sz="2000" b="1" i="1" dirty="0" smtClean="0">
                <a:solidFill>
                  <a:srgbClr val="FF0000"/>
                </a:solidFill>
              </a:rPr>
              <a:t>while</a:t>
            </a:r>
            <a:r>
              <a:rPr lang="zh-CN" altLang="en-US" sz="2000" b="1" dirty="0" smtClean="0">
                <a:solidFill>
                  <a:srgbClr val="FF0000"/>
                </a:solidFill>
              </a:rPr>
              <a:t>循环</a:t>
            </a:r>
            <a:r>
              <a:rPr lang="zh-CN" altLang="en-US" sz="2000" b="1" dirty="0" smtClean="0">
                <a:solidFill>
                  <a:schemeClr val="accent6">
                    <a:lumMod val="50000"/>
                  </a:schemeClr>
                </a:solidFill>
              </a:rPr>
              <a:t>测试</a:t>
            </a:r>
            <a:r>
              <a:rPr lang="zh-CN" altLang="en-US" sz="2000" b="1" dirty="0" smtClean="0">
                <a:solidFill>
                  <a:srgbClr val="FF0000"/>
                </a:solidFill>
              </a:rPr>
              <a:t>的次数</a:t>
            </a:r>
            <a:r>
              <a:rPr lang="zh-CN" altLang="en-US" sz="2000" b="1" dirty="0" smtClean="0"/>
              <a:t>。</a:t>
            </a:r>
            <a:endParaRPr lang="en-US" altLang="zh-CN" sz="2000" b="1" dirty="0" smtClean="0"/>
          </a:p>
          <a:p>
            <a:pPr>
              <a:lnSpc>
                <a:spcPct val="125000"/>
              </a:lnSpc>
              <a:spcBef>
                <a:spcPts val="600"/>
              </a:spcBef>
            </a:pPr>
            <a:r>
              <a:rPr lang="zh-CN" altLang="en-US" sz="2000" b="1" dirty="0"/>
              <a:t>当一</a:t>
            </a:r>
            <a:r>
              <a:rPr lang="zh-CN" altLang="en-US" sz="2000" b="1" dirty="0" smtClean="0"/>
              <a:t>个</a:t>
            </a:r>
            <a:r>
              <a:rPr lang="en-US" altLang="zh-CN" sz="2000" b="1" i="1" dirty="0"/>
              <a:t>for</a:t>
            </a:r>
            <a:r>
              <a:rPr lang="zh-CN" altLang="en-US" sz="2000" b="1" dirty="0" smtClean="0"/>
              <a:t>或</a:t>
            </a:r>
            <a:r>
              <a:rPr lang="en-US" altLang="zh-CN" sz="2000" b="1" i="1" dirty="0"/>
              <a:t>while</a:t>
            </a:r>
            <a:r>
              <a:rPr lang="zh-CN" altLang="en-US" sz="2000" b="1" dirty="0" smtClean="0"/>
              <a:t>循环按通常的方式（由于循环头中的测试）</a:t>
            </a:r>
            <a:r>
              <a:rPr lang="zh-CN" altLang="en-US" sz="2000" b="1" dirty="0"/>
              <a:t>退出</a:t>
            </a:r>
            <a:r>
              <a:rPr lang="zh-CN" altLang="en-US" sz="2000" b="1" dirty="0" smtClean="0"/>
              <a:t>时，执行测试的次数比执行循环体的次数多</a:t>
            </a:r>
            <a:r>
              <a:rPr lang="en-US" altLang="zh-CN" sz="2000" b="1" dirty="0" smtClean="0"/>
              <a:t>1</a:t>
            </a:r>
            <a:r>
              <a:rPr lang="zh-CN" altLang="en-US" sz="2000" b="1" dirty="0" smtClean="0"/>
              <a:t>。</a:t>
            </a:r>
            <a:endParaRPr lang="en-US" sz="2000" b="1" dirty="0"/>
          </a:p>
        </p:txBody>
      </p:sp>
      <p:pic>
        <p:nvPicPr>
          <p:cNvPr id="1026" name="Picture 2"/>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25168" t="38846" r="21899" b="25898"/>
          <a:stretch>
            <a:fillRect/>
          </a:stretch>
        </p:blipFill>
        <p:spPr bwMode="auto">
          <a:xfrm>
            <a:off x="457200" y="1295400"/>
            <a:ext cx="8363985" cy="31336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381000"/>
            <a:ext cx="7772400" cy="838200"/>
          </a:xfrm>
        </p:spPr>
        <p:txBody>
          <a:bodyPr/>
          <a:lstStyle/>
          <a:p>
            <a:r>
              <a:rPr lang="en-US" altLang="zh-CN" sz="3600" dirty="0"/>
              <a:t>1.2 </a:t>
            </a:r>
            <a:r>
              <a:rPr lang="zh-CN" altLang="en-US" sz="3600" dirty="0"/>
              <a:t>分析插入排序算法</a:t>
            </a:r>
            <a:r>
              <a:rPr lang="en-US" altLang="zh-CN" sz="3600" dirty="0"/>
              <a:t> </a:t>
            </a:r>
            <a:r>
              <a:rPr lang="en-US" altLang="zh-CN" sz="3600" dirty="0" smtClean="0"/>
              <a:t>(4)</a:t>
            </a:r>
            <a:endParaRPr lang="en-US" sz="3600" b="1" dirty="0" smtClean="0">
              <a:solidFill>
                <a:srgbClr val="0000CC"/>
              </a:solidFill>
            </a:endParaRPr>
          </a:p>
        </p:txBody>
      </p:sp>
      <p:sp>
        <p:nvSpPr>
          <p:cNvPr id="7171" name="Rectangle 3"/>
          <p:cNvSpPr>
            <a:spLocks noGrp="1" noChangeArrowheads="1"/>
          </p:cNvSpPr>
          <p:nvPr>
            <p:ph type="body" idx="4294967295"/>
          </p:nvPr>
        </p:nvSpPr>
        <p:spPr>
          <a:xfrm>
            <a:off x="533400" y="1371600"/>
            <a:ext cx="8610600" cy="5257800"/>
          </a:xfrm>
        </p:spPr>
        <p:txBody>
          <a:bodyPr/>
          <a:lstStyle/>
          <a:p>
            <a:r>
              <a:rPr lang="zh-CN" altLang="en-US" sz="2400" b="1" dirty="0" smtClean="0"/>
              <a:t>插入排序的运行时间</a:t>
            </a:r>
            <a:r>
              <a:rPr lang="en-US" sz="2400" b="1" dirty="0" smtClean="0"/>
              <a:t>:</a:t>
            </a:r>
          </a:p>
          <a:p>
            <a:pPr marL="0" indent="0">
              <a:buNone/>
            </a:pPr>
            <a:r>
              <a:rPr lang="en-US" sz="2400" b="1" dirty="0" smtClean="0"/>
              <a:t>     </a:t>
            </a:r>
            <a:endParaRPr lang="en-US" sz="2400" b="1" dirty="0"/>
          </a:p>
          <a:p>
            <a:endParaRPr lang="en-US" sz="2400" b="1" dirty="0" smtClean="0"/>
          </a:p>
          <a:p>
            <a:pPr marL="0" indent="0">
              <a:buNone/>
            </a:pPr>
            <a:endParaRPr lang="en-US" sz="2400" b="1" dirty="0" smtClean="0"/>
          </a:p>
          <a:p>
            <a:pPr lvl="1">
              <a:spcBef>
                <a:spcPts val="1800"/>
              </a:spcBef>
            </a:pPr>
            <a:r>
              <a:rPr lang="zh-CN" altLang="en-US" sz="2200" b="1" dirty="0" smtClean="0"/>
              <a:t>运行时间取决于</a:t>
            </a:r>
            <a:r>
              <a:rPr lang="en-US" sz="2200" b="1" i="1" dirty="0" err="1" smtClean="0"/>
              <a:t>t</a:t>
            </a:r>
            <a:r>
              <a:rPr lang="en-US" sz="2200" b="1" i="1" baseline="-25000" dirty="0" err="1" smtClean="0"/>
              <a:t>j</a:t>
            </a:r>
            <a:r>
              <a:rPr lang="en-US" sz="2200" b="1" dirty="0" smtClean="0"/>
              <a:t> </a:t>
            </a:r>
            <a:r>
              <a:rPr lang="zh-CN" altLang="en-US" sz="2200" b="1" dirty="0" smtClean="0"/>
              <a:t>的值，其随输入问题的情况而定</a:t>
            </a:r>
            <a:r>
              <a:rPr lang="en-US" sz="2200" b="1" dirty="0" smtClean="0"/>
              <a:t>.</a:t>
            </a:r>
          </a:p>
        </p:txBody>
      </p:sp>
      <p:graphicFrame>
        <p:nvGraphicFramePr>
          <p:cNvPr id="4" name="Object 3"/>
          <p:cNvGraphicFramePr>
            <a:graphicFrameLocks noChangeAspect="1"/>
          </p:cNvGraphicFramePr>
          <p:nvPr/>
        </p:nvGraphicFramePr>
        <p:xfrm>
          <a:off x="947384" y="1576144"/>
          <a:ext cx="6761163" cy="1011237"/>
        </p:xfrm>
        <a:graphic>
          <a:graphicData uri="http://schemas.openxmlformats.org/presentationml/2006/ole">
            <p:oleObj spid="_x0000_s40963" name="Equation" r:id="rId4" imgW="71323200" imgH="10668000" progId="Equation.3">
              <p:embed/>
            </p:oleObj>
          </a:graphicData>
        </a:graphic>
      </p:graphicFrame>
      <p:graphicFrame>
        <p:nvGraphicFramePr>
          <p:cNvPr id="2" name="Object 1"/>
          <p:cNvGraphicFramePr>
            <a:graphicFrameLocks noChangeAspect="1"/>
          </p:cNvGraphicFramePr>
          <p:nvPr/>
        </p:nvGraphicFramePr>
        <p:xfrm>
          <a:off x="947384" y="2286000"/>
          <a:ext cx="7080250" cy="1011237"/>
        </p:xfrm>
        <a:graphic>
          <a:graphicData uri="http://schemas.openxmlformats.org/presentationml/2006/ole">
            <p:oleObj spid="_x0000_s40962" name="Equation" r:id="rId5" imgW="74676000" imgH="10668000" progId="">
              <p:embed/>
            </p:oleObj>
          </a:graphicData>
        </a:graphic>
      </p:graphicFrame>
      <mc:AlternateContent xmlns:mc="http://schemas.openxmlformats.org/markup-compatibility/2006">
        <mc:Choice xmlns="" xmlns:a14="http://schemas.microsoft.com/office/drawing/2010/main" Requires="a14">
          <p:sp>
            <p:nvSpPr>
              <p:cNvPr id="7" name="Rectangle 3"/>
              <p:cNvSpPr txBox="1">
                <a:spLocks noChangeArrowheads="1"/>
              </p:cNvSpPr>
              <p:nvPr/>
            </p:nvSpPr>
            <p:spPr bwMode="auto">
              <a:xfrm>
                <a:off x="370026" y="3810001"/>
                <a:ext cx="8634274" cy="26584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Font typeface="Wingdings" pitchFamily="2" charset="2"/>
                  <a:buNone/>
                </a:pPr>
                <a:r>
                  <a:rPr lang="zh-CN" altLang="en-US" sz="2400" b="1" kern="0" dirty="0" smtClean="0">
                    <a:solidFill>
                      <a:srgbClr val="3333FF"/>
                    </a:solidFill>
                    <a:latin typeface="黑体" panose="02010609060101010101" pitchFamily="49" charset="-122"/>
                    <a:ea typeface="黑体" panose="02010609060101010101" pitchFamily="49" charset="-122"/>
                  </a:rPr>
                  <a:t>最好情况</a:t>
                </a:r>
                <a:r>
                  <a:rPr lang="en-US" sz="2400" b="1" kern="0" dirty="0" smtClean="0">
                    <a:solidFill>
                      <a:srgbClr val="3333FF"/>
                    </a:solidFill>
                    <a:latin typeface="黑体" panose="02010609060101010101" pitchFamily="49" charset="-122"/>
                    <a:ea typeface="黑体" panose="02010609060101010101" pitchFamily="49" charset="-122"/>
                  </a:rPr>
                  <a:t>:</a:t>
                </a:r>
              </a:p>
              <a:p>
                <a:r>
                  <a:rPr lang="zh-CN" altLang="en-US" sz="2400" b="1" kern="0" dirty="0" smtClean="0"/>
                  <a:t>当</a:t>
                </a:r>
                <a:r>
                  <a:rPr lang="en-US" altLang="zh-CN" sz="2400" b="1" i="1" kern="0" dirty="0" err="1"/>
                  <a:t>i</a:t>
                </a:r>
                <a:r>
                  <a:rPr lang="en-US" altLang="zh-CN" sz="2400" b="1" kern="0" dirty="0"/>
                  <a:t> = </a:t>
                </a:r>
                <a:r>
                  <a:rPr lang="en-US" altLang="zh-CN" sz="2400" b="1" i="1" kern="0" dirty="0"/>
                  <a:t>j</a:t>
                </a:r>
                <a:r>
                  <a:rPr lang="en-US" altLang="zh-CN" sz="2400" b="1" kern="0" dirty="0"/>
                  <a:t> – </a:t>
                </a:r>
                <a:r>
                  <a:rPr lang="en-US" altLang="zh-CN" sz="2400" b="1" kern="0" dirty="0" smtClean="0"/>
                  <a:t>1</a:t>
                </a:r>
                <a:r>
                  <a:rPr lang="zh-CN" altLang="en-US" sz="2400" b="1" kern="0" dirty="0" smtClean="0"/>
                  <a:t>时，</a:t>
                </a:r>
                <a:r>
                  <a:rPr lang="en-US" sz="2400" b="1" i="1" kern="0" dirty="0" smtClean="0"/>
                  <a:t>A</a:t>
                </a:r>
                <a:r>
                  <a:rPr lang="en-US" sz="2400" b="1" kern="0" dirty="0" smtClean="0"/>
                  <a:t>[</a:t>
                </a:r>
                <a:r>
                  <a:rPr lang="en-US" sz="2400" b="1" i="1" kern="0" dirty="0" err="1" smtClean="0"/>
                  <a:t>i</a:t>
                </a:r>
                <a:r>
                  <a:rPr lang="en-US" sz="2400" b="1" kern="0" dirty="0" smtClean="0"/>
                  <a:t>] ≤ </a:t>
                </a:r>
                <a:r>
                  <a:rPr lang="en-US" sz="2400" b="1" i="1" kern="0" dirty="0" smtClean="0"/>
                  <a:t>ke</a:t>
                </a:r>
                <a:r>
                  <a:rPr lang="en-US" sz="2400" b="1" kern="0" dirty="0" smtClean="0"/>
                  <a:t>y</a:t>
                </a:r>
                <a:r>
                  <a:rPr lang="zh-CN" altLang="en-US" sz="2400" b="1" i="1" kern="0" dirty="0" smtClean="0"/>
                  <a:t>；</a:t>
                </a:r>
                <a:r>
                  <a:rPr lang="zh-CN" altLang="en-US" sz="2400" b="1" kern="0" dirty="0" smtClean="0"/>
                  <a:t>所有的</a:t>
                </a:r>
                <a:r>
                  <a:rPr lang="en-US" sz="2400" b="1" kern="0" dirty="0" smtClean="0"/>
                  <a:t/>
                </a:r>
                <a:r>
                  <a:rPr lang="en-US" sz="2400" b="1" i="1" kern="0" dirty="0" err="1" smtClean="0"/>
                  <a:t>t</a:t>
                </a:r>
                <a:r>
                  <a:rPr lang="en-US" sz="2400" b="1" i="1" kern="0" baseline="-25000" dirty="0" err="1" smtClean="0"/>
                  <a:t>j</a:t>
                </a:r>
                <a:r>
                  <a:rPr lang="zh-CN" altLang="en-US" sz="2400" b="1" kern="0" dirty="0" smtClean="0"/>
                  <a:t>均为</a:t>
                </a:r>
                <a:r>
                  <a:rPr lang="en-US" sz="2400" b="1" kern="0" dirty="0" smtClean="0"/>
                  <a:t>1</a:t>
                </a:r>
                <a:r>
                  <a:rPr lang="en-US" sz="2400" b="1" kern="0" dirty="0"/>
                  <a:t>.</a:t>
                </a:r>
              </a:p>
              <a:p>
                <a:r>
                  <a:rPr lang="zh-CN" altLang="en-US" sz="2400" b="1" kern="0" dirty="0" smtClean="0"/>
                  <a:t>运行时间</a:t>
                </a:r>
                <a:endParaRPr lang="en-US" sz="2400" b="1" kern="0" dirty="0" smtClean="0"/>
              </a:p>
              <a:p>
                <a:endParaRPr lang="en-US" sz="2400" b="1" kern="0" dirty="0"/>
              </a:p>
              <a:p>
                <a:endParaRPr lang="en-US" sz="2400" b="1" kern="0" dirty="0" smtClean="0"/>
              </a:p>
              <a:p>
                <a:pPr>
                  <a:spcAft>
                    <a:spcPts val="600"/>
                  </a:spcAft>
                </a:pPr>
                <a:r>
                  <a:rPr lang="en-US" sz="2400" b="1" i="1" kern="0" dirty="0" smtClean="0"/>
                  <a:t>T</a:t>
                </a:r>
                <a:r>
                  <a:rPr lang="en-US" sz="2400" b="1" kern="0" dirty="0" smtClean="0"/>
                  <a:t>(</a:t>
                </a:r>
                <a:r>
                  <a:rPr lang="en-US" sz="2400" b="1" i="1" kern="0" dirty="0" smtClean="0"/>
                  <a:t>n</a:t>
                </a:r>
                <a:r>
                  <a:rPr lang="en-US" sz="2400" b="1" kern="0" dirty="0" smtClean="0"/>
                  <a:t>)</a:t>
                </a:r>
                <a:r>
                  <a:rPr lang="zh-CN" altLang="en-US" sz="2400" b="1" kern="0" dirty="0" smtClean="0"/>
                  <a:t>可表示为</a:t>
                </a:r>
                <a14:m>
                  <m:oMath xmlns:m="http://schemas.openxmlformats.org/officeDocument/2006/math">
                    <m:r>
                      <a:rPr lang="en-US" sz="2400" b="1" i="1" kern="0" smtClean="0">
                        <a:latin typeface="Cambria Math"/>
                      </a:rPr>
                      <m:t>𝒂𝒏</m:t>
                    </m:r>
                    <m:r>
                      <a:rPr lang="en-US" sz="2400" b="1" i="1" kern="0" smtClean="0">
                        <a:latin typeface="Cambria Math"/>
                      </a:rPr>
                      <m:t>+</m:t>
                    </m:r>
                    <m:r>
                      <a:rPr lang="en-US" sz="2400" b="1" i="1" kern="0" smtClean="0">
                        <a:latin typeface="Cambria Math"/>
                      </a:rPr>
                      <m:t>𝒃</m:t>
                    </m:r>
                  </m:oMath>
                </a14:m>
                <a:r>
                  <a:rPr lang="en-US" sz="2400" b="1" kern="0" dirty="0" smtClean="0"/>
                  <a:t/>
                </a:r>
                <a:r>
                  <a:rPr lang="zh-CN" altLang="en-US" sz="2400" b="1" kern="0" dirty="0" smtClean="0"/>
                  <a:t>，其中常量</a:t>
                </a:r>
                <a:r>
                  <a:rPr lang="en-US" sz="2400" b="1" i="1" kern="0" dirty="0" smtClean="0"/>
                  <a:t>a</a:t>
                </a:r>
                <a:r>
                  <a:rPr lang="zh-CN" altLang="en-US" sz="2400" b="1" kern="0" dirty="0" smtClean="0"/>
                  <a:t>和</a:t>
                </a:r>
                <a:r>
                  <a:rPr lang="en-US" sz="2400" b="1" i="1" kern="0" dirty="0" smtClean="0"/>
                  <a:t>b</a:t>
                </a:r>
                <a:r>
                  <a:rPr lang="en-US" sz="2400" b="1" kern="0" dirty="0" smtClean="0"/>
                  <a:t/>
                </a:r>
                <a:r>
                  <a:rPr lang="zh-CN" altLang="en-US" sz="2400" b="1" kern="0" dirty="0" smtClean="0"/>
                  <a:t>依赖于语句代价</a:t>
                </a:r>
                <a:r>
                  <a:rPr lang="en-US" sz="2400" b="1" i="1" kern="0" dirty="0" smtClean="0"/>
                  <a:t>c</a:t>
                </a:r>
                <a:r>
                  <a:rPr lang="en-US" sz="2400" b="1" i="1" kern="0" baseline="-25000" dirty="0" smtClean="0"/>
                  <a:t>i</a:t>
                </a:r>
                <a:endParaRPr lang="en-US" sz="2400" b="1" kern="0" dirty="0" smtClean="0"/>
              </a:p>
            </p:txBody>
          </p:sp>
        </mc:Choice>
        <mc:Fallback>
          <p:sp>
            <p:nvSpPr>
              <p:cNvPr id="7" name="Rectangle 3"/>
              <p:cNvSpPr txBox="1">
                <a:spLocks noRot="1" noChangeAspect="1" noMove="1" noResize="1" noEditPoints="1" noAdjustHandles="1" noChangeArrowheads="1" noChangeShapeType="1" noTextEdit="1"/>
              </p:cNvSpPr>
              <p:nvPr/>
            </p:nvSpPr>
            <p:spPr bwMode="auto">
              <a:xfrm>
                <a:off x="370026" y="3810001"/>
                <a:ext cx="8634274" cy="2658492"/>
              </a:xfrm>
              <a:prstGeom prst="rect">
                <a:avLst/>
              </a:prstGeom>
              <a:blipFill rotWithShape="0">
                <a:blip r:embed="rId6" cstate="print"/>
                <a:stretch>
                  <a:fillRect l="-1130" t="-1835" b="-5275"/>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8" name="Object 3"/>
          <p:cNvGraphicFramePr>
            <a:graphicFrameLocks noChangeAspect="1"/>
          </p:cNvGraphicFramePr>
          <p:nvPr/>
        </p:nvGraphicFramePr>
        <p:xfrm>
          <a:off x="281126" y="5029199"/>
          <a:ext cx="8699500" cy="1041400"/>
        </p:xfrm>
        <a:graphic>
          <a:graphicData uri="http://schemas.openxmlformats.org/presentationml/2006/ole">
            <p:oleObj spid="_x0000_s40961" name="Equation" r:id="rId7" imgW="91744800" imgH="10972800" progId="Equation.3">
              <p:embed/>
            </p:oleObj>
          </a:graphicData>
        </a:graphic>
      </p:graphicFrame>
      <p:sp>
        <p:nvSpPr>
          <p:cNvPr id="9" name="TextBox 1"/>
          <p:cNvSpPr txBox="1"/>
          <p:nvPr/>
        </p:nvSpPr>
        <p:spPr>
          <a:xfrm>
            <a:off x="1970226" y="3810000"/>
            <a:ext cx="2040943" cy="461665"/>
          </a:xfrm>
          <a:prstGeom prst="rect">
            <a:avLst/>
          </a:prstGeom>
          <a:noFill/>
        </p:spPr>
        <p:txBody>
          <a:bodyPr wrap="none" rtlCol="0">
            <a:spAutoFit/>
          </a:bodyPr>
          <a:lstStyle/>
          <a:p>
            <a:r>
              <a:rPr lang="zh-CN" altLang="en-US" sz="2400" dirty="0" smtClean="0">
                <a:solidFill>
                  <a:srgbClr val="3333FF"/>
                </a:solidFill>
                <a:latin typeface="黑体" pitchFamily="49" charset="-122"/>
                <a:ea typeface="黑体" pitchFamily="49" charset="-122"/>
              </a:rPr>
              <a:t>数组已排好序</a:t>
            </a:r>
            <a:endParaRPr lang="en-US" sz="2400" dirty="0">
              <a:solidFill>
                <a:srgbClr val="3333FF"/>
              </a:solidFill>
              <a:latin typeface="黑体" pitchFamily="49" charset="-122"/>
              <a:ea typeface="黑体" pitchFamily="49" charset="-122"/>
            </a:endParaRPr>
          </a:p>
        </p:txBody>
      </p:sp>
      <p:sp>
        <p:nvSpPr>
          <p:cNvPr id="10" name="AutoShape 7"/>
          <p:cNvSpPr>
            <a:spLocks noChangeArrowheads="1"/>
          </p:cNvSpPr>
          <p:nvPr/>
        </p:nvSpPr>
        <p:spPr bwMode="auto">
          <a:xfrm>
            <a:off x="4408626" y="6400800"/>
            <a:ext cx="2016125" cy="380999"/>
          </a:xfrm>
          <a:prstGeom prst="wedgeRoundRectCallout">
            <a:avLst>
              <a:gd name="adj1" fmla="val -113431"/>
              <a:gd name="adj2" fmla="val -56683"/>
              <a:gd name="adj3" fmla="val 16667"/>
            </a:avLst>
          </a:prstGeom>
          <a:solidFill>
            <a:schemeClr val="accent6">
              <a:lumMod val="50000"/>
            </a:schemeClr>
          </a:solidFill>
          <a:ln w="9525">
            <a:solidFill>
              <a:schemeClr val="tx1"/>
            </a:solidFill>
            <a:miter lim="800000"/>
          </a:ln>
        </p:spPr>
        <p:txBody>
          <a:bodyPr/>
          <a:lstStyle>
            <a:lvl1pPr>
              <a:spcBef>
                <a:spcPct val="20000"/>
              </a:spcBef>
              <a:buClr>
                <a:schemeClr val="folHlink"/>
              </a:buClr>
              <a:buSzPct val="60000"/>
              <a:buFont typeface="Wingdings" pitchFamily="2" charset="2"/>
              <a:buChar char="n"/>
              <a:defRPr sz="3200" b="1">
                <a:solidFill>
                  <a:schemeClr val="tx1"/>
                </a:solidFill>
                <a:latin typeface="华文新魏" pitchFamily="2" charset="-122"/>
                <a:ea typeface="华文新魏" pitchFamily="2" charset="-122"/>
              </a:defRPr>
            </a:lvl1pPr>
            <a:lvl2pPr marL="742950" indent="-285750">
              <a:spcBef>
                <a:spcPct val="20000"/>
              </a:spcBef>
              <a:buClr>
                <a:schemeClr val="hlink"/>
              </a:buClr>
              <a:buSzPct val="55000"/>
              <a:buFont typeface="Wingdings" pitchFamily="2" charset="2"/>
              <a:buChar char="n"/>
              <a:defRPr sz="2800" b="1">
                <a:solidFill>
                  <a:schemeClr val="tx1"/>
                </a:solidFill>
                <a:latin typeface="华文新魏" pitchFamily="2" charset="-122"/>
                <a:ea typeface="华文新魏" pitchFamily="2" charset="-122"/>
              </a:defRPr>
            </a:lvl2pPr>
            <a:lvl3pPr marL="1143000" indent="-228600">
              <a:spcBef>
                <a:spcPct val="20000"/>
              </a:spcBef>
              <a:buClr>
                <a:schemeClr val="folHlink"/>
              </a:buClr>
              <a:buSzPct val="50000"/>
              <a:buFont typeface="Wingdings" pitchFamily="2" charset="2"/>
              <a:buChar char="n"/>
              <a:defRPr sz="2400" b="1">
                <a:solidFill>
                  <a:schemeClr val="tx1"/>
                </a:solidFill>
                <a:latin typeface="华文新魏" pitchFamily="2" charset="-122"/>
                <a:ea typeface="华文新魏" pitchFamily="2" charset="-122"/>
              </a:defRPr>
            </a:lvl3pPr>
            <a:lvl4pPr marL="1600200" indent="-228600">
              <a:spcBef>
                <a:spcPct val="20000"/>
              </a:spcBef>
              <a:buClr>
                <a:schemeClr val="accent2"/>
              </a:buClr>
              <a:buSzPct val="55000"/>
              <a:buFont typeface="Wingdings" pitchFamily="2" charset="2"/>
              <a:buChar char="n"/>
              <a:defRPr sz="2000" b="1">
                <a:solidFill>
                  <a:schemeClr val="tx1"/>
                </a:solidFill>
                <a:latin typeface="华文新魏" pitchFamily="2" charset="-122"/>
                <a:ea typeface="华文新魏" pitchFamily="2" charset="-122"/>
              </a:defRPr>
            </a:lvl4pPr>
            <a:lvl5pPr marL="2057400" indent="-228600">
              <a:spcBef>
                <a:spcPct val="20000"/>
              </a:spcBef>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9pPr>
          </a:lstStyle>
          <a:p>
            <a:pPr algn="ctr" eaLnBrk="1" hangingPunct="1">
              <a:spcBef>
                <a:spcPct val="0"/>
              </a:spcBef>
              <a:buClrTx/>
              <a:buSzTx/>
              <a:buFontTx/>
              <a:buNone/>
            </a:pPr>
            <a:r>
              <a:rPr lang="zh-CN" altLang="en-US" sz="1800" dirty="0">
                <a:solidFill>
                  <a:srgbClr val="FFFFFF"/>
                </a:solidFill>
                <a:latin typeface="Tahoma" pitchFamily="34" charset="0"/>
                <a:ea typeface="宋体" pitchFamily="2" charset="-122"/>
              </a:rPr>
              <a:t>线性函数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7" grpId="0" build="p"/>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152400"/>
            <a:ext cx="7772400" cy="1143000"/>
          </a:xfrm>
        </p:spPr>
        <p:txBody>
          <a:bodyPr/>
          <a:lstStyle/>
          <a:p>
            <a:pPr eaLnBrk="1" hangingPunct="1"/>
            <a:r>
              <a:rPr lang="zh-CN" altLang="en-US" dirty="0" smtClean="0"/>
              <a:t>主要内容</a:t>
            </a:r>
          </a:p>
        </p:txBody>
      </p:sp>
      <p:graphicFrame>
        <p:nvGraphicFramePr>
          <p:cNvPr id="5" name="Table 2"/>
          <p:cNvGraphicFramePr>
            <a:graphicFrameLocks noGrp="1"/>
          </p:cNvGraphicFramePr>
          <p:nvPr/>
        </p:nvGraphicFramePr>
        <p:xfrm>
          <a:off x="533400" y="1371600"/>
          <a:ext cx="8229601" cy="4940262"/>
        </p:xfrm>
        <a:graphic>
          <a:graphicData uri="http://schemas.openxmlformats.org/drawingml/2006/table">
            <a:tbl>
              <a:tblPr>
                <a:tableStyleId>{5C22544A-7EE6-4342-B048-85BDC9FD1C3A}</a:tableStyleId>
              </a:tblPr>
              <a:tblGrid>
                <a:gridCol w="762001"/>
                <a:gridCol w="4053189"/>
                <a:gridCol w="3414411"/>
              </a:tblGrid>
              <a:tr h="369627">
                <a:tc>
                  <a:txBody>
                    <a:bodyPr/>
                    <a:lstStyle/>
                    <a:p>
                      <a:pPr marL="0" marR="0" algn="ctr"/>
                      <a:r>
                        <a:rPr lang="zh-CN" altLang="en-US" sz="1800" b="1" dirty="0" smtClean="0">
                          <a:solidFill>
                            <a:schemeClr val="tx1"/>
                          </a:solidFill>
                          <a:effectLst/>
                          <a:latin typeface="Times New Roman"/>
                          <a:ea typeface="Times New Roman"/>
                        </a:rPr>
                        <a:t>序号</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smtClean="0">
                          <a:solidFill>
                            <a:schemeClr val="tx1"/>
                          </a:solidFill>
                          <a:effectLst/>
                          <a:latin typeface="+mn-lt"/>
                          <a:ea typeface="+mn-ea"/>
                        </a:rPr>
                        <a:t>课程内容</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smtClean="0">
                          <a:solidFill>
                            <a:schemeClr val="tx1"/>
                          </a:solidFill>
                          <a:effectLst/>
                          <a:latin typeface="Times New Roman"/>
                          <a:ea typeface="Times New Roman"/>
                        </a:rPr>
                        <a:t>对应课本章节</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r>
              <a:tr h="304800">
                <a:tc>
                  <a:txBody>
                    <a:bodyPr/>
                    <a:lstStyle/>
                    <a:p>
                      <a:pPr marL="0" marR="0" algn="ctr"/>
                      <a:r>
                        <a:rPr lang="en-US" sz="1800" b="1">
                          <a:solidFill>
                            <a:schemeClr val="tx1"/>
                          </a:solidFill>
                          <a:effectLst/>
                        </a:rPr>
                        <a:t>1</a:t>
                      </a:r>
                      <a:endParaRPr lang="en-US" sz="1800" b="1">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smtClean="0">
                          <a:solidFill>
                            <a:schemeClr val="tx1"/>
                          </a:solidFill>
                          <a:effectLst/>
                          <a:latin typeface="Times New Roman"/>
                          <a:ea typeface="Times New Roman"/>
                        </a:rPr>
                        <a:t>算法复杂度分析</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smtClean="0">
                          <a:solidFill>
                            <a:schemeClr val="tx1"/>
                          </a:solidFill>
                          <a:effectLst/>
                        </a:rPr>
                        <a:t>第</a:t>
                      </a:r>
                      <a:r>
                        <a:rPr lang="en-US" sz="1800" b="1" dirty="0" smtClean="0">
                          <a:solidFill>
                            <a:schemeClr val="tx1"/>
                          </a:solidFill>
                          <a:effectLst/>
                        </a:rPr>
                        <a:t>1</a:t>
                      </a:r>
                      <a:r>
                        <a:rPr lang="zh-CN" altLang="en-US" sz="1800" b="1" dirty="0" smtClean="0">
                          <a:solidFill>
                            <a:schemeClr val="tx1"/>
                          </a:solidFill>
                          <a:effectLst/>
                        </a:rPr>
                        <a:t>、</a:t>
                      </a:r>
                      <a:r>
                        <a:rPr lang="en-US" sz="1800" b="1" dirty="0" smtClean="0">
                          <a:solidFill>
                            <a:schemeClr val="tx1"/>
                          </a:solidFill>
                          <a:effectLst/>
                        </a:rPr>
                        <a:t>2</a:t>
                      </a:r>
                      <a:r>
                        <a:rPr lang="zh-CN" altLang="en-US" sz="1800" b="1" dirty="0" smtClean="0">
                          <a:solidFill>
                            <a:schemeClr val="tx1"/>
                          </a:solidFill>
                          <a:effectLst/>
                        </a:rPr>
                        <a:t>、</a:t>
                      </a:r>
                      <a:r>
                        <a:rPr lang="en-US" sz="1800" b="1" dirty="0" smtClean="0">
                          <a:solidFill>
                            <a:schemeClr val="tx1"/>
                          </a:solidFill>
                          <a:effectLst/>
                        </a:rPr>
                        <a:t>3</a:t>
                      </a:r>
                      <a:r>
                        <a:rPr lang="zh-CN" altLang="en-US" sz="1800" b="1" dirty="0" smtClean="0">
                          <a:solidFill>
                            <a:schemeClr val="tx1"/>
                          </a:solidFill>
                          <a:effectLst/>
                        </a:rPr>
                        <a:t>章</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r>
              <a:tr h="381000">
                <a:tc>
                  <a:txBody>
                    <a:bodyPr/>
                    <a:lstStyle/>
                    <a:p>
                      <a:pPr marL="0" marR="0" algn="ctr"/>
                      <a:r>
                        <a:rPr lang="en-US" sz="1800" b="1">
                          <a:solidFill>
                            <a:schemeClr val="tx1"/>
                          </a:solidFill>
                          <a:effectLst/>
                        </a:rPr>
                        <a:t>2</a:t>
                      </a:r>
                      <a:endParaRPr lang="en-US" sz="1800" b="1">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smtClean="0">
                          <a:solidFill>
                            <a:schemeClr val="tx1"/>
                          </a:solidFill>
                          <a:effectLst/>
                          <a:latin typeface="Times New Roman"/>
                          <a:ea typeface="Times New Roman"/>
                        </a:rPr>
                        <a:t>递归、分治策略</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smtClean="0">
                          <a:solidFill>
                            <a:schemeClr val="tx1"/>
                          </a:solidFill>
                          <a:effectLst/>
                        </a:rPr>
                        <a:t>第</a:t>
                      </a:r>
                      <a:r>
                        <a:rPr lang="en-US" sz="1800" b="1" dirty="0" smtClean="0">
                          <a:solidFill>
                            <a:schemeClr val="tx1"/>
                          </a:solidFill>
                          <a:effectLst/>
                        </a:rPr>
                        <a:t>4</a:t>
                      </a:r>
                      <a:r>
                        <a:rPr lang="zh-CN" altLang="en-US" sz="1800" b="1" dirty="0" smtClean="0">
                          <a:solidFill>
                            <a:schemeClr val="tx1"/>
                          </a:solidFill>
                          <a:effectLst/>
                        </a:rPr>
                        <a:t>章</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r>
              <a:tr h="413982">
                <a:tc>
                  <a:txBody>
                    <a:bodyPr/>
                    <a:lstStyle/>
                    <a:p>
                      <a:pPr marL="0" marR="0" algn="ctr"/>
                      <a:r>
                        <a:rPr lang="en-US" sz="1800" b="1" dirty="0" smtClean="0">
                          <a:solidFill>
                            <a:schemeClr val="tx1"/>
                          </a:solidFill>
                          <a:effectLst/>
                          <a:latin typeface="Times New Roman"/>
                          <a:ea typeface="Times New Roman"/>
                        </a:rPr>
                        <a:t>3</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dirty="0" smtClean="0">
                          <a:solidFill>
                            <a:schemeClr val="tx1"/>
                          </a:solidFill>
                          <a:effectLst/>
                          <a:latin typeface="+mn-lt"/>
                          <a:ea typeface="Times New Roman"/>
                        </a:rPr>
                        <a:t>堆、堆排序、二叉搜索树</a:t>
                      </a:r>
                      <a:endParaRPr lang="en-US" sz="1800" b="1" dirty="0" smtClean="0">
                        <a:solidFill>
                          <a:schemeClr val="tx1"/>
                        </a:solidFill>
                        <a:effectLst/>
                        <a:latin typeface="+mn-lt"/>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baseline="0" dirty="0" smtClean="0">
                          <a:solidFill>
                            <a:schemeClr val="tx1"/>
                          </a:solidFill>
                          <a:effectLst/>
                          <a:latin typeface="Times New Roman"/>
                          <a:ea typeface="Times New Roman"/>
                        </a:rPr>
                        <a:t>第</a:t>
                      </a:r>
                      <a:r>
                        <a:rPr lang="en-US" sz="1800" b="1" baseline="0" dirty="0" smtClean="0">
                          <a:solidFill>
                            <a:schemeClr val="tx1"/>
                          </a:solidFill>
                          <a:effectLst/>
                          <a:latin typeface="Times New Roman"/>
                          <a:ea typeface="Times New Roman"/>
                        </a:rPr>
                        <a:t>6</a:t>
                      </a:r>
                      <a:r>
                        <a:rPr lang="zh-CN" altLang="en-US" sz="1800" b="1" baseline="0" dirty="0" smtClean="0">
                          <a:solidFill>
                            <a:schemeClr val="tx1"/>
                          </a:solidFill>
                          <a:effectLst/>
                          <a:latin typeface="Times New Roman"/>
                          <a:ea typeface="Times New Roman"/>
                        </a:rPr>
                        <a:t>、</a:t>
                      </a:r>
                      <a:r>
                        <a:rPr lang="en-US" sz="1800" b="1" baseline="0" dirty="0" smtClean="0">
                          <a:solidFill>
                            <a:schemeClr val="tx1"/>
                          </a:solidFill>
                          <a:effectLst/>
                          <a:latin typeface="Times New Roman"/>
                          <a:ea typeface="Times New Roman"/>
                        </a:rPr>
                        <a:t>12</a:t>
                      </a:r>
                      <a:r>
                        <a:rPr lang="zh-CN" altLang="en-US" sz="1800" b="1" baseline="0" dirty="0" smtClean="0">
                          <a:solidFill>
                            <a:schemeClr val="tx1"/>
                          </a:solidFill>
                          <a:effectLst/>
                          <a:latin typeface="Times New Roman"/>
                          <a:ea typeface="Times New Roman"/>
                        </a:rPr>
                        <a:t>章</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r>
              <a:tr h="369627">
                <a:tc>
                  <a:txBody>
                    <a:bodyPr/>
                    <a:lstStyle/>
                    <a:p>
                      <a:pPr marL="0" marR="0" algn="ctr"/>
                      <a:r>
                        <a:rPr lang="en-US" sz="1800" b="1" dirty="0">
                          <a:solidFill>
                            <a:schemeClr val="tx1"/>
                          </a:solidFill>
                          <a:effectLst/>
                          <a:latin typeface="+mn-lt"/>
                          <a:ea typeface="+mn-ea"/>
                        </a:rPr>
                        <a:t>4</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smtClean="0">
                          <a:solidFill>
                            <a:schemeClr val="tx1"/>
                          </a:solidFill>
                          <a:effectLst/>
                          <a:latin typeface="+mn-lt"/>
                          <a:ea typeface="+mn-ea"/>
                        </a:rPr>
                        <a:t>排序算法</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smtClean="0">
                          <a:solidFill>
                            <a:schemeClr val="tx1"/>
                          </a:solidFill>
                          <a:effectLst/>
                        </a:rPr>
                        <a:t>第</a:t>
                      </a:r>
                      <a:r>
                        <a:rPr lang="en-US" sz="1800" b="1" dirty="0" smtClean="0">
                          <a:solidFill>
                            <a:schemeClr val="tx1"/>
                          </a:solidFill>
                          <a:effectLst/>
                        </a:rPr>
                        <a:t>7</a:t>
                      </a:r>
                      <a:r>
                        <a:rPr lang="zh-CN" altLang="en-US" sz="1800" b="1" dirty="0" smtClean="0">
                          <a:solidFill>
                            <a:schemeClr val="tx1"/>
                          </a:solidFill>
                          <a:effectLst/>
                        </a:rPr>
                        <a:t>、</a:t>
                      </a:r>
                      <a:r>
                        <a:rPr lang="en-US" sz="1800" b="1" dirty="0" smtClean="0">
                          <a:solidFill>
                            <a:schemeClr val="tx1"/>
                          </a:solidFill>
                          <a:effectLst/>
                        </a:rPr>
                        <a:t>8</a:t>
                      </a:r>
                      <a:r>
                        <a:rPr lang="zh-CN" altLang="en-US" sz="1800" b="1" dirty="0" smtClean="0">
                          <a:solidFill>
                            <a:schemeClr val="tx1"/>
                          </a:solidFill>
                          <a:effectLst/>
                        </a:rPr>
                        <a:t>章</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r>
              <a:tr h="369627">
                <a:tc>
                  <a:txBody>
                    <a:bodyPr/>
                    <a:lstStyle/>
                    <a:p>
                      <a:pPr marL="0" marR="0" algn="ctr"/>
                      <a:r>
                        <a:rPr lang="en-US" sz="1800" b="1" dirty="0">
                          <a:solidFill>
                            <a:schemeClr val="tx1"/>
                          </a:solidFill>
                          <a:effectLst/>
                          <a:latin typeface="+mn-lt"/>
                          <a:ea typeface="+mn-ea"/>
                        </a:rPr>
                        <a:t>5</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smtClean="0">
                          <a:solidFill>
                            <a:schemeClr val="tx1"/>
                          </a:solidFill>
                          <a:effectLst/>
                          <a:latin typeface="Times New Roman"/>
                          <a:ea typeface="Times New Roman"/>
                        </a:rPr>
                        <a:t>哈希（散列） 表</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smtClean="0">
                          <a:solidFill>
                            <a:schemeClr val="tx1"/>
                          </a:solidFill>
                          <a:effectLst/>
                          <a:latin typeface="Times New Roman"/>
                          <a:ea typeface="Times New Roman"/>
                        </a:rPr>
                        <a:t>第</a:t>
                      </a:r>
                      <a:r>
                        <a:rPr lang="en-US" sz="1800" b="1" dirty="0" smtClean="0">
                          <a:solidFill>
                            <a:schemeClr val="tx1"/>
                          </a:solidFill>
                          <a:effectLst/>
                          <a:latin typeface="Times New Roman"/>
                          <a:ea typeface="Times New Roman"/>
                        </a:rPr>
                        <a:t>11</a:t>
                      </a:r>
                      <a:r>
                        <a:rPr lang="zh-CN" altLang="en-US" sz="1800" b="1" dirty="0" smtClean="0">
                          <a:solidFill>
                            <a:schemeClr val="tx1"/>
                          </a:solidFill>
                          <a:effectLst/>
                          <a:latin typeface="Times New Roman"/>
                          <a:ea typeface="Times New Roman"/>
                        </a:rPr>
                        <a:t>章</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r>
              <a:tr h="369627">
                <a:tc>
                  <a:txBody>
                    <a:bodyPr/>
                    <a:lstStyle/>
                    <a:p>
                      <a:pPr marL="0" marR="0" algn="ctr"/>
                      <a:r>
                        <a:rPr lang="en-US" sz="1800" b="1" dirty="0">
                          <a:solidFill>
                            <a:schemeClr val="tx1"/>
                          </a:solidFill>
                          <a:effectLst/>
                          <a:latin typeface="+mn-lt"/>
                          <a:ea typeface="+mn-ea"/>
                        </a:rPr>
                        <a:t>6</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smtClean="0">
                          <a:solidFill>
                            <a:schemeClr val="tx1"/>
                          </a:solidFill>
                          <a:effectLst/>
                          <a:latin typeface="Times New Roman"/>
                          <a:ea typeface="Times New Roman"/>
                        </a:rPr>
                        <a:t>回溯法</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smtClean="0">
                          <a:solidFill>
                            <a:schemeClr val="tx1"/>
                          </a:solidFill>
                          <a:effectLst/>
                          <a:latin typeface="Times New Roman"/>
                          <a:ea typeface="Times New Roman"/>
                        </a:rPr>
                        <a:t>课本中没有对应</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r>
              <a:tr h="369627">
                <a:tc>
                  <a:txBody>
                    <a:bodyPr/>
                    <a:lstStyle/>
                    <a:p>
                      <a:pPr marL="0" marR="0" algn="ctr"/>
                      <a:r>
                        <a:rPr lang="en-US" sz="1800" b="1" dirty="0">
                          <a:solidFill>
                            <a:schemeClr val="tx1"/>
                          </a:solidFill>
                          <a:effectLst/>
                          <a:latin typeface="+mn-lt"/>
                          <a:ea typeface="+mn-ea"/>
                        </a:rPr>
                        <a:t>7</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smtClean="0">
                          <a:solidFill>
                            <a:schemeClr val="tx1"/>
                          </a:solidFill>
                          <a:effectLst/>
                          <a:latin typeface="Times New Roman"/>
                          <a:ea typeface="Times New Roman"/>
                        </a:rPr>
                        <a:t>动态规划</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smtClean="0">
                          <a:solidFill>
                            <a:schemeClr val="tx1"/>
                          </a:solidFill>
                          <a:effectLst/>
                        </a:rPr>
                        <a:t>第</a:t>
                      </a:r>
                      <a:r>
                        <a:rPr lang="en-US" sz="1800" b="1" dirty="0" smtClean="0">
                          <a:solidFill>
                            <a:schemeClr val="tx1"/>
                          </a:solidFill>
                          <a:effectLst/>
                        </a:rPr>
                        <a:t>15</a:t>
                      </a:r>
                      <a:r>
                        <a:rPr lang="zh-CN" altLang="en-US" sz="1800" b="1" dirty="0" smtClean="0">
                          <a:solidFill>
                            <a:schemeClr val="tx1"/>
                          </a:solidFill>
                          <a:effectLst/>
                        </a:rPr>
                        <a:t>章</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r>
              <a:tr h="369627">
                <a:tc>
                  <a:txBody>
                    <a:bodyPr/>
                    <a:lstStyle/>
                    <a:p>
                      <a:pPr marL="0" marR="0" algn="ctr"/>
                      <a:r>
                        <a:rPr lang="en-US" sz="1800" b="1" dirty="0">
                          <a:solidFill>
                            <a:schemeClr val="tx1"/>
                          </a:solidFill>
                          <a:effectLst/>
                          <a:latin typeface="+mn-lt"/>
                          <a:ea typeface="+mn-ea"/>
                        </a:rPr>
                        <a:t>8</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smtClean="0">
                          <a:solidFill>
                            <a:schemeClr val="tx1"/>
                          </a:solidFill>
                          <a:effectLst/>
                          <a:latin typeface="Times New Roman"/>
                          <a:ea typeface="Times New Roman"/>
                        </a:rPr>
                        <a:t>贪心算法</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smtClean="0">
                          <a:solidFill>
                            <a:schemeClr val="tx1"/>
                          </a:solidFill>
                          <a:effectLst/>
                        </a:rPr>
                        <a:t>第</a:t>
                      </a:r>
                      <a:r>
                        <a:rPr lang="en-US" sz="1800" b="1" dirty="0" smtClean="0">
                          <a:solidFill>
                            <a:schemeClr val="tx1"/>
                          </a:solidFill>
                          <a:effectLst/>
                        </a:rPr>
                        <a:t>16</a:t>
                      </a:r>
                      <a:r>
                        <a:rPr lang="zh-CN" altLang="en-US" sz="1800" b="1" dirty="0" smtClean="0">
                          <a:solidFill>
                            <a:schemeClr val="tx1"/>
                          </a:solidFill>
                          <a:effectLst/>
                        </a:rPr>
                        <a:t>章</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r>
              <a:tr h="369627">
                <a:tc>
                  <a:txBody>
                    <a:bodyPr/>
                    <a:lstStyle/>
                    <a:p>
                      <a:pPr marL="0" marR="0" algn="ctr"/>
                      <a:r>
                        <a:rPr lang="en-US" sz="1800" b="1" dirty="0">
                          <a:solidFill>
                            <a:schemeClr val="tx1"/>
                          </a:solidFill>
                          <a:effectLst/>
                        </a:rPr>
                        <a:t>9</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smtClean="0">
                          <a:solidFill>
                            <a:schemeClr val="tx1"/>
                          </a:solidFill>
                          <a:effectLst/>
                          <a:latin typeface="Times New Roman"/>
                          <a:ea typeface="Times New Roman"/>
                        </a:rPr>
                        <a:t>摊还分析</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smtClean="0">
                          <a:solidFill>
                            <a:schemeClr val="tx1"/>
                          </a:solidFill>
                          <a:effectLst/>
                        </a:rPr>
                        <a:t>第</a:t>
                      </a:r>
                      <a:r>
                        <a:rPr lang="en-US" sz="1800" b="1" dirty="0" smtClean="0">
                          <a:solidFill>
                            <a:schemeClr val="tx1"/>
                          </a:solidFill>
                          <a:effectLst/>
                        </a:rPr>
                        <a:t>17</a:t>
                      </a:r>
                      <a:r>
                        <a:rPr lang="zh-CN" altLang="en-US" sz="1800" b="1" dirty="0" smtClean="0">
                          <a:solidFill>
                            <a:schemeClr val="tx1"/>
                          </a:solidFill>
                          <a:effectLst/>
                        </a:rPr>
                        <a:t>章</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r>
              <a:tr h="369627">
                <a:tc>
                  <a:txBody>
                    <a:bodyPr/>
                    <a:lstStyle/>
                    <a:p>
                      <a:pPr marL="0" marR="0" algn="ctr"/>
                      <a:r>
                        <a:rPr lang="en-US" sz="1800" b="1">
                          <a:solidFill>
                            <a:schemeClr val="tx1"/>
                          </a:solidFill>
                          <a:effectLst/>
                        </a:rPr>
                        <a:t>10</a:t>
                      </a:r>
                      <a:endParaRPr lang="en-US" sz="1800" b="1">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smtClean="0">
                          <a:solidFill>
                            <a:schemeClr val="tx1"/>
                          </a:solidFill>
                          <a:effectLst/>
                          <a:latin typeface="Times New Roman"/>
                          <a:ea typeface="Times New Roman"/>
                        </a:rPr>
                        <a:t>图 </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smtClean="0">
                          <a:solidFill>
                            <a:schemeClr val="tx1"/>
                          </a:solidFill>
                          <a:effectLst/>
                        </a:rPr>
                        <a:t>第</a:t>
                      </a:r>
                      <a:r>
                        <a:rPr lang="en-US" sz="1800" b="1" dirty="0" smtClean="0">
                          <a:solidFill>
                            <a:schemeClr val="tx1"/>
                          </a:solidFill>
                          <a:effectLst/>
                        </a:rPr>
                        <a:t>22-2</a:t>
                      </a:r>
                      <a:r>
                        <a:rPr lang="en-US" altLang="zh-CN" sz="1800" b="1" dirty="0" smtClean="0">
                          <a:solidFill>
                            <a:schemeClr val="tx1"/>
                          </a:solidFill>
                          <a:effectLst/>
                        </a:rPr>
                        <a:t>6</a:t>
                      </a:r>
                      <a:r>
                        <a:rPr lang="zh-CN" altLang="en-US" sz="1800" b="1" dirty="0" smtClean="0">
                          <a:solidFill>
                            <a:schemeClr val="tx1"/>
                          </a:solidFill>
                          <a:effectLst/>
                        </a:rPr>
                        <a:t>章</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r>
              <a:tr h="369627">
                <a:tc>
                  <a:txBody>
                    <a:bodyPr/>
                    <a:lstStyle/>
                    <a:p>
                      <a:pPr marL="0" marR="0" algn="ctr"/>
                      <a:r>
                        <a:rPr lang="en-US" sz="1800" b="1" dirty="0" smtClean="0">
                          <a:solidFill>
                            <a:schemeClr val="tx1"/>
                          </a:solidFill>
                          <a:effectLst/>
                          <a:latin typeface="Times New Roman"/>
                          <a:ea typeface="Times New Roman"/>
                        </a:rPr>
                        <a:t>11</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en-US" sz="1800" b="1" dirty="0" smtClean="0">
                          <a:solidFill>
                            <a:schemeClr val="tx1"/>
                          </a:solidFill>
                          <a:effectLst/>
                          <a:latin typeface="Times New Roman"/>
                          <a:ea typeface="Times New Roman"/>
                        </a:rPr>
                        <a:t>NP</a:t>
                      </a:r>
                      <a:r>
                        <a:rPr lang="zh-CN" altLang="en-US" sz="1800" b="1" dirty="0" smtClean="0">
                          <a:solidFill>
                            <a:schemeClr val="tx1"/>
                          </a:solidFill>
                          <a:effectLst/>
                          <a:latin typeface="Times New Roman"/>
                          <a:ea typeface="Times New Roman"/>
                        </a:rPr>
                        <a:t>理论</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baseline="0" dirty="0" smtClean="0">
                          <a:solidFill>
                            <a:schemeClr val="tx1"/>
                          </a:solidFill>
                          <a:effectLst/>
                          <a:latin typeface="Times New Roman"/>
                          <a:ea typeface="Times New Roman"/>
                        </a:rPr>
                        <a:t>第</a:t>
                      </a:r>
                      <a:r>
                        <a:rPr lang="en-US" sz="1800" b="1" baseline="0" dirty="0" smtClean="0">
                          <a:solidFill>
                            <a:schemeClr val="tx1"/>
                          </a:solidFill>
                          <a:effectLst/>
                          <a:latin typeface="Times New Roman"/>
                          <a:ea typeface="Times New Roman"/>
                        </a:rPr>
                        <a:t>34</a:t>
                      </a:r>
                      <a:r>
                        <a:rPr lang="zh-CN" altLang="en-US" sz="1800" b="1" baseline="0" dirty="0" smtClean="0">
                          <a:solidFill>
                            <a:schemeClr val="tx1"/>
                          </a:solidFill>
                          <a:effectLst/>
                          <a:latin typeface="Times New Roman"/>
                          <a:ea typeface="Times New Roman"/>
                        </a:rPr>
                        <a:t>章</a:t>
                      </a:r>
                      <a:endParaRPr lang="en-US" sz="1800" b="1" dirty="0">
                        <a:solidFill>
                          <a:schemeClr val="tx1"/>
                        </a:solidFill>
                        <a:effectLst/>
                        <a:latin typeface="Times New Roman"/>
                        <a:ea typeface="Times New Roman"/>
                      </a:endParaRPr>
                    </a:p>
                  </a:txBody>
                  <a:tcPr marL="68580" marR="68580" marT="68580" marB="68580">
                    <a:solidFill>
                      <a:schemeClr val="accent6">
                        <a:lumMod val="20000"/>
                        <a:lumOff val="80000"/>
                      </a:schemeClr>
                    </a:solidFill>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en-US" altLang="zh-CN" sz="3600" dirty="0"/>
              <a:t>1.2 </a:t>
            </a:r>
            <a:r>
              <a:rPr lang="zh-CN" altLang="en-US" sz="3600" dirty="0"/>
              <a:t>分析插入排序算法</a:t>
            </a:r>
            <a:r>
              <a:rPr lang="en-US" altLang="zh-CN" sz="3600" dirty="0"/>
              <a:t> </a:t>
            </a:r>
            <a:r>
              <a:rPr lang="en-US" altLang="zh-CN" sz="3600" dirty="0" smtClean="0"/>
              <a:t>(5)</a:t>
            </a:r>
            <a:endParaRPr lang="en-US" sz="3600" b="1" dirty="0" smtClean="0">
              <a:solidFill>
                <a:srgbClr val="0000CC"/>
              </a:solidFill>
            </a:endParaRPr>
          </a:p>
        </p:txBody>
      </p:sp>
      <p:sp>
        <p:nvSpPr>
          <p:cNvPr id="7171" name="Rectangle 3"/>
          <p:cNvSpPr>
            <a:spLocks noGrp="1" noChangeArrowheads="1"/>
          </p:cNvSpPr>
          <p:nvPr>
            <p:ph type="body" idx="4294967295"/>
          </p:nvPr>
        </p:nvSpPr>
        <p:spPr>
          <a:xfrm>
            <a:off x="533400" y="1447800"/>
            <a:ext cx="8610600" cy="5257800"/>
          </a:xfrm>
        </p:spPr>
        <p:txBody>
          <a:bodyPr/>
          <a:lstStyle/>
          <a:p>
            <a:pPr marL="0" indent="0">
              <a:buNone/>
            </a:pPr>
            <a:r>
              <a:rPr lang="zh-CN" altLang="en-US" sz="2400" b="1" dirty="0" smtClean="0">
                <a:solidFill>
                  <a:srgbClr val="3333FF"/>
                </a:solidFill>
                <a:latin typeface="黑体" pitchFamily="49" charset="-122"/>
                <a:ea typeface="黑体" pitchFamily="49" charset="-122"/>
              </a:rPr>
              <a:t>最坏情况</a:t>
            </a:r>
            <a:r>
              <a:rPr lang="en-US" sz="2400" b="1" dirty="0" smtClean="0">
                <a:solidFill>
                  <a:srgbClr val="3333FF"/>
                </a:solidFill>
                <a:latin typeface="黑体" pitchFamily="49" charset="-122"/>
                <a:ea typeface="黑体" pitchFamily="49" charset="-122"/>
              </a:rPr>
              <a:t>:</a:t>
            </a:r>
            <a:endParaRPr lang="en-US" sz="2400" b="1" dirty="0">
              <a:solidFill>
                <a:srgbClr val="3333FF"/>
              </a:solidFill>
              <a:latin typeface="黑体" pitchFamily="49" charset="-122"/>
              <a:ea typeface="黑体" pitchFamily="49" charset="-122"/>
            </a:endParaRPr>
          </a:p>
          <a:p>
            <a:r>
              <a:rPr lang="zh-CN" altLang="en-US" sz="2400" b="1" dirty="0" smtClean="0"/>
              <a:t>在整个循环测试中，总是</a:t>
            </a:r>
            <a:r>
              <a:rPr lang="en-US" sz="2400" b="1" i="1" dirty="0" smtClean="0"/>
              <a:t>A</a:t>
            </a:r>
            <a:r>
              <a:rPr lang="en-US" sz="2400" b="1" dirty="0" smtClean="0"/>
              <a:t>[</a:t>
            </a:r>
            <a:r>
              <a:rPr lang="en-US" sz="2400" b="1" i="1" dirty="0" err="1" smtClean="0"/>
              <a:t>i</a:t>
            </a:r>
            <a:r>
              <a:rPr lang="en-US" sz="2400" b="1" dirty="0" smtClean="0"/>
              <a:t>] </a:t>
            </a:r>
            <a:r>
              <a:rPr lang="en-US" sz="2400" b="1" dirty="0"/>
              <a:t>&gt; </a:t>
            </a:r>
            <a:r>
              <a:rPr lang="en-US" sz="2400" b="1" i="1" dirty="0"/>
              <a:t>key </a:t>
            </a:r>
            <a:r>
              <a:rPr lang="zh-CN" altLang="en-US" sz="2400" b="1" i="1" dirty="0" smtClean="0"/>
              <a:t>。</a:t>
            </a:r>
            <a:endParaRPr lang="en-US" altLang="zh-CN" sz="2400" b="1" i="1" dirty="0" smtClean="0"/>
          </a:p>
          <a:p>
            <a:r>
              <a:rPr lang="zh-CN" altLang="en-US" sz="2400" b="1" dirty="0" smtClean="0"/>
              <a:t>必须将每个元素</a:t>
            </a:r>
            <a:r>
              <a:rPr lang="en-US" altLang="zh-CN" sz="2400" b="1" i="1" dirty="0" smtClean="0"/>
              <a:t>A</a:t>
            </a:r>
            <a:r>
              <a:rPr lang="en-US" altLang="zh-CN" sz="2400" b="1" dirty="0" smtClean="0"/>
              <a:t>[</a:t>
            </a:r>
            <a:r>
              <a:rPr lang="en-US" altLang="zh-CN" sz="2400" b="1" i="1" dirty="0"/>
              <a:t>j</a:t>
            </a:r>
            <a:r>
              <a:rPr lang="en-US" altLang="zh-CN" sz="2400" b="1" dirty="0" smtClean="0"/>
              <a:t>]</a:t>
            </a:r>
            <a:r>
              <a:rPr lang="zh-CN" altLang="en-US" sz="2400" b="1" dirty="0" smtClean="0"/>
              <a:t>与整个已排序子数组</a:t>
            </a:r>
            <a:r>
              <a:rPr lang="en-US" altLang="zh-CN" sz="2400" b="1" i="1" dirty="0" smtClean="0"/>
              <a:t>A</a:t>
            </a:r>
            <a:r>
              <a:rPr lang="en-US" altLang="zh-CN" sz="2400" b="1" dirty="0" smtClean="0"/>
              <a:t>[1..</a:t>
            </a:r>
            <a:r>
              <a:rPr lang="en-US" altLang="zh-CN" sz="2400" b="1" i="1" dirty="0" smtClean="0"/>
              <a:t>j</a:t>
            </a:r>
            <a:r>
              <a:rPr lang="en-US" altLang="zh-CN" sz="2400" b="1" dirty="0"/>
              <a:t>]</a:t>
            </a:r>
            <a:r>
              <a:rPr lang="zh-CN" altLang="en-US" sz="2400" b="1" dirty="0" smtClean="0"/>
              <a:t>中的每个元素进行比较。</a:t>
            </a:r>
            <a:r>
              <a:rPr lang="en-US" sz="2400" b="1" dirty="0" smtClean="0">
                <a:sym typeface="Wingdings" pitchFamily="2" charset="2"/>
              </a:rPr>
              <a:t> </a:t>
            </a:r>
            <a:r>
              <a:rPr lang="en-US" sz="2400" b="1" i="1" dirty="0" err="1" smtClean="0"/>
              <a:t>t</a:t>
            </a:r>
            <a:r>
              <a:rPr lang="en-US" sz="2400" b="1" i="1" baseline="-25000" dirty="0" err="1" smtClean="0"/>
              <a:t>j</a:t>
            </a:r>
            <a:r>
              <a:rPr lang="en-US" sz="2400" b="1" dirty="0" smtClean="0"/>
              <a:t> = </a:t>
            </a:r>
            <a:r>
              <a:rPr lang="en-US" sz="2400" b="1" i="1" dirty="0"/>
              <a:t>j</a:t>
            </a:r>
            <a:r>
              <a:rPr lang="en-US" sz="2400" b="1" dirty="0"/>
              <a:t> </a:t>
            </a:r>
            <a:r>
              <a:rPr lang="en-US" sz="2400" b="1" dirty="0" smtClean="0"/>
              <a:t>. </a:t>
            </a:r>
          </a:p>
          <a:p>
            <a:pPr marL="0" indent="0">
              <a:buNone/>
            </a:pPr>
            <a:r>
              <a:rPr lang="en-US" sz="2400" b="1" dirty="0"/>
              <a:t> </a:t>
            </a:r>
            <a:r>
              <a:rPr lang="en-US" sz="2400" b="1" dirty="0" smtClean="0"/>
              <a:t>    </a:t>
            </a:r>
            <a:endParaRPr lang="en-US" sz="2400" b="1" dirty="0"/>
          </a:p>
        </p:txBody>
      </p:sp>
      <p:graphicFrame>
        <p:nvGraphicFramePr>
          <p:cNvPr id="3" name="Object 2"/>
          <p:cNvGraphicFramePr>
            <a:graphicFrameLocks noChangeAspect="1"/>
          </p:cNvGraphicFramePr>
          <p:nvPr/>
        </p:nvGraphicFramePr>
        <p:xfrm>
          <a:off x="4495800" y="3352800"/>
          <a:ext cx="3822700" cy="1019175"/>
        </p:xfrm>
        <a:graphic>
          <a:graphicData uri="http://schemas.openxmlformats.org/presentationml/2006/ole">
            <p:oleObj spid="_x0000_s57347" name="公式" r:id="rId4" imgW="41148000" imgH="10972800" progId="Equation.3">
              <p:embed/>
            </p:oleObj>
          </a:graphicData>
        </a:graphic>
      </p:graphicFrame>
      <p:graphicFrame>
        <p:nvGraphicFramePr>
          <p:cNvPr id="2" name="Object 1"/>
          <p:cNvGraphicFramePr>
            <a:graphicFrameLocks noChangeAspect="1"/>
          </p:cNvGraphicFramePr>
          <p:nvPr/>
        </p:nvGraphicFramePr>
        <p:xfrm>
          <a:off x="633274" y="3357583"/>
          <a:ext cx="3087687" cy="1019175"/>
        </p:xfrm>
        <a:graphic>
          <a:graphicData uri="http://schemas.openxmlformats.org/presentationml/2006/ole">
            <p:oleObj spid="_x0000_s57346" name="公式" r:id="rId5" imgW="33223200" imgH="10972800" progId="Equation.3">
              <p:embed/>
            </p:oleObj>
          </a:graphicData>
        </a:graphic>
      </p:graphicFrame>
      <p:sp>
        <p:nvSpPr>
          <p:cNvPr id="4" name="TextBox 3"/>
          <p:cNvSpPr txBox="1"/>
          <p:nvPr/>
        </p:nvSpPr>
        <p:spPr>
          <a:xfrm>
            <a:off x="1812524" y="1448542"/>
            <a:ext cx="2350323" cy="461665"/>
          </a:xfrm>
          <a:prstGeom prst="rect">
            <a:avLst/>
          </a:prstGeom>
          <a:noFill/>
        </p:spPr>
        <p:txBody>
          <a:bodyPr wrap="none" rtlCol="0">
            <a:spAutoFit/>
          </a:bodyPr>
          <a:lstStyle/>
          <a:p>
            <a:r>
              <a:rPr lang="zh-CN" altLang="en-US" sz="2400" dirty="0" smtClean="0">
                <a:solidFill>
                  <a:srgbClr val="3333FF"/>
                </a:solidFill>
                <a:latin typeface="黑体" pitchFamily="49" charset="-122"/>
                <a:ea typeface="黑体" pitchFamily="49" charset="-122"/>
              </a:rPr>
              <a:t>数组已逆序排好</a:t>
            </a:r>
            <a:endParaRPr lang="en-US" sz="2400" dirty="0">
              <a:solidFill>
                <a:srgbClr val="3333FF"/>
              </a:solidFill>
              <a:latin typeface="黑体" pitchFamily="49" charset="-122"/>
              <a:ea typeface="黑体" pitchFamily="49" charset="-122"/>
            </a:endParaRPr>
          </a:p>
        </p:txBody>
      </p:sp>
      <p:sp>
        <p:nvSpPr>
          <p:cNvPr id="10" name="Rectangle 3"/>
          <p:cNvSpPr txBox="1">
            <a:spLocks noChangeArrowheads="1"/>
          </p:cNvSpPr>
          <p:nvPr/>
        </p:nvSpPr>
        <p:spPr bwMode="auto">
          <a:xfrm>
            <a:off x="314325" y="5948860"/>
            <a:ext cx="8610600" cy="4585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spcBef>
                <a:spcPts val="0"/>
              </a:spcBef>
              <a:spcAft>
                <a:spcPts val="600"/>
              </a:spcAft>
            </a:pPr>
            <a:r>
              <a:rPr lang="en-US" sz="2400" b="1" i="1" kern="0" dirty="0" smtClean="0"/>
              <a:t>T</a:t>
            </a:r>
            <a:r>
              <a:rPr lang="en-US" sz="2400" b="1" kern="0" dirty="0" smtClean="0"/>
              <a:t>(</a:t>
            </a:r>
            <a:r>
              <a:rPr lang="en-US" sz="2400" b="1" i="1" kern="0" dirty="0" smtClean="0"/>
              <a:t>n</a:t>
            </a:r>
            <a:r>
              <a:rPr lang="en-US" sz="2400" b="1" kern="0" dirty="0" smtClean="0"/>
              <a:t>)</a:t>
            </a:r>
            <a:r>
              <a:rPr lang="zh-CN" altLang="en-US" sz="2400" kern="0" dirty="0" smtClean="0"/>
              <a:t>表示为</a:t>
            </a:r>
            <a:r>
              <a:rPr lang="en-US" sz="2400" b="1" i="1" kern="0" dirty="0" smtClean="0"/>
              <a:t>an</a:t>
            </a:r>
            <a:r>
              <a:rPr lang="en-US" sz="2400" b="1" kern="0" baseline="30000" dirty="0" smtClean="0"/>
              <a:t>2</a:t>
            </a:r>
            <a:r>
              <a:rPr lang="en-US" sz="2400" b="1" kern="0" dirty="0" smtClean="0"/>
              <a:t> + </a:t>
            </a:r>
            <a:r>
              <a:rPr lang="en-US" sz="2400" b="1" i="1" kern="0" dirty="0" err="1" smtClean="0"/>
              <a:t>bn</a:t>
            </a:r>
            <a:r>
              <a:rPr lang="en-US" sz="2400" b="1" kern="0" dirty="0" smtClean="0"/>
              <a:t> + </a:t>
            </a:r>
            <a:r>
              <a:rPr lang="en-US" sz="2400" b="1" i="1" kern="0" dirty="0" smtClean="0"/>
              <a:t>c</a:t>
            </a:r>
            <a:r>
              <a:rPr lang="zh-CN" altLang="en-US" sz="2400" b="1" kern="0" dirty="0" smtClean="0"/>
              <a:t>，其中常量</a:t>
            </a:r>
            <a:r>
              <a:rPr lang="en-US" sz="2400" b="1" i="1" kern="0" dirty="0" smtClean="0"/>
              <a:t>a,</a:t>
            </a:r>
            <a:r>
              <a:rPr lang="en-US" sz="2400" b="1" kern="0" dirty="0" smtClean="0"/>
              <a:t> </a:t>
            </a:r>
            <a:r>
              <a:rPr lang="en-US" sz="2400" b="1" i="1" kern="0" dirty="0" smtClean="0"/>
              <a:t>b</a:t>
            </a:r>
            <a:r>
              <a:rPr lang="zh-CN" altLang="en-US" sz="2400" b="1" kern="0" dirty="0" smtClean="0"/>
              <a:t>和</a:t>
            </a:r>
            <a:r>
              <a:rPr lang="en-US" sz="2400" b="1" i="1" kern="0" dirty="0" smtClean="0"/>
              <a:t>c</a:t>
            </a:r>
            <a:r>
              <a:rPr lang="en-US" sz="2400" b="1" kern="0" dirty="0" smtClean="0"/>
              <a:t> </a:t>
            </a:r>
            <a:r>
              <a:rPr lang="zh-CN" altLang="en-US" sz="2400" b="1" kern="0" dirty="0" smtClean="0"/>
              <a:t>依赖于语句代价</a:t>
            </a:r>
            <a:r>
              <a:rPr lang="en-US" sz="2400" b="1" i="1" kern="0" dirty="0" smtClean="0"/>
              <a:t>c</a:t>
            </a:r>
            <a:r>
              <a:rPr lang="en-US" sz="2400" b="1" i="1" kern="0" baseline="-25000" dirty="0" smtClean="0"/>
              <a:t>i</a:t>
            </a:r>
            <a:endParaRPr lang="en-US" sz="2400" b="1" kern="0" dirty="0"/>
          </a:p>
        </p:txBody>
      </p:sp>
      <p:graphicFrame>
        <p:nvGraphicFramePr>
          <p:cNvPr id="11" name="Object 3"/>
          <p:cNvGraphicFramePr>
            <a:graphicFrameLocks noChangeAspect="1"/>
          </p:cNvGraphicFramePr>
          <p:nvPr/>
        </p:nvGraphicFramePr>
        <p:xfrm>
          <a:off x="609600" y="4424362"/>
          <a:ext cx="7499350" cy="1366838"/>
        </p:xfrm>
        <a:graphic>
          <a:graphicData uri="http://schemas.openxmlformats.org/presentationml/2006/ole">
            <p:oleObj spid="_x0000_s57345" name="公式" r:id="rId6" imgW="75285600" imgH="13716000" progId="Equation.3">
              <p:embed/>
            </p:oleObj>
          </a:graphicData>
        </a:graphic>
      </p:graphicFrame>
      <p:sp>
        <p:nvSpPr>
          <p:cNvPr id="12" name="AutoShape 5"/>
          <p:cNvSpPr>
            <a:spLocks noChangeArrowheads="1"/>
          </p:cNvSpPr>
          <p:nvPr/>
        </p:nvSpPr>
        <p:spPr bwMode="auto">
          <a:xfrm>
            <a:off x="4724400" y="5334000"/>
            <a:ext cx="2016125" cy="384751"/>
          </a:xfrm>
          <a:prstGeom prst="wedgeRoundRectCallout">
            <a:avLst>
              <a:gd name="adj1" fmla="val -111672"/>
              <a:gd name="adj2" fmla="val -113122"/>
              <a:gd name="adj3" fmla="val 16667"/>
            </a:avLst>
          </a:prstGeom>
          <a:solidFill>
            <a:schemeClr val="accent1"/>
          </a:solidFill>
          <a:ln w="9525">
            <a:solidFill>
              <a:schemeClr val="tx1"/>
            </a:solidFill>
            <a:miter lim="800000"/>
          </a:ln>
        </p:spPr>
        <p:txBody>
          <a:bodyPr/>
          <a:lstStyle>
            <a:lvl1pPr>
              <a:spcBef>
                <a:spcPct val="20000"/>
              </a:spcBef>
              <a:buClr>
                <a:schemeClr val="folHlink"/>
              </a:buClr>
              <a:buSzPct val="60000"/>
              <a:buFont typeface="Wingdings" pitchFamily="2" charset="2"/>
              <a:buChar char="n"/>
              <a:defRPr sz="3200" b="1">
                <a:solidFill>
                  <a:schemeClr val="tx1"/>
                </a:solidFill>
                <a:latin typeface="华文新魏" pitchFamily="2" charset="-122"/>
                <a:ea typeface="华文新魏" pitchFamily="2" charset="-122"/>
              </a:defRPr>
            </a:lvl1pPr>
            <a:lvl2pPr marL="742950" indent="-285750">
              <a:spcBef>
                <a:spcPct val="20000"/>
              </a:spcBef>
              <a:buClr>
                <a:schemeClr val="hlink"/>
              </a:buClr>
              <a:buSzPct val="55000"/>
              <a:buFont typeface="Wingdings" pitchFamily="2" charset="2"/>
              <a:buChar char="n"/>
              <a:defRPr sz="2800" b="1">
                <a:solidFill>
                  <a:schemeClr val="tx1"/>
                </a:solidFill>
                <a:latin typeface="华文新魏" pitchFamily="2" charset="-122"/>
                <a:ea typeface="华文新魏" pitchFamily="2" charset="-122"/>
              </a:defRPr>
            </a:lvl2pPr>
            <a:lvl3pPr marL="1143000" indent="-228600">
              <a:spcBef>
                <a:spcPct val="20000"/>
              </a:spcBef>
              <a:buClr>
                <a:schemeClr val="folHlink"/>
              </a:buClr>
              <a:buSzPct val="50000"/>
              <a:buFont typeface="Wingdings" pitchFamily="2" charset="2"/>
              <a:buChar char="n"/>
              <a:defRPr sz="2400" b="1">
                <a:solidFill>
                  <a:schemeClr val="tx1"/>
                </a:solidFill>
                <a:latin typeface="华文新魏" pitchFamily="2" charset="-122"/>
                <a:ea typeface="华文新魏" pitchFamily="2" charset="-122"/>
              </a:defRPr>
            </a:lvl3pPr>
            <a:lvl4pPr marL="1600200" indent="-228600">
              <a:spcBef>
                <a:spcPct val="20000"/>
              </a:spcBef>
              <a:buClr>
                <a:schemeClr val="accent2"/>
              </a:buClr>
              <a:buSzPct val="55000"/>
              <a:buFont typeface="Wingdings" pitchFamily="2" charset="2"/>
              <a:buChar char="n"/>
              <a:defRPr sz="2000" b="1">
                <a:solidFill>
                  <a:schemeClr val="tx1"/>
                </a:solidFill>
                <a:latin typeface="华文新魏" pitchFamily="2" charset="-122"/>
                <a:ea typeface="华文新魏" pitchFamily="2" charset="-122"/>
              </a:defRPr>
            </a:lvl4pPr>
            <a:lvl5pPr marL="2057400" indent="-228600">
              <a:spcBef>
                <a:spcPct val="20000"/>
              </a:spcBef>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华文新魏" pitchFamily="2" charset="-122"/>
                <a:ea typeface="华文新魏" pitchFamily="2" charset="-122"/>
              </a:defRPr>
            </a:lvl9pPr>
          </a:lstStyle>
          <a:p>
            <a:pPr algn="ctr" eaLnBrk="1" hangingPunct="1">
              <a:spcBef>
                <a:spcPct val="0"/>
              </a:spcBef>
              <a:buClrTx/>
              <a:buSzTx/>
              <a:buFontTx/>
              <a:buNone/>
            </a:pPr>
            <a:r>
              <a:rPr lang="zh-CN" altLang="en-US" sz="1800">
                <a:solidFill>
                  <a:srgbClr val="FFFFFF"/>
                </a:solidFill>
                <a:latin typeface="Tahoma" pitchFamily="34" charset="0"/>
                <a:ea typeface="宋体" pitchFamily="2" charset="-122"/>
              </a:rPr>
              <a:t>二次函数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4" grpId="0"/>
      <p:bldP spid="10"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228600"/>
            <a:ext cx="7772400" cy="838200"/>
          </a:xfrm>
        </p:spPr>
        <p:txBody>
          <a:bodyPr/>
          <a:lstStyle/>
          <a:p>
            <a:r>
              <a:rPr lang="en-US" altLang="zh-CN" sz="3600" dirty="0"/>
              <a:t>1.2 </a:t>
            </a:r>
            <a:r>
              <a:rPr lang="zh-CN" altLang="en-US" sz="3600" dirty="0"/>
              <a:t>分析插入排序算法</a:t>
            </a:r>
            <a:r>
              <a:rPr lang="en-US" altLang="zh-CN" sz="3600" dirty="0"/>
              <a:t> </a:t>
            </a:r>
            <a:r>
              <a:rPr lang="en-US" altLang="zh-CN" sz="3600" dirty="0" smtClean="0"/>
              <a:t>(6)</a:t>
            </a:r>
            <a:endParaRPr lang="en-US" sz="3600" b="1" dirty="0" smtClean="0">
              <a:solidFill>
                <a:srgbClr val="0000CC"/>
              </a:solidFill>
            </a:endParaRPr>
          </a:p>
        </p:txBody>
      </p:sp>
      <p:sp>
        <p:nvSpPr>
          <p:cNvPr id="7171" name="Rectangle 3"/>
          <p:cNvSpPr>
            <a:spLocks noGrp="1" noChangeArrowheads="1"/>
          </p:cNvSpPr>
          <p:nvPr>
            <p:ph type="body" idx="4294967295"/>
          </p:nvPr>
        </p:nvSpPr>
        <p:spPr>
          <a:xfrm>
            <a:off x="381000" y="1371600"/>
            <a:ext cx="8763000" cy="5257800"/>
          </a:xfrm>
        </p:spPr>
        <p:txBody>
          <a:bodyPr/>
          <a:lstStyle/>
          <a:p>
            <a:pPr marL="0" indent="0">
              <a:buNone/>
            </a:pPr>
            <a:r>
              <a:rPr lang="zh-CN" altLang="en-US" b="1" dirty="0" smtClean="0">
                <a:solidFill>
                  <a:srgbClr val="3333FF"/>
                </a:solidFill>
                <a:latin typeface="黑体" pitchFamily="49" charset="-122"/>
                <a:ea typeface="黑体" pitchFamily="49" charset="-122"/>
              </a:rPr>
              <a:t>最坏情况</a:t>
            </a:r>
            <a:r>
              <a:rPr lang="zh-CN" altLang="en-US" b="1" dirty="0">
                <a:solidFill>
                  <a:srgbClr val="3333FF"/>
                </a:solidFill>
                <a:latin typeface="黑体" pitchFamily="49" charset="-122"/>
                <a:ea typeface="黑体" pitchFamily="49" charset="-122"/>
              </a:rPr>
              <a:t>与</a:t>
            </a:r>
            <a:r>
              <a:rPr lang="zh-CN" altLang="en-US" b="1" dirty="0" smtClean="0">
                <a:solidFill>
                  <a:srgbClr val="3333FF"/>
                </a:solidFill>
                <a:latin typeface="黑体" pitchFamily="49" charset="-122"/>
                <a:ea typeface="黑体" pitchFamily="49" charset="-122"/>
              </a:rPr>
              <a:t>平均情况分析：</a:t>
            </a:r>
            <a:endParaRPr lang="en-US" b="1" i="1" dirty="0">
              <a:solidFill>
                <a:srgbClr val="3333FF"/>
              </a:solidFill>
              <a:latin typeface="黑体" pitchFamily="49" charset="-122"/>
              <a:ea typeface="黑体" pitchFamily="49" charset="-122"/>
            </a:endParaRPr>
          </a:p>
          <a:p>
            <a:pPr>
              <a:spcBef>
                <a:spcPts val="1200"/>
              </a:spcBef>
            </a:pPr>
            <a:r>
              <a:rPr lang="zh-CN" altLang="en-US" b="1" dirty="0" smtClean="0"/>
              <a:t>通常关心最坏情况运行时间：</a:t>
            </a:r>
            <a:endParaRPr lang="en-US" b="1" dirty="0"/>
          </a:p>
          <a:p>
            <a:pPr marL="685800" lvl="1">
              <a:spcBef>
                <a:spcPts val="1200"/>
              </a:spcBef>
            </a:pPr>
            <a:r>
              <a:rPr lang="zh-CN" altLang="en-US" sz="2200" b="1" dirty="0" smtClean="0"/>
              <a:t>算法的最坏情况运行时间给出了任何输入的运行时间的一个</a:t>
            </a:r>
            <a:r>
              <a:rPr lang="zh-CN" altLang="en-US" sz="2200" b="1" dirty="0" smtClean="0">
                <a:solidFill>
                  <a:srgbClr val="CC3300"/>
                </a:solidFill>
              </a:rPr>
              <a:t>上界</a:t>
            </a:r>
            <a:endParaRPr lang="en-US" sz="2200" b="1" dirty="0">
              <a:solidFill>
                <a:srgbClr val="CC3300"/>
              </a:solidFill>
            </a:endParaRPr>
          </a:p>
          <a:p>
            <a:pPr marL="685800" lvl="1">
              <a:spcBef>
                <a:spcPts val="1200"/>
              </a:spcBef>
            </a:pPr>
            <a:r>
              <a:rPr lang="zh-CN" altLang="en-US" sz="2200" b="1" dirty="0" smtClean="0"/>
              <a:t>对某些算法，最坏情况经常出现</a:t>
            </a:r>
            <a:endParaRPr lang="en-US" sz="2200" b="1" dirty="0" smtClean="0"/>
          </a:p>
          <a:p>
            <a:pPr marL="685800" lvl="1">
              <a:spcBef>
                <a:spcPts val="1200"/>
              </a:spcBef>
            </a:pPr>
            <a:r>
              <a:rPr lang="zh-CN" altLang="en-US" sz="2200" b="1" dirty="0" smtClean="0"/>
              <a:t>有时定义平均情况较为困难</a:t>
            </a:r>
            <a:endParaRPr lang="en-US" sz="2200" b="1" dirty="0"/>
          </a:p>
          <a:p>
            <a:pPr marL="685800" lvl="1">
              <a:spcBef>
                <a:spcPts val="1200"/>
              </a:spcBef>
            </a:pPr>
            <a:r>
              <a:rPr lang="zh-CN" altLang="en-US" sz="2200" b="1" dirty="0" smtClean="0"/>
              <a:t>平均情况的时间复杂度往往与最坏情况一样</a:t>
            </a:r>
            <a:endParaRPr lang="en-US" sz="2200" b="1" dirty="0" smtClean="0"/>
          </a:p>
          <a:p>
            <a:pPr marL="400050" lvl="1" indent="0">
              <a:spcBef>
                <a:spcPts val="1200"/>
              </a:spcBef>
              <a:buNone/>
            </a:pPr>
            <a:r>
              <a:rPr lang="zh-CN" altLang="en-US" sz="2200" b="1" dirty="0" smtClean="0"/>
              <a:t>例子</a:t>
            </a:r>
            <a:r>
              <a:rPr lang="en-US" sz="2200" b="1" dirty="0" smtClean="0"/>
              <a:t>: </a:t>
            </a:r>
            <a:r>
              <a:rPr lang="zh-CN" altLang="en-US" sz="2200" b="1" dirty="0" smtClean="0"/>
              <a:t>对插入排序而言，平均情况运行时间仍是</a:t>
            </a:r>
            <a:r>
              <a:rPr lang="en-US" sz="2200" b="1" i="1" dirty="0" smtClean="0"/>
              <a:t>n</a:t>
            </a:r>
            <a:r>
              <a:rPr lang="zh-CN" altLang="en-US" sz="2200" b="1" dirty="0" smtClean="0"/>
              <a:t>的二次函数</a:t>
            </a:r>
            <a:endParaRPr lang="en-US" altLang="zh-CN" sz="2200" b="1" dirty="0" smtClean="0"/>
          </a:p>
          <a:p>
            <a:pPr>
              <a:lnSpc>
                <a:spcPct val="90000"/>
              </a:lnSpc>
              <a:spcBef>
                <a:spcPts val="1200"/>
              </a:spcBef>
            </a:pPr>
            <a:r>
              <a:rPr lang="zh-CN" altLang="en-US" b="1" dirty="0"/>
              <a:t>平均情况分析</a:t>
            </a:r>
            <a:r>
              <a:rPr lang="zh-CN" altLang="en-US" b="1" dirty="0" smtClean="0"/>
              <a:t>：</a:t>
            </a:r>
            <a:endParaRPr lang="en-US" altLang="zh-CN" b="1" dirty="0"/>
          </a:p>
          <a:p>
            <a:pPr marL="685800" lvl="1">
              <a:lnSpc>
                <a:spcPct val="90000"/>
              </a:lnSpc>
              <a:spcBef>
                <a:spcPts val="1200"/>
              </a:spcBef>
            </a:pPr>
            <a:r>
              <a:rPr lang="zh-CN" altLang="en-US" sz="2200" b="1" dirty="0"/>
              <a:t>通常假定一个特定规模下的所有输入的</a:t>
            </a:r>
            <a:r>
              <a:rPr lang="zh-CN" altLang="en-US" sz="2200" b="1" dirty="0">
                <a:latin typeface="宋体" pitchFamily="2" charset="-122"/>
                <a:ea typeface="宋体" pitchFamily="2" charset="-122"/>
              </a:rPr>
              <a:t>“平均性”</a:t>
            </a:r>
            <a:r>
              <a:rPr lang="zh-CN" altLang="en-US" sz="2200" b="1" dirty="0"/>
              <a:t>都是一样</a:t>
            </a:r>
            <a:r>
              <a:rPr lang="zh-CN" altLang="en-US" sz="2200" b="1" dirty="0" smtClean="0"/>
              <a:t>的</a:t>
            </a:r>
            <a:endParaRPr lang="zh-CN" altLang="en-US" sz="2200" b="1" dirty="0"/>
          </a:p>
          <a:p>
            <a:pPr marL="685800" lvl="1">
              <a:lnSpc>
                <a:spcPct val="90000"/>
              </a:lnSpc>
              <a:spcBef>
                <a:spcPts val="1200"/>
              </a:spcBef>
            </a:pPr>
            <a:r>
              <a:rPr lang="zh-CN" altLang="en-US" sz="2200" b="1" dirty="0"/>
              <a:t>也可以采用随机算法强制达到平均。</a:t>
            </a:r>
          </a:p>
          <a:p>
            <a:pPr marL="400050" lvl="1" indent="0">
              <a:buNone/>
            </a:pPr>
            <a:endParaRPr 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7772400" cy="1143000"/>
          </a:xfrm>
        </p:spPr>
        <p:txBody>
          <a:bodyPr/>
          <a:lstStyle/>
          <a:p>
            <a:r>
              <a:rPr lang="en-US" altLang="zh-CN" sz="3600" dirty="0" smtClean="0"/>
              <a:t>1.2</a:t>
            </a:r>
            <a:r>
              <a:rPr lang="zh-CN" altLang="en-US" sz="3600" dirty="0" smtClean="0"/>
              <a:t>插入排序算法平均情况分析（</a:t>
            </a:r>
            <a:r>
              <a:rPr lang="en-US" altLang="zh-CN" sz="3600" dirty="0" smtClean="0"/>
              <a:t>7</a:t>
            </a:r>
            <a:r>
              <a:rPr lang="zh-CN" altLang="en-US" sz="3600" dirty="0" smtClean="0"/>
              <a:t>）</a:t>
            </a:r>
            <a:endParaRPr lang="zh-CN" altLang="en-US" sz="3600" dirty="0"/>
          </a:p>
        </p:txBody>
      </p:sp>
      <p:sp>
        <p:nvSpPr>
          <p:cNvPr id="3" name="内容占位符 2"/>
          <p:cNvSpPr>
            <a:spLocks noGrp="1"/>
          </p:cNvSpPr>
          <p:nvPr>
            <p:ph idx="1"/>
          </p:nvPr>
        </p:nvSpPr>
        <p:spPr>
          <a:xfrm>
            <a:off x="685800" y="1600200"/>
            <a:ext cx="7772400" cy="4495800"/>
          </a:xfrm>
        </p:spPr>
        <p:txBody>
          <a:bodyPr/>
          <a:lstStyle/>
          <a:p>
            <a:r>
              <a:rPr lang="en-US" altLang="zh-CN" b="1" i="1" dirty="0" err="1" smtClean="0"/>
              <a:t>t</a:t>
            </a:r>
            <a:r>
              <a:rPr lang="en-US" altLang="zh-CN" b="1" i="1" baseline="-25000" dirty="0" err="1" smtClean="0"/>
              <a:t>j</a:t>
            </a:r>
            <a:r>
              <a:rPr lang="zh-CN" altLang="en-US" b="1" dirty="0" smtClean="0"/>
              <a:t>理解为随机变量</a:t>
            </a:r>
            <a:endParaRPr lang="en-US" altLang="zh-CN" b="1" dirty="0" smtClean="0"/>
          </a:p>
          <a:p>
            <a:endParaRPr lang="en-US" altLang="zh-CN" b="1" dirty="0" smtClean="0"/>
          </a:p>
          <a:p>
            <a:endParaRPr lang="en-US" altLang="zh-CN" b="1" dirty="0" smtClean="0"/>
          </a:p>
          <a:p>
            <a:endParaRPr lang="en-US" altLang="zh-CN" b="1" dirty="0" smtClean="0"/>
          </a:p>
          <a:p>
            <a:r>
              <a:rPr lang="zh-CN" altLang="en-US" b="1" dirty="0" smtClean="0"/>
              <a:t>参看最坏情况下</a:t>
            </a:r>
            <a:r>
              <a:rPr lang="en-US" altLang="zh-CN" b="1" i="1" dirty="0" err="1" smtClean="0"/>
              <a:t>t</a:t>
            </a:r>
            <a:r>
              <a:rPr lang="en-US" altLang="zh-CN" b="1" i="1" baseline="-25000" dirty="0" err="1" smtClean="0"/>
              <a:t>j</a:t>
            </a:r>
            <a:r>
              <a:rPr lang="en-US" altLang="zh-CN" b="1" dirty="0" smtClean="0"/>
              <a:t> = </a:t>
            </a:r>
            <a:r>
              <a:rPr lang="en-US" altLang="zh-CN" b="1" i="1" dirty="0" smtClean="0"/>
              <a:t>j </a:t>
            </a:r>
            <a:r>
              <a:rPr lang="zh-CN" altLang="en-US" b="1" dirty="0" smtClean="0"/>
              <a:t>，</a:t>
            </a:r>
            <a:r>
              <a:rPr lang="en-US" altLang="zh-CN" b="1" i="1" dirty="0" smtClean="0"/>
              <a:t>T</a:t>
            </a:r>
            <a:r>
              <a:rPr lang="en-US" altLang="zh-CN" b="1" dirty="0" smtClean="0"/>
              <a:t>(</a:t>
            </a:r>
            <a:r>
              <a:rPr lang="en-US" altLang="zh-CN" b="1" i="1" dirty="0" smtClean="0"/>
              <a:t>n</a:t>
            </a:r>
            <a:r>
              <a:rPr lang="en-US" altLang="zh-CN" b="1" dirty="0" smtClean="0"/>
              <a:t>)</a:t>
            </a:r>
            <a:r>
              <a:rPr lang="zh-CN" altLang="en-US" b="1" dirty="0" smtClean="0"/>
              <a:t>表示为</a:t>
            </a:r>
            <a:r>
              <a:rPr lang="en-US" altLang="zh-CN" b="1" i="1" dirty="0" smtClean="0"/>
              <a:t>an</a:t>
            </a:r>
            <a:r>
              <a:rPr lang="en-US" altLang="zh-CN" b="1" baseline="30000" dirty="0" smtClean="0"/>
              <a:t>2</a:t>
            </a:r>
            <a:r>
              <a:rPr lang="en-US" altLang="zh-CN" b="1" dirty="0" smtClean="0"/>
              <a:t> + </a:t>
            </a:r>
            <a:r>
              <a:rPr lang="en-US" altLang="zh-CN" b="1" i="1" dirty="0" err="1" smtClean="0"/>
              <a:t>bn</a:t>
            </a:r>
            <a:r>
              <a:rPr lang="en-US" altLang="zh-CN" b="1" dirty="0" smtClean="0"/>
              <a:t> + </a:t>
            </a:r>
            <a:r>
              <a:rPr lang="en-US" altLang="zh-CN" b="1" i="1" dirty="0" smtClean="0"/>
              <a:t>c</a:t>
            </a:r>
            <a:r>
              <a:rPr lang="en-US" altLang="zh-CN" b="1" dirty="0" smtClean="0"/>
              <a:t> </a:t>
            </a:r>
            <a:r>
              <a:rPr lang="zh-CN" altLang="en-US" b="1" dirty="0" smtClean="0"/>
              <a:t>，则平均情况下的运行时间仍是</a:t>
            </a:r>
            <a:r>
              <a:rPr lang="en-US" altLang="zh-CN" b="1" dirty="0" smtClean="0"/>
              <a:t>n</a:t>
            </a:r>
            <a:r>
              <a:rPr lang="zh-CN" altLang="en-US" b="1" dirty="0" smtClean="0"/>
              <a:t>的二次函数</a:t>
            </a:r>
          </a:p>
          <a:p>
            <a:endParaRPr lang="zh-CN" altLang="en-US" dirty="0"/>
          </a:p>
        </p:txBody>
      </p:sp>
      <p:graphicFrame>
        <p:nvGraphicFramePr>
          <p:cNvPr id="134146" name="Object 2"/>
          <p:cNvGraphicFramePr>
            <a:graphicFrameLocks noChangeAspect="1"/>
          </p:cNvGraphicFramePr>
          <p:nvPr/>
        </p:nvGraphicFramePr>
        <p:xfrm>
          <a:off x="1143000" y="2286000"/>
          <a:ext cx="4926012" cy="931863"/>
        </p:xfrm>
        <a:graphic>
          <a:graphicData uri="http://schemas.openxmlformats.org/presentationml/2006/ole">
            <p:oleObj spid="_x0000_s59393" name="Equation" r:id="rId3" imgW="53035200" imgH="1005840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57200" y="1447800"/>
            <a:ext cx="8305800" cy="487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Wingdings"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b="1">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lnSpc>
                <a:spcPct val="120000"/>
              </a:lnSpc>
              <a:spcBef>
                <a:spcPts val="600"/>
              </a:spcBef>
            </a:pPr>
            <a:r>
              <a:rPr lang="zh-CN" altLang="en-US" sz="2400" kern="0" dirty="0" smtClean="0"/>
              <a:t>算法复杂性 </a:t>
            </a:r>
            <a:r>
              <a:rPr lang="en-US" altLang="zh-CN" sz="2400" kern="0" dirty="0" smtClean="0"/>
              <a:t>= </a:t>
            </a:r>
            <a:r>
              <a:rPr lang="zh-CN" altLang="en-US" sz="2400" kern="0" dirty="0" smtClean="0"/>
              <a:t>算法所需要的计算机资源；</a:t>
            </a:r>
          </a:p>
          <a:p>
            <a:pPr>
              <a:lnSpc>
                <a:spcPct val="120000"/>
              </a:lnSpc>
              <a:spcBef>
                <a:spcPts val="600"/>
              </a:spcBef>
            </a:pPr>
            <a:r>
              <a:rPr lang="zh-CN" altLang="en-US" sz="2400" kern="0" dirty="0" smtClean="0"/>
              <a:t>算法的时间复杂性</a:t>
            </a:r>
            <a:r>
              <a:rPr lang="en-US" altLang="zh-CN" sz="2400" i="1" kern="0" dirty="0" smtClean="0"/>
              <a:t>T</a:t>
            </a:r>
            <a:r>
              <a:rPr lang="en-US" altLang="zh-CN" sz="2400" kern="0" dirty="0" smtClean="0"/>
              <a:t>(</a:t>
            </a:r>
            <a:r>
              <a:rPr lang="en-US" altLang="zh-CN" sz="2400" i="1" kern="0" dirty="0" smtClean="0"/>
              <a:t>n</a:t>
            </a:r>
            <a:r>
              <a:rPr lang="en-US" altLang="zh-CN" sz="2400" kern="0" dirty="0" smtClean="0"/>
              <a:t>)</a:t>
            </a:r>
            <a:r>
              <a:rPr lang="zh-CN" altLang="en-US" sz="2400" kern="0" dirty="0" smtClean="0"/>
              <a:t>，</a:t>
            </a:r>
            <a:r>
              <a:rPr lang="zh-CN" altLang="en-US" sz="2400" kern="0" dirty="0"/>
              <a:t>其中</a:t>
            </a:r>
            <a:r>
              <a:rPr lang="en-US" altLang="zh-CN" sz="2400" i="1" kern="0" dirty="0"/>
              <a:t>n</a:t>
            </a:r>
            <a:r>
              <a:rPr lang="zh-CN" altLang="en-US" sz="2400" kern="0" dirty="0"/>
              <a:t>是问题</a:t>
            </a:r>
            <a:r>
              <a:rPr lang="zh-CN" altLang="en-US" sz="2400" kern="0" dirty="0" smtClean="0"/>
              <a:t>的输入规模。</a:t>
            </a:r>
            <a:endParaRPr lang="en-US" altLang="zh-CN" sz="2400" kern="0" dirty="0" smtClean="0"/>
          </a:p>
          <a:p>
            <a:pPr lvl="1">
              <a:lnSpc>
                <a:spcPct val="120000"/>
              </a:lnSpc>
              <a:spcBef>
                <a:spcPts val="600"/>
              </a:spcBef>
            </a:pPr>
            <a:r>
              <a:rPr lang="zh-CN" altLang="en-US" sz="2000" dirty="0" smtClean="0">
                <a:solidFill>
                  <a:srgbClr val="3907F1"/>
                </a:solidFill>
                <a:latin typeface="黑体" pitchFamily="49" charset="-122"/>
                <a:ea typeface="黑体" pitchFamily="49" charset="-122"/>
              </a:rPr>
              <a:t>最坏</a:t>
            </a:r>
            <a:r>
              <a:rPr lang="zh-CN" altLang="en-US" sz="2000" dirty="0">
                <a:solidFill>
                  <a:srgbClr val="3907F1"/>
                </a:solidFill>
                <a:latin typeface="黑体" pitchFamily="49" charset="-122"/>
                <a:ea typeface="黑体" pitchFamily="49" charset="-122"/>
              </a:rPr>
              <a:t>情况</a:t>
            </a:r>
            <a:r>
              <a:rPr lang="zh-CN" altLang="en-US" sz="2000" dirty="0"/>
              <a:t>下的时间复杂性</a:t>
            </a:r>
          </a:p>
          <a:p>
            <a:pPr marL="457200" lvl="1" indent="0">
              <a:lnSpc>
                <a:spcPct val="120000"/>
              </a:lnSpc>
              <a:spcBef>
                <a:spcPts val="600"/>
              </a:spcBef>
              <a:buNone/>
            </a:pPr>
            <a:r>
              <a:rPr lang="zh-CN" altLang="en-US" sz="2000" i="1" dirty="0" smtClean="0"/>
              <a:t>     </a:t>
            </a:r>
            <a:r>
              <a:rPr lang="en-US" altLang="zh-CN" sz="2000" i="1" dirty="0" err="1" smtClean="0"/>
              <a:t>T</a:t>
            </a:r>
            <a:r>
              <a:rPr lang="en-US" altLang="zh-CN" sz="2000" baseline="-25000" dirty="0" err="1" smtClean="0"/>
              <a:t>max</a:t>
            </a:r>
            <a:r>
              <a:rPr lang="en-US" altLang="zh-CN" sz="2000" dirty="0" smtClean="0"/>
              <a:t>(</a:t>
            </a:r>
            <a:r>
              <a:rPr lang="en-US" altLang="zh-CN" sz="2000" i="1" dirty="0" smtClean="0"/>
              <a:t>n</a:t>
            </a:r>
            <a:r>
              <a:rPr lang="en-US" altLang="zh-CN" sz="2000" dirty="0"/>
              <a:t>) = max{ </a:t>
            </a:r>
            <a:r>
              <a:rPr lang="en-US" altLang="zh-CN" sz="2000" i="1" dirty="0"/>
              <a:t>T</a:t>
            </a:r>
            <a:r>
              <a:rPr lang="en-US" altLang="zh-CN" sz="2000" dirty="0"/>
              <a:t>(I) | size(I)=</a:t>
            </a:r>
            <a:r>
              <a:rPr lang="en-US" altLang="zh-CN" sz="2000" i="1" dirty="0"/>
              <a:t>n </a:t>
            </a:r>
            <a:r>
              <a:rPr lang="en-US" altLang="zh-CN" sz="2000" dirty="0"/>
              <a:t>}</a:t>
            </a:r>
          </a:p>
          <a:p>
            <a:pPr lvl="1">
              <a:lnSpc>
                <a:spcPct val="120000"/>
              </a:lnSpc>
              <a:spcBef>
                <a:spcPts val="600"/>
              </a:spcBef>
            </a:pPr>
            <a:r>
              <a:rPr lang="zh-CN" altLang="en-US" sz="2000" dirty="0">
                <a:solidFill>
                  <a:srgbClr val="3907F1"/>
                </a:solidFill>
                <a:latin typeface="黑体" pitchFamily="49" charset="-122"/>
                <a:ea typeface="黑体" pitchFamily="49" charset="-122"/>
              </a:rPr>
              <a:t>最好情况</a:t>
            </a:r>
            <a:r>
              <a:rPr lang="zh-CN" altLang="en-US" sz="2000" dirty="0"/>
              <a:t>下的时间复杂性</a:t>
            </a:r>
          </a:p>
          <a:p>
            <a:pPr marL="457200" lvl="1" indent="0">
              <a:lnSpc>
                <a:spcPct val="120000"/>
              </a:lnSpc>
              <a:spcBef>
                <a:spcPts val="600"/>
              </a:spcBef>
              <a:buNone/>
            </a:pPr>
            <a:r>
              <a:rPr lang="zh-CN" altLang="en-US" sz="2000" i="1" dirty="0" smtClean="0"/>
              <a:t>     </a:t>
            </a:r>
            <a:r>
              <a:rPr lang="en-US" altLang="zh-CN" sz="2000" i="1" dirty="0" err="1" smtClean="0"/>
              <a:t>T</a:t>
            </a:r>
            <a:r>
              <a:rPr lang="en-US" altLang="zh-CN" sz="2000" baseline="-25000" dirty="0" err="1" smtClean="0"/>
              <a:t>min</a:t>
            </a:r>
            <a:r>
              <a:rPr lang="en-US" altLang="zh-CN" sz="2000" dirty="0" smtClean="0"/>
              <a:t>(</a:t>
            </a:r>
            <a:r>
              <a:rPr lang="en-US" altLang="zh-CN" sz="2000" i="1" dirty="0" smtClean="0"/>
              <a:t>n</a:t>
            </a:r>
            <a:r>
              <a:rPr lang="en-US" altLang="zh-CN" sz="2000" dirty="0"/>
              <a:t>) = min{ </a:t>
            </a:r>
            <a:r>
              <a:rPr lang="en-US" altLang="zh-CN" sz="2000" i="1" dirty="0"/>
              <a:t>T</a:t>
            </a:r>
            <a:r>
              <a:rPr lang="en-US" altLang="zh-CN" sz="2000" dirty="0"/>
              <a:t>(I) | size(I)=</a:t>
            </a:r>
            <a:r>
              <a:rPr lang="en-US" altLang="zh-CN" sz="2000" i="1" dirty="0"/>
              <a:t>n </a:t>
            </a:r>
            <a:r>
              <a:rPr lang="en-US" altLang="zh-CN" sz="2000" dirty="0"/>
              <a:t>}</a:t>
            </a:r>
          </a:p>
          <a:p>
            <a:pPr lvl="1">
              <a:lnSpc>
                <a:spcPct val="120000"/>
              </a:lnSpc>
              <a:spcBef>
                <a:spcPts val="600"/>
              </a:spcBef>
            </a:pPr>
            <a:r>
              <a:rPr lang="zh-CN" altLang="en-US" sz="2000" dirty="0">
                <a:solidFill>
                  <a:srgbClr val="3907F1"/>
                </a:solidFill>
                <a:latin typeface="黑体" pitchFamily="49" charset="-122"/>
                <a:ea typeface="黑体" pitchFamily="49" charset="-122"/>
              </a:rPr>
              <a:t>平均情况</a:t>
            </a:r>
            <a:r>
              <a:rPr lang="zh-CN" altLang="en-US" sz="2000" dirty="0"/>
              <a:t>下的</a:t>
            </a:r>
            <a:r>
              <a:rPr lang="zh-CN" altLang="en-US" sz="2000" dirty="0" smtClean="0"/>
              <a:t>时间复杂性</a:t>
            </a:r>
            <a:endParaRPr lang="en-US" altLang="zh-CN" sz="2000" dirty="0" smtClean="0"/>
          </a:p>
          <a:p>
            <a:pPr marL="457200" lvl="1" indent="0">
              <a:lnSpc>
                <a:spcPct val="120000"/>
              </a:lnSpc>
              <a:spcBef>
                <a:spcPts val="600"/>
              </a:spcBef>
              <a:buNone/>
            </a:pPr>
            <a:r>
              <a:rPr lang="en-US" altLang="zh-CN" sz="2000" i="1" dirty="0"/>
              <a:t> </a:t>
            </a:r>
            <a:r>
              <a:rPr lang="en-US" altLang="zh-CN" sz="2000" i="1" dirty="0" smtClean="0"/>
              <a:t>  </a:t>
            </a:r>
            <a:r>
              <a:rPr lang="zh-CN" altLang="en-US" sz="2000" i="1" dirty="0" smtClean="0"/>
              <a:t>  </a:t>
            </a:r>
            <a:r>
              <a:rPr lang="en-US" altLang="zh-CN" sz="2000" i="1" dirty="0" err="1"/>
              <a:t>T</a:t>
            </a:r>
            <a:r>
              <a:rPr lang="en-US" altLang="zh-CN" sz="2000" baseline="-25000" dirty="0" err="1"/>
              <a:t>avg</a:t>
            </a:r>
            <a:r>
              <a:rPr lang="en-US" altLang="zh-CN" sz="2000" dirty="0"/>
              <a:t>(</a:t>
            </a:r>
            <a:r>
              <a:rPr lang="en-US" altLang="zh-CN" sz="2000" i="1" dirty="0"/>
              <a:t>n</a:t>
            </a:r>
            <a:r>
              <a:rPr lang="en-US" altLang="zh-CN" sz="2000" dirty="0"/>
              <a:t>) =</a:t>
            </a:r>
          </a:p>
          <a:p>
            <a:pPr marL="457200" lvl="1" indent="0">
              <a:lnSpc>
                <a:spcPct val="120000"/>
              </a:lnSpc>
              <a:spcBef>
                <a:spcPts val="1800"/>
              </a:spcBef>
              <a:buNone/>
            </a:pPr>
            <a:r>
              <a:rPr lang="zh-CN" altLang="en-US" sz="2000" dirty="0" smtClean="0"/>
              <a:t>    其中</a:t>
            </a:r>
            <a:r>
              <a:rPr lang="en-US" altLang="zh-CN" sz="2000" i="1" dirty="0"/>
              <a:t>I</a:t>
            </a:r>
            <a:r>
              <a:rPr lang="zh-CN" altLang="en-US" sz="2000" dirty="0"/>
              <a:t>是问题的规模为</a:t>
            </a:r>
            <a:r>
              <a:rPr lang="en-US" altLang="zh-CN" sz="2000" i="1" dirty="0"/>
              <a:t>n</a:t>
            </a:r>
            <a:r>
              <a:rPr lang="zh-CN" altLang="en-US" sz="2000" dirty="0"/>
              <a:t>的实例，</a:t>
            </a:r>
            <a:r>
              <a:rPr lang="en-US" altLang="zh-CN" sz="2000" i="1" dirty="0"/>
              <a:t>p</a:t>
            </a:r>
            <a:r>
              <a:rPr lang="en-US" altLang="zh-CN" sz="2000" dirty="0"/>
              <a:t>(</a:t>
            </a:r>
            <a:r>
              <a:rPr lang="en-US" altLang="zh-CN" sz="2000" i="1" dirty="0"/>
              <a:t>I</a:t>
            </a:r>
            <a:r>
              <a:rPr lang="en-US" altLang="zh-CN" sz="2000" dirty="0"/>
              <a:t>)</a:t>
            </a:r>
            <a:r>
              <a:rPr lang="zh-CN" altLang="en-US" sz="2000" dirty="0"/>
              <a:t>是</a:t>
            </a:r>
            <a:r>
              <a:rPr lang="zh-CN" altLang="en-US" sz="2000" dirty="0" smtClean="0"/>
              <a:t>实例</a:t>
            </a:r>
            <a:r>
              <a:rPr lang="en-US" altLang="zh-CN" sz="2000" i="1" dirty="0"/>
              <a:t>I</a:t>
            </a:r>
            <a:r>
              <a:rPr lang="zh-CN" altLang="en-US" sz="2000" dirty="0"/>
              <a:t>出现的</a:t>
            </a:r>
            <a:r>
              <a:rPr lang="zh-CN" altLang="en-US" sz="2000" dirty="0" smtClean="0"/>
              <a:t>概率</a:t>
            </a:r>
            <a:endParaRPr lang="zh-CN" altLang="en-US" sz="2000" dirty="0"/>
          </a:p>
          <a:p>
            <a:pPr>
              <a:lnSpc>
                <a:spcPct val="120000"/>
              </a:lnSpc>
              <a:spcBef>
                <a:spcPts val="600"/>
              </a:spcBef>
            </a:pPr>
            <a:r>
              <a:rPr lang="zh-CN" altLang="en-US" sz="2400" kern="0" dirty="0"/>
              <a:t>算法的空间复杂性</a:t>
            </a:r>
            <a:r>
              <a:rPr lang="en-US" altLang="zh-CN" sz="2400" i="1" kern="0" dirty="0"/>
              <a:t>S</a:t>
            </a:r>
            <a:r>
              <a:rPr lang="en-US" altLang="zh-CN" sz="2400" kern="0" dirty="0"/>
              <a:t>(</a:t>
            </a:r>
            <a:r>
              <a:rPr lang="en-US" altLang="zh-CN" sz="2400" i="1" kern="0" dirty="0"/>
              <a:t>n</a:t>
            </a:r>
            <a:r>
              <a:rPr lang="en-US" altLang="zh-CN" sz="2400" kern="0" dirty="0" smtClean="0"/>
              <a:t>)</a:t>
            </a:r>
            <a:r>
              <a:rPr lang="zh-CN" altLang="en-US" sz="2400" kern="0" dirty="0" smtClean="0"/>
              <a:t>；</a:t>
            </a:r>
            <a:endParaRPr lang="en-US" altLang="zh-CN" sz="2400" kern="0" dirty="0" smtClean="0"/>
          </a:p>
        </p:txBody>
      </p:sp>
      <p:sp>
        <p:nvSpPr>
          <p:cNvPr id="131077" name="Rectangle 5"/>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31076" name="Object 4"/>
          <p:cNvGraphicFramePr>
            <a:graphicFrameLocks noChangeAspect="1"/>
          </p:cNvGraphicFramePr>
          <p:nvPr/>
        </p:nvGraphicFramePr>
        <p:xfrm>
          <a:off x="2286000" y="4648200"/>
          <a:ext cx="1584325" cy="630238"/>
        </p:xfrm>
        <a:graphic>
          <a:graphicData uri="http://schemas.openxmlformats.org/presentationml/2006/ole">
            <p:oleObj spid="_x0000_s148482" name="公式" r:id="rId3" imgW="21336000" imgH="8534400" progId="Equation.3">
              <p:embed/>
            </p:oleObj>
          </a:graphicData>
        </a:graphic>
      </p:graphicFrame>
      <p:sp>
        <p:nvSpPr>
          <p:cNvPr id="8" name="Rectangle 2"/>
          <p:cNvSpPr>
            <a:spLocks noGrp="1" noChangeArrowheads="1"/>
          </p:cNvSpPr>
          <p:nvPr>
            <p:ph type="title"/>
          </p:nvPr>
        </p:nvSpPr>
        <p:spPr>
          <a:xfrm>
            <a:off x="457200" y="0"/>
            <a:ext cx="8458200" cy="762000"/>
          </a:xfrm>
        </p:spPr>
        <p:txBody>
          <a:bodyPr/>
          <a:lstStyle/>
          <a:p>
            <a:r>
              <a:rPr lang="en-US" altLang="zh-CN" dirty="0"/>
              <a:t>1.1 </a:t>
            </a:r>
            <a:r>
              <a:rPr lang="zh-CN" altLang="en-US" dirty="0"/>
              <a:t>算法基本概念</a:t>
            </a:r>
            <a:r>
              <a:rPr lang="en-US" altLang="zh-CN" dirty="0" smtClean="0"/>
              <a:t>—</a:t>
            </a:r>
            <a:r>
              <a:rPr lang="zh-CN" altLang="en-US" dirty="0" smtClean="0"/>
              <a:t>算法分析 </a:t>
            </a:r>
            <a:r>
              <a:rPr lang="en-US" altLang="zh-CN" dirty="0" smtClean="0"/>
              <a:t>(2)</a:t>
            </a:r>
            <a:r>
              <a:rPr lang="zh-CN" altLang="en-US" dirty="0" smtClean="0"/>
              <a:t> </a:t>
            </a:r>
            <a:endParaRPr lang="zh-CN" altLang="en-US" dirty="0"/>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228600"/>
            <a:ext cx="6629400" cy="838200"/>
          </a:xfrm>
        </p:spPr>
        <p:txBody>
          <a:bodyPr/>
          <a:lstStyle/>
          <a:p>
            <a:r>
              <a:rPr lang="en-US" altLang="zh-CN" sz="3600" dirty="0" smtClean="0">
                <a:solidFill>
                  <a:schemeClr val="tx1"/>
                </a:solidFill>
              </a:rPr>
              <a:t>1.2 </a:t>
            </a:r>
            <a:r>
              <a:rPr lang="zh-CN" altLang="en-US" sz="3600" dirty="0" smtClean="0">
                <a:solidFill>
                  <a:schemeClr val="tx1"/>
                </a:solidFill>
              </a:rPr>
              <a:t>分析</a:t>
            </a:r>
            <a:r>
              <a:rPr lang="zh-CN" altLang="en-US" sz="3600" dirty="0">
                <a:solidFill>
                  <a:schemeClr val="tx1"/>
                </a:solidFill>
              </a:rPr>
              <a:t>插入排序算法 </a:t>
            </a:r>
            <a:r>
              <a:rPr lang="en-US" altLang="zh-CN" sz="3600" dirty="0" smtClean="0">
                <a:solidFill>
                  <a:schemeClr val="tx1"/>
                </a:solidFill>
              </a:rPr>
              <a:t>(2)</a:t>
            </a:r>
            <a:endParaRPr lang="en-US" sz="3600" b="1" dirty="0" smtClean="0">
              <a:solidFill>
                <a:schemeClr val="tx1"/>
              </a:solidFill>
            </a:endParaRPr>
          </a:p>
        </p:txBody>
      </p:sp>
      <p:sp>
        <p:nvSpPr>
          <p:cNvPr id="7171" name="Rectangle 3"/>
          <p:cNvSpPr>
            <a:spLocks noGrp="1" noChangeArrowheads="1"/>
          </p:cNvSpPr>
          <p:nvPr>
            <p:ph type="body" idx="4294967295"/>
          </p:nvPr>
        </p:nvSpPr>
        <p:spPr>
          <a:xfrm>
            <a:off x="457200" y="1371600"/>
            <a:ext cx="8686800" cy="5257800"/>
          </a:xfrm>
        </p:spPr>
        <p:txBody>
          <a:bodyPr/>
          <a:lstStyle/>
          <a:p>
            <a:pPr>
              <a:lnSpc>
                <a:spcPct val="125000"/>
              </a:lnSpc>
              <a:spcBef>
                <a:spcPts val="600"/>
              </a:spcBef>
            </a:pPr>
            <a:r>
              <a:rPr lang="zh-CN" altLang="en-US" sz="2400" b="1" dirty="0" smtClean="0"/>
              <a:t>一个算法的</a:t>
            </a:r>
            <a:r>
              <a:rPr lang="zh-CN" altLang="en-US" sz="2400" b="1" dirty="0"/>
              <a:t>运行时间是指在特定输入时所执行的</a:t>
            </a:r>
            <a:r>
              <a:rPr lang="zh-CN" altLang="en-US" sz="2400" b="1" dirty="0">
                <a:solidFill>
                  <a:srgbClr val="0000CC"/>
                </a:solidFill>
                <a:latin typeface="黑体" pitchFamily="49" charset="-122"/>
                <a:ea typeface="黑体" pitchFamily="49" charset="-122"/>
              </a:rPr>
              <a:t>基本操作</a:t>
            </a:r>
            <a:r>
              <a:rPr lang="zh-CN" altLang="en-US" sz="2400" b="1" dirty="0"/>
              <a:t>数或步数。</a:t>
            </a:r>
            <a:endParaRPr lang="en-US" altLang="zh-CN" sz="2400" b="1" dirty="0"/>
          </a:p>
          <a:p>
            <a:pPr marL="685800" lvl="1">
              <a:lnSpc>
                <a:spcPct val="125000"/>
              </a:lnSpc>
              <a:spcBef>
                <a:spcPts val="600"/>
              </a:spcBef>
              <a:defRPr/>
            </a:pPr>
            <a:r>
              <a:rPr lang="zh-CN" altLang="en-US" sz="2200" b="1" dirty="0" smtClean="0"/>
              <a:t>基本</a:t>
            </a:r>
            <a:r>
              <a:rPr lang="zh-CN" altLang="en-US" sz="2200" b="1" dirty="0"/>
              <a:t>操作：</a:t>
            </a:r>
            <a:r>
              <a:rPr lang="en-US" altLang="zh-CN" sz="2200" b="1" dirty="0"/>
              <a:t> </a:t>
            </a:r>
            <a:r>
              <a:rPr lang="zh-CN" altLang="en-US" sz="2200" b="1" dirty="0"/>
              <a:t>对算法运行时间影响最大的操作，通常是算法最内层循环中最费时的操作</a:t>
            </a:r>
            <a:r>
              <a:rPr lang="zh-CN" altLang="en-US" sz="2200" b="1" dirty="0" smtClean="0"/>
              <a:t>。</a:t>
            </a:r>
            <a:endParaRPr lang="en-US" altLang="zh-CN" sz="2200" b="1" dirty="0" smtClean="0"/>
          </a:p>
          <a:p>
            <a:pPr marL="685800" lvl="1">
              <a:lnSpc>
                <a:spcPct val="125000"/>
              </a:lnSpc>
              <a:spcBef>
                <a:spcPts val="600"/>
              </a:spcBef>
              <a:defRPr/>
            </a:pPr>
            <a:r>
              <a:rPr lang="zh-CN" altLang="en-US" sz="2200" b="1" dirty="0"/>
              <a:t>定义</a:t>
            </a:r>
            <a:r>
              <a:rPr lang="zh-CN" altLang="en-US" sz="2200" b="1" dirty="0">
                <a:latin typeface="宋体" pitchFamily="2" charset="-122"/>
                <a:ea typeface="宋体" pitchFamily="2" charset="-122"/>
              </a:rPr>
              <a:t>“步”</a:t>
            </a:r>
            <a:r>
              <a:rPr lang="zh-CN" altLang="en-US" sz="2200" b="1" dirty="0"/>
              <a:t>的概念尽量独立于机器</a:t>
            </a:r>
            <a:r>
              <a:rPr lang="zh-CN" altLang="en-US" sz="2200" b="1" dirty="0" smtClean="0"/>
              <a:t>。</a:t>
            </a:r>
            <a:endParaRPr lang="en-US" altLang="zh-CN" sz="2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txBox="1">
            <a:spLocks noGrp="1"/>
          </p:cNvSpPr>
          <p:nvPr/>
        </p:nvSpPr>
        <p:spPr bwMode="auto">
          <a:xfrm>
            <a:off x="84138" y="6242050"/>
            <a:ext cx="587375" cy="488950"/>
          </a:xfrm>
          <a:prstGeom prst="rect">
            <a:avLst/>
          </a:prstGeom>
          <a:noFill/>
          <a:ln w="9525">
            <a:noFill/>
            <a:miter lim="800000"/>
            <a:headEnd/>
            <a:tailEnd/>
          </a:ln>
        </p:spPr>
        <p:txBody>
          <a:bodyPr anchor="b" anchorCtr="1"/>
          <a:lstStyle/>
          <a:p>
            <a:pPr eaLnBrk="1" hangingPunct="1"/>
            <a:fld id="{101EB477-0C8C-476B-B38E-3B9278DD4408}" type="slidenum">
              <a:rPr lang="en-US" altLang="zh-CN" sz="2600" b="1">
                <a:solidFill>
                  <a:schemeClr val="bg1"/>
                </a:solidFill>
              </a:rPr>
              <a:pPr eaLnBrk="1" hangingPunct="1"/>
              <a:t>65</a:t>
            </a:fld>
            <a:endParaRPr lang="en-US" altLang="zh-CN" sz="2600" b="1">
              <a:solidFill>
                <a:schemeClr val="bg1"/>
              </a:solidFill>
            </a:endParaRPr>
          </a:p>
        </p:txBody>
      </p:sp>
      <p:sp>
        <p:nvSpPr>
          <p:cNvPr id="10243" name="Rectangle 2"/>
          <p:cNvSpPr>
            <a:spLocks noGrp="1" noChangeArrowheads="1"/>
          </p:cNvSpPr>
          <p:nvPr>
            <p:ph type="title" idx="4294967295"/>
          </p:nvPr>
        </p:nvSpPr>
        <p:spPr>
          <a:xfrm>
            <a:off x="755650" y="0"/>
            <a:ext cx="7772400" cy="1008063"/>
          </a:xfrm>
        </p:spPr>
        <p:txBody>
          <a:bodyPr anchor="b"/>
          <a:lstStyle/>
          <a:p>
            <a:pPr eaLnBrk="1" hangingPunct="1"/>
            <a:r>
              <a:rPr lang="en-US" altLang="zh-CN" b="1" smtClean="0"/>
              <a:t>2.1.2 </a:t>
            </a:r>
            <a:r>
              <a:rPr lang="zh-CN" altLang="en-US" b="1" smtClean="0"/>
              <a:t>基本操作</a:t>
            </a:r>
            <a:endParaRPr lang="zh-CN" altLang="en-US" i="1" smtClean="0">
              <a:solidFill>
                <a:schemeClr val="tx1"/>
              </a:solidFill>
            </a:endParaRPr>
          </a:p>
        </p:txBody>
      </p:sp>
      <p:sp>
        <p:nvSpPr>
          <p:cNvPr id="10244" name="Rectangle 3"/>
          <p:cNvSpPr>
            <a:spLocks noGrp="1" noChangeArrowheads="1"/>
          </p:cNvSpPr>
          <p:nvPr>
            <p:ph type="body" idx="4294967295"/>
          </p:nvPr>
        </p:nvSpPr>
        <p:spPr>
          <a:xfrm>
            <a:off x="0" y="1196975"/>
            <a:ext cx="8820150" cy="2808288"/>
          </a:xfrm>
          <a:solidFill>
            <a:schemeClr val="bg1"/>
          </a:solidFill>
        </p:spPr>
        <p:txBody>
          <a:bodyPr/>
          <a:lstStyle/>
          <a:p>
            <a:pPr lvl="1" eaLnBrk="1" hangingPunct="1"/>
            <a:r>
              <a:rPr lang="zh-CN" altLang="en-US" b="1" smtClean="0">
                <a:solidFill>
                  <a:srgbClr val="800000"/>
                </a:solidFill>
              </a:rPr>
              <a:t>定义</a:t>
            </a:r>
            <a:r>
              <a:rPr lang="zh-CN" altLang="zh-CN" b="1" smtClean="0">
                <a:solidFill>
                  <a:srgbClr val="800000"/>
                </a:solidFill>
              </a:rPr>
              <a:t>1.8</a:t>
            </a:r>
            <a:r>
              <a:rPr lang="en-US" altLang="zh-CN" b="1" smtClean="0">
                <a:solidFill>
                  <a:srgbClr val="800000"/>
                </a:solidFill>
              </a:rPr>
              <a:t> -</a:t>
            </a:r>
            <a:r>
              <a:rPr lang="zh-CN" altLang="en-US" b="1" smtClean="0">
                <a:solidFill>
                  <a:srgbClr val="800000"/>
                </a:solidFill>
              </a:rPr>
              <a:t>基本操作</a:t>
            </a:r>
            <a:r>
              <a:rPr lang="en-US" altLang="zh-CN" b="1" smtClean="0">
                <a:solidFill>
                  <a:srgbClr val="800000"/>
                </a:solidFill>
              </a:rPr>
              <a:t>:</a:t>
            </a:r>
            <a:r>
              <a:rPr lang="zh-CN" altLang="en-US" b="1" smtClean="0"/>
              <a:t>算法中的某个初等操作，如果它的最高执行频率和所有其它初等操作的最高执行频率，相差在一个常数因子之内，就说这个初等操作是一个</a:t>
            </a:r>
            <a:r>
              <a:rPr lang="zh-CN" altLang="en-US" b="1" smtClean="0">
                <a:solidFill>
                  <a:srgbClr val="800000"/>
                </a:solidFill>
              </a:rPr>
              <a:t>基本操作</a:t>
            </a:r>
            <a:r>
              <a:rPr lang="zh-CN" altLang="en-US" b="1" smtClean="0"/>
              <a:t>。</a:t>
            </a:r>
          </a:p>
          <a:p>
            <a:pPr marL="533400" indent="-533400" eaLnBrk="1" hangingPunct="1">
              <a:buFont typeface="Wingdings" pitchFamily="2" charset="2"/>
              <a:buNone/>
            </a:pPr>
            <a:r>
              <a:rPr lang="zh-CN" altLang="en-US" sz="2600" b="1" smtClean="0"/>
              <a:t>             </a:t>
            </a:r>
            <a:r>
              <a:rPr lang="zh-CN" altLang="en-US" sz="2600" b="1" smtClean="0">
                <a:solidFill>
                  <a:srgbClr val="CC0000"/>
                </a:solidFill>
              </a:rPr>
              <a:t>基本操作</a:t>
            </a:r>
            <a:r>
              <a:rPr lang="zh-CN" altLang="en-US" sz="2600" b="1" smtClean="0"/>
              <a:t>的选择，必须</a:t>
            </a:r>
            <a:r>
              <a:rPr lang="zh-CN" altLang="en-US" sz="2600" b="1" smtClean="0">
                <a:solidFill>
                  <a:srgbClr val="CC0000"/>
                </a:solidFill>
              </a:rPr>
              <a:t>反映</a:t>
            </a:r>
            <a:r>
              <a:rPr lang="zh-CN" altLang="en-US" sz="2600" b="1" smtClean="0"/>
              <a:t>出该</a:t>
            </a:r>
            <a:r>
              <a:rPr lang="zh-CN" altLang="en-US" sz="2600" b="1" smtClean="0">
                <a:solidFill>
                  <a:srgbClr val="CC0000"/>
                </a:solidFill>
              </a:rPr>
              <a:t>操作随着输入 规模的增加而变化</a:t>
            </a:r>
            <a:r>
              <a:rPr lang="zh-CN" altLang="en-US" sz="2600" b="1" smtClean="0"/>
              <a:t>的情况。</a:t>
            </a:r>
          </a:p>
        </p:txBody>
      </p:sp>
      <p:sp>
        <p:nvSpPr>
          <p:cNvPr id="230404" name="Rectangle 4"/>
          <p:cNvSpPr>
            <a:spLocks noChangeArrowheads="1"/>
          </p:cNvSpPr>
          <p:nvPr/>
        </p:nvSpPr>
        <p:spPr bwMode="auto">
          <a:xfrm>
            <a:off x="395288" y="4797425"/>
            <a:ext cx="8531225" cy="457200"/>
          </a:xfrm>
          <a:prstGeom prst="rect">
            <a:avLst/>
          </a:prstGeom>
          <a:noFill/>
          <a:ln w="12700">
            <a:noFill/>
            <a:miter lim="800000"/>
            <a:headEnd/>
            <a:tailEnd/>
          </a:ln>
        </p:spPr>
        <p:txBody>
          <a:bodyPr>
            <a:spAutoFit/>
          </a:bodyPr>
          <a:lstStyle/>
          <a:p>
            <a:r>
              <a:rPr kumimoji="1" lang="en-US" altLang="zh-CN" sz="2400" b="1">
                <a:latin typeface="宋体" charset="-122"/>
              </a:rPr>
              <a:t>    </a:t>
            </a:r>
          </a:p>
        </p:txBody>
      </p:sp>
      <p:sp>
        <p:nvSpPr>
          <p:cNvPr id="10246" name="Rectangle 2"/>
          <p:cNvSpPr txBox="1">
            <a:spLocks noChangeArrowheads="1"/>
          </p:cNvSpPr>
          <p:nvPr/>
        </p:nvSpPr>
        <p:spPr bwMode="auto">
          <a:xfrm>
            <a:off x="539750" y="3932238"/>
            <a:ext cx="8748713" cy="2644775"/>
          </a:xfrm>
          <a:prstGeom prst="rect">
            <a:avLst/>
          </a:prstGeom>
          <a:solidFill>
            <a:schemeClr val="bg1"/>
          </a:solidFill>
          <a:ln w="9525">
            <a:noFill/>
            <a:miter lim="800000"/>
            <a:headEnd/>
            <a:tailEnd/>
          </a:ln>
          <a:effectLst/>
        </p:spPr>
        <p:txBody>
          <a:bodyPr/>
          <a:lstStyle/>
          <a:p>
            <a:pPr marL="342900" indent="-342900" eaLnBrk="1" hangingPunct="1">
              <a:spcBef>
                <a:spcPct val="20000"/>
              </a:spcBef>
              <a:buClr>
                <a:schemeClr val="accent1"/>
              </a:buClr>
              <a:buSzPct val="65000"/>
              <a:buFont typeface="Wingdings" pitchFamily="2" charset="2"/>
              <a:buChar char="n"/>
            </a:pPr>
            <a:r>
              <a:rPr lang="zh-CN" altLang="en-US" sz="2600" b="1">
                <a:solidFill>
                  <a:srgbClr val="800000"/>
                </a:solidFill>
              </a:rPr>
              <a:t>检索和排序</a:t>
            </a:r>
            <a:r>
              <a:rPr lang="zh-CN" altLang="en-US" sz="2600" b="1"/>
              <a:t>问题，可选元素</a:t>
            </a:r>
            <a:r>
              <a:rPr lang="zh-CN" altLang="en-US" sz="2600" b="1">
                <a:solidFill>
                  <a:srgbClr val="800000"/>
                </a:solidFill>
              </a:rPr>
              <a:t>比较操作</a:t>
            </a:r>
            <a:r>
              <a:rPr lang="zh-CN" altLang="en-US" sz="2600" b="1"/>
              <a:t>作为基本操作</a:t>
            </a:r>
          </a:p>
          <a:p>
            <a:pPr marL="342900" indent="-342900" eaLnBrk="1" hangingPunct="1">
              <a:spcBef>
                <a:spcPct val="20000"/>
              </a:spcBef>
              <a:buClr>
                <a:schemeClr val="accent1"/>
              </a:buClr>
              <a:buSzPct val="65000"/>
              <a:buFont typeface="Wingdings" pitchFamily="2" charset="2"/>
              <a:buChar char="n"/>
            </a:pPr>
            <a:r>
              <a:rPr lang="zh-CN" altLang="en-US" sz="2600" b="1">
                <a:solidFill>
                  <a:srgbClr val="800000"/>
                </a:solidFill>
              </a:rPr>
              <a:t>矩阵乘法</a:t>
            </a:r>
            <a:r>
              <a:rPr lang="zh-CN" altLang="en-US" sz="2600" b="1"/>
              <a:t>问题，可选</a:t>
            </a:r>
            <a:r>
              <a:rPr lang="zh-CN" altLang="en-US" sz="2600" b="1">
                <a:solidFill>
                  <a:srgbClr val="800000"/>
                </a:solidFill>
              </a:rPr>
              <a:t>数乘</a:t>
            </a:r>
            <a:r>
              <a:rPr lang="zh-CN" altLang="en-US" sz="2600" b="1"/>
              <a:t>作为基本操作</a:t>
            </a:r>
          </a:p>
          <a:p>
            <a:pPr marL="342900" indent="-342900" eaLnBrk="1" hangingPunct="1">
              <a:spcBef>
                <a:spcPct val="20000"/>
              </a:spcBef>
              <a:buClr>
                <a:schemeClr val="accent1"/>
              </a:buClr>
              <a:buSzPct val="65000"/>
              <a:buFont typeface="Wingdings" pitchFamily="2" charset="2"/>
              <a:buChar char="n"/>
            </a:pPr>
            <a:r>
              <a:rPr lang="zh-CN" altLang="en-US" sz="2600" b="1">
                <a:solidFill>
                  <a:srgbClr val="800000"/>
                </a:solidFill>
              </a:rPr>
              <a:t>遍历链表</a:t>
            </a:r>
            <a:r>
              <a:rPr lang="zh-CN" altLang="en-US" sz="2600" b="1"/>
              <a:t>问题，可选</a:t>
            </a:r>
            <a:r>
              <a:rPr lang="zh-CN" altLang="en-US" sz="2600" b="1">
                <a:solidFill>
                  <a:srgbClr val="800000"/>
                </a:solidFill>
              </a:rPr>
              <a:t>设置</a:t>
            </a:r>
            <a:r>
              <a:rPr lang="zh-CN" altLang="en-US" sz="2600" b="1"/>
              <a:t>或</a:t>
            </a:r>
            <a:r>
              <a:rPr lang="zh-CN" altLang="en-US" sz="2600" b="1">
                <a:solidFill>
                  <a:srgbClr val="800000"/>
                </a:solidFill>
              </a:rPr>
              <a:t>更新链表指针</a:t>
            </a:r>
            <a:r>
              <a:rPr lang="zh-CN" altLang="en-US" sz="2600" b="1"/>
              <a:t>作为基本操作</a:t>
            </a:r>
          </a:p>
          <a:p>
            <a:pPr marL="342900" indent="-342900" eaLnBrk="1" hangingPunct="1">
              <a:spcBef>
                <a:spcPct val="20000"/>
              </a:spcBef>
              <a:buClr>
                <a:schemeClr val="accent1"/>
              </a:buClr>
              <a:buSzPct val="65000"/>
              <a:buFont typeface="Wingdings" pitchFamily="2" charset="2"/>
              <a:buChar char="n"/>
            </a:pPr>
            <a:r>
              <a:rPr lang="zh-CN" altLang="en-US" sz="2600" b="1">
                <a:solidFill>
                  <a:srgbClr val="800000"/>
                </a:solidFill>
              </a:rPr>
              <a:t>图的遍历</a:t>
            </a:r>
            <a:r>
              <a:rPr lang="zh-CN" altLang="en-US" sz="2600" b="1"/>
              <a:t>问题，可选</a:t>
            </a:r>
            <a:r>
              <a:rPr lang="zh-CN" altLang="en-US" sz="2600" b="1">
                <a:solidFill>
                  <a:srgbClr val="800000"/>
                </a:solidFill>
              </a:rPr>
              <a:t>访问图中的顶点</a:t>
            </a:r>
            <a:r>
              <a:rPr lang="zh-CN" altLang="en-US" sz="2600" b="1"/>
              <a:t>的操作作为基本操作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0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b="1" smtClean="0"/>
              <a:t>2.1.2 </a:t>
            </a:r>
            <a:r>
              <a:rPr lang="zh-CN" altLang="en-US" b="1" smtClean="0"/>
              <a:t>基本操作的次数</a:t>
            </a:r>
            <a:endParaRPr lang="zh-CN" altLang="en-US" smtClean="0"/>
          </a:p>
        </p:txBody>
      </p:sp>
      <p:sp>
        <p:nvSpPr>
          <p:cNvPr id="11267" name="Rectangle 3"/>
          <p:cNvSpPr>
            <a:spLocks noGrp="1" noChangeArrowheads="1"/>
          </p:cNvSpPr>
          <p:nvPr>
            <p:ph type="body" sz="half" idx="1"/>
          </p:nvPr>
        </p:nvSpPr>
        <p:spPr>
          <a:xfrm>
            <a:off x="457200" y="1600200"/>
            <a:ext cx="7773988" cy="4530725"/>
          </a:xfrm>
        </p:spPr>
        <p:txBody>
          <a:bodyPr/>
          <a:lstStyle/>
          <a:p>
            <a:pPr eaLnBrk="1" hangingPunct="1"/>
            <a:r>
              <a:rPr lang="zh-CN" altLang="en-US" sz="2600" smtClean="0"/>
              <a:t>输入规模为</a:t>
            </a:r>
            <a:r>
              <a:rPr lang="en-US" altLang="zh-CN" sz="2600" smtClean="0"/>
              <a:t>n</a:t>
            </a:r>
            <a:r>
              <a:rPr lang="zh-CN" altLang="en-US" sz="2600" smtClean="0"/>
              <a:t>，统计其基本操作执行次数，对其效率进行度量</a:t>
            </a:r>
          </a:p>
          <a:p>
            <a:pPr eaLnBrk="1" hangingPunct="1"/>
            <a:endParaRPr lang="zh-CN" altLang="en-US" sz="2600" smtClean="0"/>
          </a:p>
          <a:p>
            <a:pPr eaLnBrk="1" hangingPunct="1"/>
            <a:r>
              <a:rPr lang="en-US" altLang="zh-CN" sz="2600" smtClean="0"/>
              <a:t>Cop</a:t>
            </a:r>
            <a:r>
              <a:rPr lang="zh-CN" altLang="en-US" sz="2600" smtClean="0"/>
              <a:t>为基本操作的执行时间</a:t>
            </a:r>
          </a:p>
          <a:p>
            <a:pPr eaLnBrk="1" hangingPunct="1"/>
            <a:r>
              <a:rPr lang="en-US" altLang="zh-CN" sz="2600" smtClean="0"/>
              <a:t>C(n)</a:t>
            </a:r>
            <a:r>
              <a:rPr lang="zh-CN" altLang="en-US" sz="2600" smtClean="0"/>
              <a:t>是执行基本操作的次数</a:t>
            </a:r>
          </a:p>
          <a:p>
            <a:pPr eaLnBrk="1" hangingPunct="1"/>
            <a:r>
              <a:rPr lang="en-US" altLang="zh-CN" sz="2600" smtClean="0"/>
              <a:t>T(n)</a:t>
            </a:r>
            <a:r>
              <a:rPr lang="zh-CN" altLang="en-US" sz="2600" smtClean="0"/>
              <a:t>是算法的执行时间</a:t>
            </a:r>
          </a:p>
        </p:txBody>
      </p:sp>
      <p:graphicFrame>
        <p:nvGraphicFramePr>
          <p:cNvPr id="11268" name="Object 8"/>
          <p:cNvGraphicFramePr>
            <a:graphicFrameLocks noChangeAspect="1"/>
          </p:cNvGraphicFramePr>
          <p:nvPr>
            <p:ph sz="half" idx="2"/>
          </p:nvPr>
        </p:nvGraphicFramePr>
        <p:xfrm>
          <a:off x="2665413" y="5335588"/>
          <a:ext cx="2820987" cy="754062"/>
        </p:xfrm>
        <a:graphic>
          <a:graphicData uri="http://schemas.openxmlformats.org/presentationml/2006/ole">
            <p:oleObj spid="_x0000_s151554" name="公式" r:id="rId3" imgW="939392" imgH="241195" progId="Equation.3">
              <p:embed/>
            </p:oleObj>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81000" y="152400"/>
            <a:ext cx="7772400" cy="838200"/>
          </a:xfrm>
        </p:spPr>
        <p:txBody>
          <a:bodyPr/>
          <a:lstStyle/>
          <a:p>
            <a:pPr algn="l"/>
            <a:r>
              <a:rPr lang="en-US" altLang="zh-CN" sz="3600" b="1" dirty="0" smtClean="0">
                <a:solidFill>
                  <a:schemeClr val="tx1"/>
                </a:solidFill>
              </a:rPr>
              <a:t>1.2 </a:t>
            </a:r>
            <a:r>
              <a:rPr lang="zh-CN" altLang="en-US" sz="3600" b="1" dirty="0" smtClean="0">
                <a:solidFill>
                  <a:schemeClr val="tx1"/>
                </a:solidFill>
              </a:rPr>
              <a:t>分析插入排序算法</a:t>
            </a:r>
            <a:r>
              <a:rPr lang="en-US" sz="3600" b="1" dirty="0" smtClean="0">
                <a:solidFill>
                  <a:schemeClr val="tx1"/>
                </a:solidFill>
              </a:rPr>
              <a:t> (</a:t>
            </a:r>
            <a:r>
              <a:rPr lang="en-US" altLang="zh-CN" sz="3600" b="1" dirty="0" smtClean="0">
                <a:solidFill>
                  <a:schemeClr val="tx1"/>
                </a:solidFill>
              </a:rPr>
              <a:t>3</a:t>
            </a:r>
            <a:r>
              <a:rPr lang="en-US" sz="3600" b="1" dirty="0" smtClean="0">
                <a:solidFill>
                  <a:schemeClr val="tx1"/>
                </a:solidFill>
              </a:rPr>
              <a:t>)</a:t>
            </a:r>
          </a:p>
        </p:txBody>
      </p:sp>
      <p:sp>
        <p:nvSpPr>
          <p:cNvPr id="7171" name="Rectangle 3"/>
          <p:cNvSpPr>
            <a:spLocks noGrp="1" noChangeArrowheads="1"/>
          </p:cNvSpPr>
          <p:nvPr>
            <p:ph type="body" idx="4294967295"/>
          </p:nvPr>
        </p:nvSpPr>
        <p:spPr>
          <a:xfrm>
            <a:off x="533400" y="4572000"/>
            <a:ext cx="8610600" cy="2133600"/>
          </a:xfrm>
        </p:spPr>
        <p:txBody>
          <a:bodyPr/>
          <a:lstStyle/>
          <a:p>
            <a:pPr>
              <a:lnSpc>
                <a:spcPct val="125000"/>
              </a:lnSpc>
              <a:spcBef>
                <a:spcPts val="600"/>
              </a:spcBef>
            </a:pPr>
            <a:r>
              <a:rPr lang="zh-CN" altLang="en-US" sz="2000" b="1" dirty="0" smtClean="0"/>
              <a:t>基本操作为</a:t>
            </a:r>
            <a:r>
              <a:rPr lang="en-US" altLang="zh-CN" sz="2000" b="1" dirty="0" smtClean="0"/>
              <a:t>c5</a:t>
            </a:r>
            <a:r>
              <a:rPr lang="zh-CN" altLang="en-US" sz="2000" b="1" dirty="0" smtClean="0"/>
              <a:t>，</a:t>
            </a:r>
            <a:r>
              <a:rPr lang="en-US" altLang="zh-CN" sz="2000" b="1" dirty="0" smtClean="0"/>
              <a:t>c6</a:t>
            </a:r>
            <a:r>
              <a:rPr lang="zh-CN" altLang="en-US" sz="2000" b="1" dirty="0" smtClean="0"/>
              <a:t>，</a:t>
            </a:r>
            <a:r>
              <a:rPr lang="en-US" altLang="zh-CN" sz="2000" b="1" dirty="0" smtClean="0"/>
              <a:t>c7</a:t>
            </a:r>
            <a:r>
              <a:rPr lang="zh-CN" altLang="en-US" sz="2000" b="1" dirty="0" smtClean="0"/>
              <a:t>，只需要统计它们执行的时间</a:t>
            </a:r>
            <a:endParaRPr lang="en-US" sz="2000" b="1" dirty="0"/>
          </a:p>
        </p:txBody>
      </p:sp>
      <p:pic>
        <p:nvPicPr>
          <p:cNvPr id="1026" name="Picture 2"/>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25168" t="38846" r="21899" b="25898"/>
          <a:stretch>
            <a:fillRect/>
          </a:stretch>
        </p:blipFill>
        <p:spPr bwMode="auto">
          <a:xfrm>
            <a:off x="457200" y="1295400"/>
            <a:ext cx="8363985" cy="31336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0"/>
            <a:ext cx="8458200" cy="762000"/>
          </a:xfrm>
        </p:spPr>
        <p:txBody>
          <a:bodyPr/>
          <a:lstStyle/>
          <a:p>
            <a:r>
              <a:rPr lang="zh-CN" altLang="en-US" sz="3200" b="1" dirty="0" smtClean="0"/>
              <a:t>增长次数：当</a:t>
            </a:r>
            <a:r>
              <a:rPr lang="en-US" altLang="zh-CN" sz="3200" b="1" dirty="0" smtClean="0"/>
              <a:t>n</a:t>
            </a:r>
            <a:r>
              <a:rPr lang="zh-CN" altLang="en-US" sz="3200" b="1" dirty="0" smtClean="0"/>
              <a:t>趋向无穷大时的情况</a:t>
            </a:r>
            <a:endParaRPr lang="zh-CN" altLang="en-US" sz="3200" dirty="0"/>
          </a:p>
        </p:txBody>
      </p:sp>
      <p:sp>
        <p:nvSpPr>
          <p:cNvPr id="9219" name="Rectangle 3"/>
          <p:cNvSpPr>
            <a:spLocks noGrp="1" noChangeArrowheads="1"/>
          </p:cNvSpPr>
          <p:nvPr>
            <p:ph idx="1"/>
          </p:nvPr>
        </p:nvSpPr>
        <p:spPr>
          <a:xfrm>
            <a:off x="448322" y="1371600"/>
            <a:ext cx="8314678" cy="4343400"/>
          </a:xfrm>
        </p:spPr>
        <p:txBody>
          <a:bodyPr/>
          <a:lstStyle/>
          <a:p>
            <a:pPr eaLnBrk="1" hangingPunct="1">
              <a:lnSpc>
                <a:spcPct val="120000"/>
              </a:lnSpc>
              <a:spcBef>
                <a:spcPts val="600"/>
              </a:spcBef>
            </a:pPr>
            <a:r>
              <a:rPr lang="zh-CN" altLang="en-US" sz="1800" b="1" dirty="0" smtClean="0">
                <a:latin typeface="宋体" pitchFamily="2" charset="-122"/>
                <a:ea typeface="宋体" pitchFamily="2" charset="-122"/>
              </a:rPr>
              <a:t>当输入规模足够大时，运行时间中的</a:t>
            </a:r>
            <a:r>
              <a:rPr lang="zh-CN" altLang="en-US" sz="1800" b="1" dirty="0" smtClean="0">
                <a:solidFill>
                  <a:srgbClr val="0000CC"/>
                </a:solidFill>
                <a:latin typeface="黑体" pitchFamily="49" charset="-122"/>
                <a:ea typeface="黑体" pitchFamily="49" charset="-122"/>
              </a:rPr>
              <a:t>低阶项</a:t>
            </a:r>
            <a:r>
              <a:rPr lang="zh-CN" altLang="en-US" sz="1800" b="1" dirty="0" smtClean="0">
                <a:latin typeface="宋体" pitchFamily="2" charset="-122"/>
                <a:ea typeface="宋体" pitchFamily="2" charset="-122"/>
              </a:rPr>
              <a:t>和</a:t>
            </a:r>
            <a:r>
              <a:rPr lang="zh-CN" altLang="en-US" sz="1800" b="1" dirty="0">
                <a:solidFill>
                  <a:srgbClr val="0000CC"/>
                </a:solidFill>
                <a:latin typeface="黑体" pitchFamily="49" charset="-122"/>
                <a:ea typeface="黑体" pitchFamily="49" charset="-122"/>
              </a:rPr>
              <a:t>最高次项的常数系数</a:t>
            </a:r>
            <a:r>
              <a:rPr lang="zh-CN" altLang="en-US" sz="1800" b="1" dirty="0" smtClean="0"/>
              <a:t>可以忽略；</a:t>
            </a:r>
            <a:endParaRPr lang="en-US" altLang="zh-CN" sz="1800" b="1" dirty="0" smtClean="0">
              <a:latin typeface="宋体" pitchFamily="2" charset="-122"/>
              <a:ea typeface="宋体" pitchFamily="2" charset="-122"/>
            </a:endParaRPr>
          </a:p>
          <a:p>
            <a:pPr eaLnBrk="1" hangingPunct="1">
              <a:lnSpc>
                <a:spcPct val="120000"/>
              </a:lnSpc>
              <a:spcBef>
                <a:spcPts val="600"/>
              </a:spcBef>
            </a:pPr>
            <a:r>
              <a:rPr lang="zh-CN" altLang="en-US" sz="1800" b="1" dirty="0" smtClean="0">
                <a:latin typeface="宋体" pitchFamily="2" charset="-122"/>
                <a:ea typeface="宋体" pitchFamily="2" charset="-122"/>
              </a:rPr>
              <a:t>输入规模足够大到只需考虑运行时间的</a:t>
            </a:r>
            <a:r>
              <a:rPr lang="zh-CN" altLang="en-US" sz="1800" b="1" dirty="0">
                <a:solidFill>
                  <a:srgbClr val="0000CC"/>
                </a:solidFill>
                <a:latin typeface="黑体" pitchFamily="49" charset="-122"/>
                <a:ea typeface="黑体" pitchFamily="49" charset="-122"/>
              </a:rPr>
              <a:t>增长量级</a:t>
            </a:r>
            <a:r>
              <a:rPr lang="zh-CN" altLang="en-US" sz="1800" b="1" dirty="0" smtClean="0">
                <a:latin typeface="宋体" pitchFamily="2" charset="-122"/>
                <a:ea typeface="宋体" pitchFamily="2" charset="-122"/>
              </a:rPr>
              <a:t>时，研究的算法效率即为</a:t>
            </a:r>
            <a:r>
              <a:rPr lang="zh-CN" altLang="en-US" sz="1800" b="1" dirty="0" smtClean="0">
                <a:solidFill>
                  <a:srgbClr val="0000CC"/>
                </a:solidFill>
                <a:latin typeface="黑体" pitchFamily="49" charset="-122"/>
                <a:ea typeface="黑体" pitchFamily="49" charset="-122"/>
              </a:rPr>
              <a:t>渐近效率</a:t>
            </a:r>
            <a:r>
              <a:rPr lang="zh-CN" altLang="en-US" sz="1800" b="1" dirty="0" smtClean="0">
                <a:latin typeface="宋体" pitchFamily="2" charset="-122"/>
                <a:ea typeface="宋体" pitchFamily="2" charset="-122"/>
              </a:rPr>
              <a:t>。亦即，我们只关心从极限的角度考虑运行时间如何随输入规模的增长而增长。</a:t>
            </a:r>
          </a:p>
          <a:p>
            <a:pPr eaLnBrk="1" hangingPunct="1">
              <a:lnSpc>
                <a:spcPct val="120000"/>
              </a:lnSpc>
              <a:spcBef>
                <a:spcPts val="600"/>
              </a:spcBef>
            </a:pPr>
            <a:r>
              <a:rPr lang="zh-CN" altLang="en-US" sz="1800" b="1" dirty="0" smtClean="0">
                <a:latin typeface="宋体" pitchFamily="2" charset="-122"/>
                <a:ea typeface="宋体" pitchFamily="2" charset="-122"/>
              </a:rPr>
              <a:t>渐近效率更高的算法，对大规模的输入是更好的。（对小规模的输入则不一定！）</a:t>
            </a:r>
            <a:endParaRPr lang="en-US" altLang="zh-CN" sz="1800" b="1" dirty="0" smtClean="0">
              <a:latin typeface="宋体" pitchFamily="2" charset="-122"/>
              <a:ea typeface="宋体" pitchFamily="2" charset="-122"/>
            </a:endParaRPr>
          </a:p>
          <a:p>
            <a:pPr>
              <a:lnSpc>
                <a:spcPct val="120000"/>
              </a:lnSpc>
              <a:spcBef>
                <a:spcPts val="600"/>
              </a:spcBef>
            </a:pPr>
            <a:r>
              <a:rPr lang="zh-CN" altLang="en-US" sz="1800" b="1" dirty="0" smtClean="0">
                <a:latin typeface="宋体" pitchFamily="2" charset="-122"/>
                <a:ea typeface="宋体" pitchFamily="2" charset="-122"/>
              </a:rPr>
              <a:t>算法运行时间的</a:t>
            </a:r>
            <a:r>
              <a:rPr lang="zh-CN" altLang="en-US" sz="1800" b="1" dirty="0" smtClean="0">
                <a:solidFill>
                  <a:srgbClr val="FF0000"/>
                </a:solidFill>
                <a:latin typeface="宋体" pitchFamily="2" charset="-122"/>
                <a:ea typeface="宋体" pitchFamily="2" charset="-122"/>
              </a:rPr>
              <a:t>阶</a:t>
            </a:r>
            <a:r>
              <a:rPr lang="zh-CN" altLang="en-US" sz="1800" b="1" dirty="0" smtClean="0">
                <a:latin typeface="宋体" pitchFamily="2" charset="-122"/>
                <a:ea typeface="宋体" pitchFamily="2" charset="-122"/>
              </a:rPr>
              <a:t>较简明地刻画了一个算法的效率，并作为不同算法进行比较的工具；</a:t>
            </a:r>
          </a:p>
          <a:p>
            <a:pPr eaLnBrk="1" hangingPunct="1">
              <a:lnSpc>
                <a:spcPct val="120000"/>
              </a:lnSpc>
              <a:spcBef>
                <a:spcPts val="600"/>
              </a:spcBef>
            </a:pPr>
            <a:endParaRPr lang="en-US" altLang="zh-CN" sz="1800" b="1" dirty="0" smtClean="0">
              <a:latin typeface="宋体" pitchFamily="2" charset="-122"/>
              <a:ea typeface="宋体" pitchFamily="2" charset="-122"/>
            </a:endParaRPr>
          </a:p>
          <a:p>
            <a:pPr eaLnBrk="1" hangingPunct="1">
              <a:lnSpc>
                <a:spcPct val="120000"/>
              </a:lnSpc>
              <a:spcBef>
                <a:spcPts val="600"/>
              </a:spcBef>
            </a:pPr>
            <a:endParaRPr lang="en-US" altLang="zh-CN" sz="2400" b="1" dirty="0" smtClean="0">
              <a:latin typeface="宋体" pitchFamily="2" charset="-122"/>
              <a:ea typeface="宋体" pitchFamily="2" charset="-122"/>
            </a:endParaRPr>
          </a:p>
          <a:p>
            <a:pPr eaLnBrk="1" hangingPunct="1">
              <a:lnSpc>
                <a:spcPct val="120000"/>
              </a:lnSpc>
              <a:spcBef>
                <a:spcPts val="600"/>
              </a:spcBef>
            </a:pPr>
            <a:r>
              <a:rPr lang="zh-CN" altLang="en-US" sz="2400" b="1" dirty="0" smtClean="0">
                <a:latin typeface="宋体" pitchFamily="2" charset="-122"/>
                <a:ea typeface="宋体" pitchFamily="2" charset="-122"/>
              </a:rPr>
              <a:t>如何表达这种概念？</a:t>
            </a:r>
          </a:p>
        </p:txBody>
      </p:sp>
      <p:pic>
        <p:nvPicPr>
          <p:cNvPr id="4" name="图片 23"/>
          <p:cNvPicPr>
            <a:picLocks noChangeAspect="1" noChangeArrowheads="1"/>
          </p:cNvPicPr>
          <p:nvPr/>
        </p:nvPicPr>
        <p:blipFill>
          <a:blip r:embed="rId2"/>
          <a:srcRect l="11898" t="14866" r="9487" b="6559"/>
          <a:stretch>
            <a:fillRect/>
          </a:stretch>
        </p:blipFill>
        <p:spPr bwMode="auto">
          <a:xfrm>
            <a:off x="4500562" y="4000504"/>
            <a:ext cx="4143404" cy="26432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52400" y="304800"/>
            <a:ext cx="7772400" cy="838200"/>
          </a:xfrm>
        </p:spPr>
        <p:txBody>
          <a:bodyPr/>
          <a:lstStyle/>
          <a:p>
            <a:r>
              <a:rPr lang="en-US" altLang="zh-CN" sz="3600" dirty="0" smtClean="0"/>
              <a:t>1.3 </a:t>
            </a:r>
            <a:r>
              <a:rPr lang="zh-CN" altLang="en-US" sz="3600" dirty="0"/>
              <a:t>渐近记号 </a:t>
            </a:r>
            <a:r>
              <a:rPr lang="en-US" altLang="zh-CN" sz="3600" dirty="0" smtClean="0"/>
              <a:t>— </a:t>
            </a:r>
            <a:r>
              <a:rPr lang="en-US" altLang="zh-CN" sz="3600" i="1" dirty="0" smtClean="0"/>
              <a:t>O</a:t>
            </a:r>
            <a:r>
              <a:rPr lang="zh-CN" altLang="en-US" sz="3600" dirty="0" smtClean="0">
                <a:sym typeface="Symbol" pitchFamily="18" charset="2"/>
              </a:rPr>
              <a:t>记号 </a:t>
            </a:r>
            <a:r>
              <a:rPr lang="en-US" sz="3600" b="1" dirty="0" smtClean="0">
                <a:solidFill>
                  <a:srgbClr val="0000CC"/>
                </a:solidFill>
              </a:rPr>
              <a:t>(</a:t>
            </a:r>
            <a:r>
              <a:rPr lang="en-US" altLang="zh-CN" sz="3600" b="1" dirty="0" smtClean="0">
                <a:solidFill>
                  <a:srgbClr val="0000CC"/>
                </a:solidFill>
              </a:rPr>
              <a:t>1</a:t>
            </a:r>
            <a:r>
              <a:rPr lang="en-US" sz="3600" b="1" dirty="0" smtClean="0">
                <a:solidFill>
                  <a:srgbClr val="0000CC"/>
                </a:solidFill>
              </a:rPr>
              <a:t>)</a:t>
            </a:r>
            <a:endParaRPr lang="en-US" sz="3600" b="1" dirty="0">
              <a:solidFill>
                <a:srgbClr val="0000CC"/>
              </a:solidFill>
            </a:endParaRPr>
          </a:p>
        </p:txBody>
      </p:sp>
      <p:sp>
        <p:nvSpPr>
          <p:cNvPr id="7171" name="Rectangle 3"/>
          <p:cNvSpPr>
            <a:spLocks noGrp="1" noChangeArrowheads="1"/>
          </p:cNvSpPr>
          <p:nvPr>
            <p:ph type="body" idx="4294967295"/>
          </p:nvPr>
        </p:nvSpPr>
        <p:spPr>
          <a:xfrm>
            <a:off x="685800" y="1295400"/>
            <a:ext cx="8458200" cy="2743200"/>
          </a:xfrm>
        </p:spPr>
        <p:txBody>
          <a:bodyPr/>
          <a:lstStyle/>
          <a:p>
            <a:pPr marL="0" indent="0" algn="just">
              <a:lnSpc>
                <a:spcPct val="125000"/>
              </a:lnSpc>
              <a:spcBef>
                <a:spcPts val="600"/>
              </a:spcBef>
              <a:buNone/>
            </a:pPr>
            <a:r>
              <a:rPr lang="zh-CN" altLang="en-US" dirty="0">
                <a:solidFill>
                  <a:srgbClr val="3333FF"/>
                </a:solidFill>
                <a:latin typeface="黑体" pitchFamily="49" charset="-122"/>
                <a:ea typeface="黑体" pitchFamily="49" charset="-122"/>
              </a:rPr>
              <a:t>渐</a:t>
            </a:r>
            <a:r>
              <a:rPr lang="zh-CN" altLang="en-US" dirty="0" smtClean="0">
                <a:solidFill>
                  <a:srgbClr val="3333FF"/>
                </a:solidFill>
                <a:latin typeface="黑体" pitchFamily="49" charset="-122"/>
                <a:ea typeface="黑体" pitchFamily="49" charset="-122"/>
              </a:rPr>
              <a:t>近上界</a:t>
            </a:r>
            <a:r>
              <a:rPr lang="zh-CN" altLang="en-US" dirty="0" smtClean="0">
                <a:latin typeface="黑体" pitchFamily="49" charset="-122"/>
                <a:ea typeface="黑体" pitchFamily="49" charset="-122"/>
              </a:rPr>
              <a:t>记号</a:t>
            </a:r>
            <a:r>
              <a:rPr lang="en-US" altLang="zh-CN" b="1" i="1" dirty="0" smtClean="0">
                <a:solidFill>
                  <a:srgbClr val="C00000"/>
                </a:solidFill>
              </a:rPr>
              <a:t>O </a:t>
            </a:r>
            <a:r>
              <a:rPr lang="en-US" altLang="zh-CN" b="1" dirty="0" smtClean="0"/>
              <a:t>(</a:t>
            </a:r>
            <a:r>
              <a:rPr lang="zh-CN" altLang="en-US" b="1" dirty="0" smtClean="0">
                <a:latin typeface="黑体" pitchFamily="49" charset="-122"/>
                <a:ea typeface="黑体" pitchFamily="49" charset="-122"/>
              </a:rPr>
              <a:t>大</a:t>
            </a:r>
            <a:r>
              <a:rPr lang="en-US" altLang="zh-CN" b="1" i="1" dirty="0" smtClean="0"/>
              <a:t>O</a:t>
            </a:r>
            <a:r>
              <a:rPr lang="en-US" altLang="zh-CN" b="1" dirty="0" smtClean="0"/>
              <a:t>)</a:t>
            </a:r>
            <a:endParaRPr lang="en-US" b="1" dirty="0" smtClean="0"/>
          </a:p>
          <a:p>
            <a:pPr algn="just">
              <a:lnSpc>
                <a:spcPct val="125000"/>
              </a:lnSpc>
              <a:spcBef>
                <a:spcPts val="600"/>
              </a:spcBef>
            </a:pPr>
            <a:r>
              <a:rPr lang="zh-CN" altLang="en-US" sz="2400" b="1" dirty="0"/>
              <a:t>渐近地给出了一个</a:t>
            </a:r>
            <a:r>
              <a:rPr lang="zh-CN" altLang="en-US" sz="2400" b="1" dirty="0" smtClean="0"/>
              <a:t>函数在常量因子内的上界</a:t>
            </a:r>
            <a:r>
              <a:rPr lang="en-US" sz="2400" b="1" dirty="0" smtClean="0"/>
              <a:t>:</a:t>
            </a:r>
          </a:p>
          <a:p>
            <a:pPr marL="0" indent="0" algn="just">
              <a:lnSpc>
                <a:spcPct val="125000"/>
              </a:lnSpc>
              <a:spcBef>
                <a:spcPts val="600"/>
              </a:spcBef>
              <a:buNone/>
            </a:pPr>
            <a:r>
              <a:rPr lang="en-US" sz="2400" b="1" dirty="0"/>
              <a:t> </a:t>
            </a:r>
            <a:r>
              <a:rPr lang="en-US" sz="2400" b="1" dirty="0" smtClean="0"/>
              <a:t>   </a:t>
            </a:r>
            <a:r>
              <a:rPr lang="en-US" altLang="zh-CN" sz="2400" b="1" i="1" dirty="0" smtClean="0"/>
              <a:t>O</a:t>
            </a:r>
            <a:r>
              <a:rPr lang="en-US" sz="2400" b="1" dirty="0" smtClean="0"/>
              <a:t>(</a:t>
            </a:r>
            <a:r>
              <a:rPr lang="en-US" sz="2400" b="1" i="1" dirty="0" smtClean="0"/>
              <a:t>g</a:t>
            </a:r>
            <a:r>
              <a:rPr lang="en-US" sz="2400" b="1" dirty="0" smtClean="0"/>
              <a:t>(</a:t>
            </a:r>
            <a:r>
              <a:rPr lang="en-US" sz="2400" b="1" i="1" dirty="0" smtClean="0"/>
              <a:t>n</a:t>
            </a:r>
            <a:r>
              <a:rPr lang="en-US" sz="2400" b="1" dirty="0" smtClean="0"/>
              <a:t>)) = { </a:t>
            </a:r>
            <a:r>
              <a:rPr lang="en-US" sz="2400" b="1" i="1" dirty="0" smtClean="0"/>
              <a:t>f</a:t>
            </a:r>
            <a:r>
              <a:rPr lang="en-US" sz="2400" b="1" dirty="0" smtClean="0"/>
              <a:t>(</a:t>
            </a:r>
            <a:r>
              <a:rPr lang="en-US" sz="2400" b="1" i="1" dirty="0" smtClean="0"/>
              <a:t>n</a:t>
            </a:r>
            <a:r>
              <a:rPr lang="en-US" sz="2400" b="1" dirty="0" smtClean="0"/>
              <a:t>) : </a:t>
            </a:r>
            <a:r>
              <a:rPr lang="zh-CN" altLang="en-US" sz="2400" b="1" dirty="0" smtClean="0"/>
              <a:t>存在正常量</a:t>
            </a:r>
            <a:r>
              <a:rPr lang="en-US" sz="2400" b="1" i="1" dirty="0" smtClean="0"/>
              <a:t>c</a:t>
            </a:r>
            <a:r>
              <a:rPr lang="zh-CN" altLang="en-US" sz="2400" b="1" dirty="0" smtClean="0"/>
              <a:t>和</a:t>
            </a:r>
            <a:r>
              <a:rPr lang="en-US" sz="2400" b="1" i="1" dirty="0" smtClean="0"/>
              <a:t>n</a:t>
            </a:r>
            <a:r>
              <a:rPr lang="en-US" sz="2400" b="1" baseline="-25000" dirty="0" smtClean="0"/>
              <a:t>0</a:t>
            </a:r>
            <a:r>
              <a:rPr lang="zh-CN" altLang="en-US" sz="2400" b="1" dirty="0" smtClean="0"/>
              <a:t>，使得对所有</a:t>
            </a:r>
            <a:r>
              <a:rPr lang="pt-BR" altLang="zh-CN" sz="2400" b="1" i="1" dirty="0"/>
              <a:t>n</a:t>
            </a:r>
            <a:r>
              <a:rPr lang="pt-BR" altLang="zh-CN" sz="2400" b="1" dirty="0"/>
              <a:t> ≥ </a:t>
            </a:r>
            <a:r>
              <a:rPr lang="pt-BR" altLang="zh-CN" sz="2400" b="1" i="1" dirty="0" smtClean="0"/>
              <a:t>n</a:t>
            </a:r>
            <a:r>
              <a:rPr lang="pt-BR" altLang="zh-CN" sz="2400" b="1" baseline="-25000" dirty="0" smtClean="0"/>
              <a:t>0</a:t>
            </a:r>
            <a:r>
              <a:rPr lang="zh-CN" altLang="en-US" sz="2400" b="1" dirty="0" smtClean="0"/>
              <a:t>，</a:t>
            </a:r>
            <a:endParaRPr lang="en-US" altLang="zh-CN" sz="2400" b="1" dirty="0" smtClean="0"/>
          </a:p>
          <a:p>
            <a:pPr marL="0" indent="0" algn="just">
              <a:lnSpc>
                <a:spcPct val="125000"/>
              </a:lnSpc>
              <a:spcBef>
                <a:spcPts val="600"/>
              </a:spcBef>
              <a:buNone/>
            </a:pPr>
            <a:r>
              <a:rPr lang="en-US" altLang="zh-CN" sz="2400" b="1" dirty="0"/>
              <a:t> </a:t>
            </a:r>
            <a:r>
              <a:rPr lang="en-US" altLang="zh-CN" sz="2400" b="1" dirty="0" smtClean="0"/>
              <a:t>                       </a:t>
            </a:r>
            <a:r>
              <a:rPr lang="zh-CN" altLang="en-US" sz="2400" b="1" dirty="0" smtClean="0"/>
              <a:t>有</a:t>
            </a:r>
            <a:r>
              <a:rPr lang="pt-BR" sz="2400" b="1" dirty="0" smtClean="0"/>
              <a:t>0 ≤ </a:t>
            </a:r>
            <a:r>
              <a:rPr lang="pt-BR" sz="2400" b="1" i="1" dirty="0" smtClean="0"/>
              <a:t>f</a:t>
            </a:r>
            <a:r>
              <a:rPr lang="pt-BR" sz="2400" b="1" dirty="0" smtClean="0"/>
              <a:t>(</a:t>
            </a:r>
            <a:r>
              <a:rPr lang="pt-BR" sz="2400" b="1" i="1" dirty="0" smtClean="0"/>
              <a:t>n</a:t>
            </a:r>
            <a:r>
              <a:rPr lang="pt-BR" sz="2400" b="1" dirty="0" smtClean="0"/>
              <a:t>) ≤ </a:t>
            </a:r>
            <a:r>
              <a:rPr lang="en-US" sz="2400" b="1" i="1" dirty="0" smtClean="0"/>
              <a:t>c</a:t>
            </a:r>
            <a:r>
              <a:rPr lang="pt-BR" sz="2400" b="1" i="1" dirty="0" smtClean="0"/>
              <a:t>g</a:t>
            </a:r>
            <a:r>
              <a:rPr lang="pt-BR" sz="2400" b="1" dirty="0" smtClean="0"/>
              <a:t>(</a:t>
            </a:r>
            <a:r>
              <a:rPr lang="pt-BR" sz="2400" b="1" i="1" dirty="0" smtClean="0"/>
              <a:t>n</a:t>
            </a:r>
            <a:r>
              <a:rPr lang="pt-BR" sz="2400" b="1" dirty="0" smtClean="0"/>
              <a:t>)}</a:t>
            </a:r>
          </a:p>
          <a:p>
            <a:pPr marL="0" indent="0" algn="just">
              <a:lnSpc>
                <a:spcPct val="125000"/>
              </a:lnSpc>
              <a:spcBef>
                <a:spcPts val="600"/>
              </a:spcBef>
              <a:buNone/>
            </a:pPr>
            <a:r>
              <a:rPr lang="zh-CN" altLang="en-US" sz="2400" dirty="0"/>
              <a:t>举例</a:t>
            </a:r>
            <a:r>
              <a:rPr lang="en-US" altLang="zh-CN" sz="2400" dirty="0"/>
              <a:t> </a:t>
            </a:r>
            <a:r>
              <a:rPr lang="en-US" altLang="zh-CN" sz="2400" dirty="0" smtClean="0"/>
              <a:t>: </a:t>
            </a:r>
            <a:r>
              <a:rPr lang="en-US" altLang="zh-CN" sz="2400" b="1" i="1" dirty="0" smtClean="0"/>
              <a:t>g</a:t>
            </a:r>
            <a:r>
              <a:rPr lang="en-US" altLang="zh-CN" sz="2400" b="1" dirty="0" smtClean="0"/>
              <a:t>(</a:t>
            </a:r>
            <a:r>
              <a:rPr lang="en-US" altLang="zh-CN" sz="2400" b="1" i="1" dirty="0" smtClean="0"/>
              <a:t>n</a:t>
            </a:r>
            <a:r>
              <a:rPr lang="en-US" altLang="zh-CN" sz="2400" b="1" dirty="0" smtClean="0"/>
              <a:t>)=</a:t>
            </a:r>
            <a:r>
              <a:rPr lang="en-US" altLang="zh-CN" sz="2400" i="1" dirty="0" smtClean="0"/>
              <a:t>n</a:t>
            </a:r>
            <a:r>
              <a:rPr lang="en-US" altLang="zh-CN" sz="2400" baseline="30000" dirty="0" smtClean="0"/>
              <a:t>2</a:t>
            </a:r>
            <a:r>
              <a:rPr lang="en-US" altLang="zh-CN" sz="2400" dirty="0"/>
              <a:t>, </a:t>
            </a:r>
            <a:r>
              <a:rPr lang="en-US" altLang="zh-CN" sz="2400" i="1" dirty="0" smtClean="0"/>
              <a:t>n</a:t>
            </a:r>
            <a:r>
              <a:rPr lang="en-US" altLang="zh-CN" sz="2400" baseline="30000" dirty="0" smtClean="0"/>
              <a:t>2</a:t>
            </a:r>
            <a:r>
              <a:rPr lang="en-US" altLang="zh-CN" sz="2400" dirty="0" smtClean="0"/>
              <a:t> </a:t>
            </a:r>
            <a:r>
              <a:rPr lang="en-US" altLang="zh-CN" sz="2400" dirty="0"/>
              <a:t>+ </a:t>
            </a:r>
            <a:r>
              <a:rPr lang="en-US" altLang="zh-CN" sz="2400" i="1" dirty="0"/>
              <a:t>n</a:t>
            </a:r>
            <a:r>
              <a:rPr lang="en-US" altLang="zh-CN" sz="2400" dirty="0"/>
              <a:t>, </a:t>
            </a:r>
            <a:r>
              <a:rPr lang="en-US" altLang="zh-CN" sz="2400" i="1" dirty="0"/>
              <a:t>n</a:t>
            </a:r>
            <a:r>
              <a:rPr lang="en-US" altLang="zh-CN" sz="2400" baseline="30000" dirty="0"/>
              <a:t>2</a:t>
            </a:r>
            <a:r>
              <a:rPr lang="en-US" altLang="zh-CN" sz="2400" dirty="0"/>
              <a:t> + 1000</a:t>
            </a:r>
            <a:r>
              <a:rPr lang="en-US" altLang="zh-CN" sz="2400" i="1" dirty="0"/>
              <a:t>n</a:t>
            </a:r>
            <a:r>
              <a:rPr lang="en-US" altLang="zh-CN" sz="2400" dirty="0"/>
              <a:t>, 1000</a:t>
            </a:r>
            <a:r>
              <a:rPr lang="en-US" altLang="zh-CN" sz="2400" i="1" dirty="0"/>
              <a:t>n</a:t>
            </a:r>
            <a:r>
              <a:rPr lang="en-US" altLang="zh-CN" sz="2400" baseline="30000" dirty="0"/>
              <a:t>2</a:t>
            </a:r>
            <a:r>
              <a:rPr lang="en-US" altLang="zh-CN" sz="2400" dirty="0"/>
              <a:t> + 1000</a:t>
            </a:r>
            <a:r>
              <a:rPr lang="en-US" altLang="zh-CN" sz="2400" i="1" dirty="0"/>
              <a:t>n</a:t>
            </a:r>
            <a:r>
              <a:rPr lang="en-US" altLang="zh-CN" sz="2400" dirty="0"/>
              <a:t>, 5000</a:t>
            </a:r>
            <a:r>
              <a:rPr lang="en-US" altLang="zh-CN" sz="2400" i="1" dirty="0"/>
              <a:t>n</a:t>
            </a:r>
            <a:r>
              <a:rPr lang="en-US" altLang="zh-CN" sz="2400" dirty="0"/>
              <a:t>, </a:t>
            </a:r>
            <a:r>
              <a:rPr lang="en-US" altLang="zh-CN" sz="2400" dirty="0" smtClean="0"/>
              <a:t>200</a:t>
            </a:r>
            <a:r>
              <a:rPr lang="en-US" altLang="zh-CN" sz="2400" i="1" dirty="0" smtClean="0"/>
              <a:t>n</a:t>
            </a:r>
            <a:r>
              <a:rPr lang="en-US" altLang="zh-CN" sz="2400" baseline="30000" dirty="0" smtClean="0"/>
              <a:t>1.9</a:t>
            </a:r>
            <a:endParaRPr lang="en-US" altLang="zh-CN" sz="2400" dirty="0"/>
          </a:p>
          <a:p>
            <a:pPr marL="0" indent="0" algn="just">
              <a:lnSpc>
                <a:spcPct val="125000"/>
              </a:lnSpc>
              <a:spcBef>
                <a:spcPts val="600"/>
              </a:spcBef>
              <a:buNone/>
            </a:pPr>
            <a:endParaRPr lang="pt-BR" sz="2400" b="1" dirty="0" smtClean="0"/>
          </a:p>
        </p:txBody>
      </p:sp>
      <p:pic>
        <p:nvPicPr>
          <p:cNvPr id="4" name="Picture 3"/>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30518" t="27538" r="38965" b="23615"/>
          <a:stretch>
            <a:fillRect/>
          </a:stretch>
        </p:blipFill>
        <p:spPr bwMode="auto">
          <a:xfrm>
            <a:off x="257432" y="3962400"/>
            <a:ext cx="3761574" cy="2895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矩形 1"/>
          <p:cNvSpPr/>
          <p:nvPr/>
        </p:nvSpPr>
        <p:spPr>
          <a:xfrm>
            <a:off x="3976671" y="4419600"/>
            <a:ext cx="4981061" cy="1231106"/>
          </a:xfrm>
          <a:prstGeom prst="rect">
            <a:avLst/>
          </a:prstGeom>
        </p:spPr>
        <p:txBody>
          <a:bodyPr wrap="square">
            <a:spAutoFit/>
          </a:bodyPr>
          <a:lstStyle/>
          <a:p>
            <a:pPr marL="234950" indent="-292100" defTabSz="-635">
              <a:lnSpc>
                <a:spcPct val="150000"/>
              </a:lnSpc>
              <a:spcBef>
                <a:spcPts val="600"/>
              </a:spcBef>
              <a:buFont typeface="Arial" pitchFamily="34" charset="0"/>
              <a:buChar char="•"/>
              <a:tabLst>
                <a:tab pos="271145" algn="l"/>
              </a:tabLst>
            </a:pPr>
            <a:r>
              <a:rPr lang="en-US" altLang="zh-CN" sz="2400" i="1" dirty="0" smtClean="0"/>
              <a:t>f</a:t>
            </a:r>
            <a:r>
              <a:rPr lang="en-US" altLang="zh-CN" sz="2400" dirty="0" smtClean="0"/>
              <a:t>(</a:t>
            </a:r>
            <a:r>
              <a:rPr lang="en-US" altLang="zh-CN" sz="2400" i="1" dirty="0" smtClean="0"/>
              <a:t>n</a:t>
            </a:r>
            <a:r>
              <a:rPr lang="en-US" altLang="zh-CN" sz="2400" dirty="0"/>
              <a:t>) = </a:t>
            </a:r>
            <a:r>
              <a:rPr lang="en-US" altLang="zh-CN" sz="2400" dirty="0">
                <a:sym typeface="Symbol" pitchFamily="18" charset="2"/>
              </a:rPr>
              <a:t></a:t>
            </a:r>
            <a:r>
              <a:rPr lang="en-US" altLang="zh-CN" sz="2400" dirty="0"/>
              <a:t>(</a:t>
            </a:r>
            <a:r>
              <a:rPr lang="en-US" altLang="zh-CN" sz="2400" i="1" dirty="0"/>
              <a:t>g</a:t>
            </a:r>
            <a:r>
              <a:rPr lang="en-US" altLang="zh-CN" sz="2400" dirty="0"/>
              <a:t>(</a:t>
            </a:r>
            <a:r>
              <a:rPr lang="en-US" altLang="zh-CN" sz="2400" i="1" dirty="0"/>
              <a:t>n</a:t>
            </a:r>
            <a:r>
              <a:rPr lang="en-US" altLang="zh-CN" sz="2400" dirty="0" smtClean="0"/>
              <a:t>))</a:t>
            </a:r>
            <a:r>
              <a:rPr lang="zh-CN" altLang="en-US" sz="2400" dirty="0" smtClean="0"/>
              <a:t>蕴含</a:t>
            </a:r>
            <a:r>
              <a:rPr lang="zh-CN" altLang="en-US" sz="2400" dirty="0"/>
              <a:t>着</a:t>
            </a:r>
            <a:r>
              <a:rPr lang="en-US" altLang="zh-CN" sz="2400" i="1" dirty="0"/>
              <a:t>f</a:t>
            </a:r>
            <a:r>
              <a:rPr lang="en-US" altLang="zh-CN" sz="2400" dirty="0"/>
              <a:t>(</a:t>
            </a:r>
            <a:r>
              <a:rPr lang="en-US" altLang="zh-CN" sz="2400" i="1" dirty="0"/>
              <a:t>n</a:t>
            </a:r>
            <a:r>
              <a:rPr lang="en-US" altLang="zh-CN" sz="2400" dirty="0"/>
              <a:t>) = </a:t>
            </a:r>
            <a:r>
              <a:rPr lang="en-US" altLang="zh-CN" sz="2400" i="1" kern="0" dirty="0"/>
              <a:t>O </a:t>
            </a:r>
            <a:r>
              <a:rPr lang="en-US" altLang="zh-CN" sz="2400" dirty="0"/>
              <a:t>(</a:t>
            </a:r>
            <a:r>
              <a:rPr lang="en-US" altLang="zh-CN" sz="2400" i="1" dirty="0"/>
              <a:t>g</a:t>
            </a:r>
            <a:r>
              <a:rPr lang="en-US" altLang="zh-CN" sz="2400" dirty="0"/>
              <a:t>(</a:t>
            </a:r>
            <a:r>
              <a:rPr lang="en-US" altLang="zh-CN" sz="2400" i="1" dirty="0"/>
              <a:t>n</a:t>
            </a:r>
            <a:r>
              <a:rPr lang="en-US" altLang="zh-CN" sz="2400" dirty="0" smtClean="0"/>
              <a:t>))</a:t>
            </a:r>
          </a:p>
          <a:p>
            <a:pPr marL="234950" indent="-292100" defTabSz="-635">
              <a:lnSpc>
                <a:spcPct val="150000"/>
              </a:lnSpc>
              <a:spcBef>
                <a:spcPts val="600"/>
              </a:spcBef>
              <a:buFont typeface="Arial" pitchFamily="34" charset="0"/>
              <a:buChar char="•"/>
              <a:tabLst>
                <a:tab pos="271145" algn="l"/>
              </a:tabLst>
            </a:pPr>
            <a:r>
              <a:rPr lang="en-US" altLang="zh-CN" sz="2200" i="1" kern="0" dirty="0"/>
              <a:t>O</a:t>
            </a:r>
            <a:r>
              <a:rPr lang="zh-CN" altLang="en-US" sz="2200" dirty="0">
                <a:sym typeface="Symbol"/>
              </a:rPr>
              <a:t>可用于标识最坏情况</a:t>
            </a:r>
            <a:r>
              <a:rPr lang="zh-CN" altLang="en-US" sz="2200" dirty="0" smtClean="0">
                <a:sym typeface="Symbol"/>
              </a:rPr>
              <a:t>运行时间</a:t>
            </a:r>
            <a:endParaRPr lang="en-US" altLang="zh-CN" sz="2200" dirty="0">
              <a:sym typeface="Symbo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课程评价</a:t>
            </a:r>
            <a:endParaRPr lang="zh-CN" altLang="en-US" dirty="0"/>
          </a:p>
        </p:txBody>
      </p:sp>
      <p:graphicFrame>
        <p:nvGraphicFramePr>
          <p:cNvPr id="6" name="内容占位符 5"/>
          <p:cNvGraphicFramePr>
            <a:graphicFrameLocks noGrp="1"/>
          </p:cNvGraphicFramePr>
          <p:nvPr>
            <p:ph idx="1"/>
          </p:nvPr>
        </p:nvGraphicFramePr>
        <p:xfrm>
          <a:off x="571472" y="1071546"/>
          <a:ext cx="7772400" cy="3986952"/>
        </p:xfrm>
        <a:graphic>
          <a:graphicData uri="http://schemas.openxmlformats.org/drawingml/2006/table">
            <a:tbl>
              <a:tblPr/>
              <a:tblGrid>
                <a:gridCol w="518160"/>
                <a:gridCol w="518160"/>
                <a:gridCol w="518160"/>
                <a:gridCol w="518160"/>
                <a:gridCol w="518160"/>
                <a:gridCol w="518160"/>
                <a:gridCol w="518160"/>
                <a:gridCol w="518160"/>
                <a:gridCol w="518160"/>
                <a:gridCol w="518160"/>
                <a:gridCol w="518160"/>
                <a:gridCol w="518160"/>
                <a:gridCol w="518160"/>
                <a:gridCol w="518160"/>
                <a:gridCol w="518160"/>
              </a:tblGrid>
              <a:tr h="158327">
                <a:tc>
                  <a:txBody>
                    <a:bodyPr/>
                    <a:lstStyle/>
                    <a:p>
                      <a:pPr algn="l" fontAlgn="ctr"/>
                      <a:r>
                        <a:rPr lang="zh-CN" altLang="en-US" sz="600" b="0" i="0" u="none" strike="noStrike" dirty="0">
                          <a:solidFill>
                            <a:srgbClr val="000000"/>
                          </a:solidFill>
                          <a:latin typeface="Microsoft YaHei"/>
                        </a:rPr>
                        <a:t>相对排名</a:t>
                      </a:r>
                      <a:r>
                        <a:rPr lang="en-US" altLang="zh-CN" sz="600" b="0" i="0" u="none" strike="noStrike" dirty="0">
                          <a:solidFill>
                            <a:srgbClr val="000000"/>
                          </a:solidFill>
                          <a:latin typeface="Microsoft YaHei"/>
                        </a:rPr>
                        <a:t>%</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latin typeface="Microsoft YaHei"/>
                        </a:rPr>
                        <a:t>学期号</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latin typeface="Microsoft YaHei"/>
                        </a:rPr>
                        <a:t>课程号</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none" strike="noStrike">
                          <a:solidFill>
                            <a:srgbClr val="000000"/>
                          </a:solidFill>
                          <a:latin typeface="Microsoft YaHei"/>
                        </a:rPr>
                        <a:t>课程名称</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latin typeface="Microsoft YaHei"/>
                        </a:rPr>
                        <a:t>学分</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latin typeface="Microsoft YaHei"/>
                        </a:rPr>
                        <a:t>选课人次</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latin typeface="Microsoft YaHei"/>
                        </a:rPr>
                        <a:t>测评人次</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latin typeface="Microsoft YaHei"/>
                        </a:rPr>
                        <a:t>参与率</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none" strike="noStrike">
                          <a:solidFill>
                            <a:srgbClr val="000000"/>
                          </a:solidFill>
                          <a:latin typeface="Microsoft YaHei"/>
                        </a:rPr>
                        <a:t>总评</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latin typeface="Microsoft YaHei"/>
                        </a:rPr>
                        <a:t>教学态度</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latin typeface="Microsoft YaHei"/>
                        </a:rPr>
                        <a:t>教学内容</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latin typeface="Microsoft YaHei"/>
                        </a:rPr>
                        <a:t>教学方法</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latin typeface="Microsoft YaHei"/>
                        </a:rPr>
                        <a:t>教学收获</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latin typeface="Microsoft YaHei"/>
                        </a:rPr>
                        <a:t>主选班级</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none" strike="noStrike">
                          <a:solidFill>
                            <a:srgbClr val="000000"/>
                          </a:solidFill>
                          <a:latin typeface="Microsoft YaHei"/>
                        </a:rPr>
                        <a:t>点赞分</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10210">
                <a:tc>
                  <a:txBody>
                    <a:bodyPr/>
                    <a:lstStyle/>
                    <a:p>
                      <a:pPr algn="r" fontAlgn="ctr"/>
                      <a:r>
                        <a:rPr lang="en-US" altLang="zh-CN" sz="800" b="0" i="0" u="none" strike="noStrike">
                          <a:solidFill>
                            <a:srgbClr val="000000"/>
                          </a:solidFill>
                          <a:latin typeface="Microsoft YaHei"/>
                        </a:rPr>
                        <a:t>88.28</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20091</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2315120102</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sng" strike="noStrike">
                          <a:solidFill>
                            <a:srgbClr val="0000FF"/>
                          </a:solidFill>
                          <a:latin typeface="宋体"/>
                          <a:hlinkClick r:id="rId2"/>
                        </a:rPr>
                        <a:t>算法分析与设计</a:t>
                      </a:r>
                      <a:endParaRPr lang="zh-CN" altLang="en-US" sz="800" b="0" i="0" u="sng" strike="noStrike">
                        <a:solidFill>
                          <a:srgbClr val="0000FF"/>
                        </a:solidFill>
                        <a:latin typeface="宋体"/>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2.5</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79</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dirty="0">
                          <a:solidFill>
                            <a:srgbClr val="000000"/>
                          </a:solidFill>
                          <a:latin typeface="Microsoft YaHei"/>
                        </a:rPr>
                        <a:t>76</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96.2</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FF0000"/>
                          </a:solidFill>
                          <a:latin typeface="Microsoft YaHei"/>
                        </a:rPr>
                        <a:t>87.83</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FFFF"/>
                    </a:solidFill>
                  </a:tcPr>
                </a:tc>
                <a:tc>
                  <a:txBody>
                    <a:bodyPr/>
                    <a:lstStyle/>
                    <a:p>
                      <a:pPr algn="r" fontAlgn="ctr"/>
                      <a:r>
                        <a:rPr lang="en-US" altLang="zh-CN" sz="800" b="0" i="0" u="none" strike="noStrike">
                          <a:solidFill>
                            <a:srgbClr val="000000"/>
                          </a:solidFill>
                          <a:latin typeface="Microsoft YaHei"/>
                        </a:rPr>
                        <a:t>89.67</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87.33</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87.17</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87.17</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latin typeface="Microsoft YaHei"/>
                        </a:rPr>
                        <a:t>2007</a:t>
                      </a:r>
                      <a:r>
                        <a:rPr lang="zh-CN" altLang="en-US" sz="600" b="0" i="0" u="none" strike="noStrike">
                          <a:solidFill>
                            <a:srgbClr val="000000"/>
                          </a:solidFill>
                          <a:latin typeface="Microsoft YaHei"/>
                        </a:rPr>
                        <a:t>软件工程</a:t>
                      </a:r>
                      <a:r>
                        <a:rPr lang="en-US" altLang="zh-CN" sz="600" b="0" i="0" u="none" strike="noStrike">
                          <a:solidFill>
                            <a:srgbClr val="000000"/>
                          </a:solidFill>
                          <a:latin typeface="Microsoft YaHei"/>
                        </a:rPr>
                        <a:t>01/2007</a:t>
                      </a:r>
                      <a:r>
                        <a:rPr lang="zh-CN" altLang="en-US" sz="600" b="0" i="0" u="none" strike="noStrike">
                          <a:solidFill>
                            <a:srgbClr val="000000"/>
                          </a:solidFill>
                          <a:latin typeface="Microsoft YaHei"/>
                        </a:rPr>
                        <a:t>软件工程</a:t>
                      </a:r>
                      <a:r>
                        <a:rPr lang="en-US" altLang="zh-CN" sz="600" b="0" i="0" u="none" strike="noStrike">
                          <a:solidFill>
                            <a:srgbClr val="000000"/>
                          </a:solidFill>
                          <a:latin typeface="Microsoft YaHei"/>
                        </a:rPr>
                        <a:t>02</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none" strike="noStrike">
                          <a:solidFill>
                            <a:srgbClr val="000000"/>
                          </a:solidFill>
                          <a:latin typeface="Microsoft YaHei"/>
                        </a:rPr>
                        <a:t>　</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73473">
                <a:tc>
                  <a:txBody>
                    <a:bodyPr/>
                    <a:lstStyle/>
                    <a:p>
                      <a:pPr algn="r" fontAlgn="ctr"/>
                      <a:r>
                        <a:rPr lang="en-US" altLang="zh-CN" sz="800" b="0" i="0" u="none" strike="noStrike">
                          <a:solidFill>
                            <a:srgbClr val="000000"/>
                          </a:solidFill>
                          <a:latin typeface="Microsoft YaHei"/>
                        </a:rPr>
                        <a:t>64.66</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20101</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2315120102</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sng" strike="noStrike">
                          <a:solidFill>
                            <a:srgbClr val="0000FF"/>
                          </a:solidFill>
                          <a:latin typeface="宋体"/>
                          <a:hlinkClick r:id="rId3"/>
                        </a:rPr>
                        <a:t>算法分析与设计</a:t>
                      </a:r>
                      <a:endParaRPr lang="zh-CN" altLang="en-US" sz="800" b="0" i="0" u="sng" strike="noStrike">
                        <a:solidFill>
                          <a:srgbClr val="0000FF"/>
                        </a:solidFill>
                        <a:latin typeface="宋体"/>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2.5</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40</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36</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90</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FF0000"/>
                          </a:solidFill>
                          <a:latin typeface="Microsoft YaHei"/>
                        </a:rPr>
                        <a:t>90.54</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FFFF"/>
                    </a:solidFill>
                  </a:tcPr>
                </a:tc>
                <a:tc>
                  <a:txBody>
                    <a:bodyPr/>
                    <a:lstStyle/>
                    <a:p>
                      <a:pPr algn="r" fontAlgn="ctr"/>
                      <a:r>
                        <a:rPr lang="en-US" altLang="zh-CN" sz="800" b="0" i="0" u="none" strike="noStrike">
                          <a:solidFill>
                            <a:srgbClr val="000000"/>
                          </a:solidFill>
                          <a:latin typeface="Microsoft YaHei"/>
                        </a:rPr>
                        <a:t>93.21</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90</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90</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88.93</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latin typeface="Microsoft YaHei"/>
                        </a:rPr>
                        <a:t>2008</a:t>
                      </a:r>
                      <a:r>
                        <a:rPr lang="zh-CN" altLang="en-US" sz="600" b="0" i="0" u="none" strike="noStrike">
                          <a:solidFill>
                            <a:srgbClr val="000000"/>
                          </a:solidFill>
                          <a:latin typeface="Microsoft YaHei"/>
                        </a:rPr>
                        <a:t>软件工程</a:t>
                      </a:r>
                      <a:r>
                        <a:rPr lang="en-US" altLang="zh-CN" sz="600" b="0" i="0" u="none" strike="noStrike">
                          <a:solidFill>
                            <a:srgbClr val="000000"/>
                          </a:solidFill>
                          <a:latin typeface="Microsoft YaHei"/>
                        </a:rPr>
                        <a:t>03</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none" strike="noStrike">
                          <a:solidFill>
                            <a:srgbClr val="000000"/>
                          </a:solidFill>
                          <a:latin typeface="Microsoft YaHei"/>
                        </a:rPr>
                        <a:t>　</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10210">
                <a:tc>
                  <a:txBody>
                    <a:bodyPr/>
                    <a:lstStyle/>
                    <a:p>
                      <a:pPr algn="r" fontAlgn="ctr"/>
                      <a:r>
                        <a:rPr lang="en-US" altLang="zh-CN" sz="800" b="0" i="0" u="none" strike="noStrike">
                          <a:solidFill>
                            <a:srgbClr val="000000"/>
                          </a:solidFill>
                          <a:latin typeface="Microsoft YaHei"/>
                        </a:rPr>
                        <a:t>12.59</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20111</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2315120101</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sng" strike="noStrike">
                          <a:solidFill>
                            <a:srgbClr val="0000FF"/>
                          </a:solidFill>
                          <a:latin typeface="宋体"/>
                          <a:hlinkClick r:id="rId4"/>
                        </a:rPr>
                        <a:t>算法分析与设计</a:t>
                      </a:r>
                      <a:endParaRPr lang="zh-CN" altLang="en-US" sz="800" b="0" i="0" u="sng" strike="noStrike">
                        <a:solidFill>
                          <a:srgbClr val="0000FF"/>
                        </a:solidFill>
                        <a:latin typeface="宋体"/>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2.5</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dirty="0">
                          <a:solidFill>
                            <a:srgbClr val="000000"/>
                          </a:solidFill>
                          <a:latin typeface="Microsoft YaHei"/>
                        </a:rPr>
                        <a:t>51</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49</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96.08</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FF0000"/>
                          </a:solidFill>
                          <a:latin typeface="Microsoft YaHei"/>
                        </a:rPr>
                        <a:t>94.17</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FFFF"/>
                    </a:solidFill>
                  </a:tcPr>
                </a:tc>
                <a:tc>
                  <a:txBody>
                    <a:bodyPr/>
                    <a:lstStyle/>
                    <a:p>
                      <a:pPr algn="r" fontAlgn="ctr"/>
                      <a:r>
                        <a:rPr lang="en-US" altLang="zh-CN" sz="800" b="0" i="0" u="none" strike="noStrike">
                          <a:solidFill>
                            <a:srgbClr val="000000"/>
                          </a:solidFill>
                          <a:latin typeface="Microsoft YaHei"/>
                        </a:rPr>
                        <a:t>94.49</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93.97</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93.97</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94.23</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latin typeface="Microsoft YaHei"/>
                        </a:rPr>
                        <a:t>2009</a:t>
                      </a:r>
                      <a:r>
                        <a:rPr lang="zh-CN" altLang="en-US" sz="600" b="0" i="0" u="none" strike="noStrike">
                          <a:solidFill>
                            <a:srgbClr val="000000"/>
                          </a:solidFill>
                          <a:latin typeface="Microsoft YaHei"/>
                        </a:rPr>
                        <a:t>软件工程</a:t>
                      </a:r>
                      <a:r>
                        <a:rPr lang="en-US" altLang="zh-CN" sz="600" b="0" i="0" u="none" strike="noStrike">
                          <a:solidFill>
                            <a:srgbClr val="000000"/>
                          </a:solidFill>
                          <a:latin typeface="Microsoft YaHei"/>
                        </a:rPr>
                        <a:t>01/2009</a:t>
                      </a:r>
                      <a:r>
                        <a:rPr lang="zh-CN" altLang="en-US" sz="600" b="0" i="0" u="none" strike="noStrike">
                          <a:solidFill>
                            <a:srgbClr val="000000"/>
                          </a:solidFill>
                          <a:latin typeface="Microsoft YaHei"/>
                        </a:rPr>
                        <a:t>软件工程</a:t>
                      </a:r>
                      <a:r>
                        <a:rPr lang="en-US" altLang="zh-CN" sz="600" b="0" i="0" u="none" strike="noStrike">
                          <a:solidFill>
                            <a:srgbClr val="000000"/>
                          </a:solidFill>
                          <a:latin typeface="Microsoft YaHei"/>
                        </a:rPr>
                        <a:t>02</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none" strike="noStrike">
                          <a:solidFill>
                            <a:srgbClr val="000000"/>
                          </a:solidFill>
                          <a:latin typeface="Microsoft YaHei"/>
                        </a:rPr>
                        <a:t>　</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230630">
                <a:tc>
                  <a:txBody>
                    <a:bodyPr/>
                    <a:lstStyle/>
                    <a:p>
                      <a:pPr algn="r" fontAlgn="ctr"/>
                      <a:r>
                        <a:rPr lang="en-US" altLang="zh-CN" sz="800" b="0" i="0" u="none" strike="noStrike" dirty="0">
                          <a:solidFill>
                            <a:srgbClr val="000000"/>
                          </a:solidFill>
                          <a:latin typeface="Microsoft YaHei"/>
                        </a:rPr>
                        <a:t>36.91</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20121</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2315120103</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sng" strike="noStrike">
                          <a:solidFill>
                            <a:srgbClr val="0000FF"/>
                          </a:solidFill>
                          <a:latin typeface="宋体"/>
                          <a:hlinkClick r:id="rId5"/>
                        </a:rPr>
                        <a:t>算法分析与设计</a:t>
                      </a:r>
                      <a:endParaRPr lang="zh-CN" altLang="en-US" sz="800" b="0" i="0" u="sng" strike="noStrike">
                        <a:solidFill>
                          <a:srgbClr val="0000FF"/>
                        </a:solidFill>
                        <a:latin typeface="宋体"/>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2.5</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83</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82</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98.8</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FF0000"/>
                          </a:solidFill>
                          <a:latin typeface="Microsoft YaHei"/>
                        </a:rPr>
                        <a:t>93.48</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FFFF"/>
                    </a:solidFill>
                  </a:tcPr>
                </a:tc>
                <a:tc>
                  <a:txBody>
                    <a:bodyPr/>
                    <a:lstStyle/>
                    <a:p>
                      <a:pPr algn="r" fontAlgn="ctr"/>
                      <a:r>
                        <a:rPr lang="en-US" altLang="zh-CN" sz="800" b="0" i="0" u="none" strike="noStrike">
                          <a:solidFill>
                            <a:srgbClr val="000000"/>
                          </a:solidFill>
                          <a:latin typeface="Microsoft YaHei"/>
                        </a:rPr>
                        <a:t>93.64</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93.48</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93.64</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93.18</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latin typeface="Microsoft YaHei"/>
                        </a:rPr>
                        <a:t>2010</a:t>
                      </a:r>
                      <a:r>
                        <a:rPr lang="zh-CN" altLang="en-US" sz="600" b="0" i="0" u="none" strike="noStrike">
                          <a:solidFill>
                            <a:srgbClr val="000000"/>
                          </a:solidFill>
                          <a:latin typeface="Microsoft YaHei"/>
                        </a:rPr>
                        <a:t>计算机科学与技术</a:t>
                      </a:r>
                      <a:r>
                        <a:rPr lang="en-US" altLang="zh-CN" sz="600" b="0" i="0" u="none" strike="noStrike">
                          <a:solidFill>
                            <a:srgbClr val="000000"/>
                          </a:solidFill>
                          <a:latin typeface="Microsoft YaHei"/>
                        </a:rPr>
                        <a:t>01/2010</a:t>
                      </a:r>
                      <a:r>
                        <a:rPr lang="zh-CN" altLang="en-US" sz="600" b="0" i="0" u="none" strike="noStrike">
                          <a:solidFill>
                            <a:srgbClr val="000000"/>
                          </a:solidFill>
                          <a:latin typeface="Microsoft YaHei"/>
                        </a:rPr>
                        <a:t>计算机科学与技术</a:t>
                      </a:r>
                      <a:r>
                        <a:rPr lang="en-US" altLang="zh-CN" sz="600" b="0" i="0" u="none" strike="noStrike">
                          <a:solidFill>
                            <a:srgbClr val="000000"/>
                          </a:solidFill>
                          <a:latin typeface="Microsoft YaHei"/>
                        </a:rPr>
                        <a:t>02/2010</a:t>
                      </a:r>
                      <a:r>
                        <a:rPr lang="zh-CN" altLang="en-US" sz="600" b="0" i="0" u="none" strike="noStrike">
                          <a:solidFill>
                            <a:srgbClr val="000000"/>
                          </a:solidFill>
                          <a:latin typeface="Microsoft YaHei"/>
                        </a:rPr>
                        <a:t>计算机科学与技术</a:t>
                      </a:r>
                      <a:r>
                        <a:rPr lang="en-US" altLang="zh-CN" sz="600" b="0" i="0" u="none" strike="noStrike">
                          <a:solidFill>
                            <a:srgbClr val="000000"/>
                          </a:solidFill>
                          <a:latin typeface="Microsoft YaHei"/>
                        </a:rPr>
                        <a:t>03/2010</a:t>
                      </a:r>
                      <a:r>
                        <a:rPr lang="zh-CN" altLang="en-US" sz="600" b="0" i="0" u="none" strike="noStrike">
                          <a:solidFill>
                            <a:srgbClr val="000000"/>
                          </a:solidFill>
                          <a:latin typeface="Microsoft YaHei"/>
                        </a:rPr>
                        <a:t>计算机科学与技术</a:t>
                      </a:r>
                      <a:r>
                        <a:rPr lang="en-US" altLang="zh-CN" sz="600" b="0" i="0" u="none" strike="noStrike">
                          <a:solidFill>
                            <a:srgbClr val="000000"/>
                          </a:solidFill>
                          <a:latin typeface="Microsoft YaHei"/>
                        </a:rPr>
                        <a:t>04</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none" strike="noStrike">
                          <a:solidFill>
                            <a:srgbClr val="000000"/>
                          </a:solidFill>
                          <a:latin typeface="Microsoft YaHei"/>
                        </a:rPr>
                        <a:t>　</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10210">
                <a:tc>
                  <a:txBody>
                    <a:bodyPr/>
                    <a:lstStyle/>
                    <a:p>
                      <a:pPr algn="r" fontAlgn="ctr"/>
                      <a:r>
                        <a:rPr lang="en-US" altLang="zh-CN" sz="800" b="0" i="0" u="none" strike="noStrike">
                          <a:solidFill>
                            <a:srgbClr val="000000"/>
                          </a:solidFill>
                          <a:latin typeface="Microsoft YaHei"/>
                        </a:rPr>
                        <a:t>29.53</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20121</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2315120102</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sng" strike="noStrike">
                          <a:solidFill>
                            <a:srgbClr val="0000FF"/>
                          </a:solidFill>
                          <a:latin typeface="宋体"/>
                          <a:hlinkClick r:id="rId6"/>
                        </a:rPr>
                        <a:t>算法分析与设计</a:t>
                      </a:r>
                      <a:endParaRPr lang="zh-CN" altLang="en-US" sz="800" b="0" i="0" u="sng" strike="noStrike">
                        <a:solidFill>
                          <a:srgbClr val="0000FF"/>
                        </a:solidFill>
                        <a:latin typeface="宋体"/>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2.5</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72</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71</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98.61</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FF0000"/>
                          </a:solidFill>
                          <a:latin typeface="Microsoft YaHei"/>
                        </a:rPr>
                        <a:t>93.77</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FFFF"/>
                    </a:solidFill>
                  </a:tcPr>
                </a:tc>
                <a:tc>
                  <a:txBody>
                    <a:bodyPr/>
                    <a:lstStyle/>
                    <a:p>
                      <a:pPr algn="r" fontAlgn="ctr"/>
                      <a:r>
                        <a:rPr lang="en-US" altLang="zh-CN" sz="800" b="0" i="0" u="none" strike="noStrike">
                          <a:solidFill>
                            <a:srgbClr val="000000"/>
                          </a:solidFill>
                          <a:latin typeface="Microsoft YaHei"/>
                        </a:rPr>
                        <a:t>95</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93.6</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93.42</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93.07</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latin typeface="Microsoft YaHei"/>
                        </a:rPr>
                        <a:t>2010</a:t>
                      </a:r>
                      <a:r>
                        <a:rPr lang="zh-CN" altLang="en-US" sz="600" b="0" i="0" u="none" strike="noStrike">
                          <a:solidFill>
                            <a:srgbClr val="000000"/>
                          </a:solidFill>
                          <a:latin typeface="Microsoft YaHei"/>
                        </a:rPr>
                        <a:t>软件工程</a:t>
                      </a:r>
                      <a:r>
                        <a:rPr lang="en-US" altLang="zh-CN" sz="600" b="0" i="0" u="none" strike="noStrike">
                          <a:solidFill>
                            <a:srgbClr val="000000"/>
                          </a:solidFill>
                          <a:latin typeface="Microsoft YaHei"/>
                        </a:rPr>
                        <a:t>03/2010</a:t>
                      </a:r>
                      <a:r>
                        <a:rPr lang="zh-CN" altLang="en-US" sz="600" b="0" i="0" u="none" strike="noStrike">
                          <a:solidFill>
                            <a:srgbClr val="000000"/>
                          </a:solidFill>
                          <a:latin typeface="Microsoft YaHei"/>
                        </a:rPr>
                        <a:t>软件工程</a:t>
                      </a:r>
                      <a:r>
                        <a:rPr lang="en-US" altLang="zh-CN" sz="600" b="0" i="0" u="none" strike="noStrike">
                          <a:solidFill>
                            <a:srgbClr val="000000"/>
                          </a:solidFill>
                          <a:latin typeface="Microsoft YaHei"/>
                        </a:rPr>
                        <a:t>04</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none" strike="noStrike">
                          <a:solidFill>
                            <a:srgbClr val="000000"/>
                          </a:solidFill>
                          <a:latin typeface="Microsoft YaHei"/>
                        </a:rPr>
                        <a:t>　</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73473">
                <a:tc>
                  <a:txBody>
                    <a:bodyPr/>
                    <a:lstStyle/>
                    <a:p>
                      <a:pPr algn="r" fontAlgn="ctr"/>
                      <a:r>
                        <a:rPr lang="en-US" altLang="zh-CN" sz="800" b="0" i="0" u="none" strike="noStrike">
                          <a:solidFill>
                            <a:srgbClr val="000000"/>
                          </a:solidFill>
                          <a:latin typeface="Microsoft YaHei"/>
                        </a:rPr>
                        <a:t>58.9</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20131</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2315200202</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sng" strike="noStrike">
                          <a:solidFill>
                            <a:srgbClr val="0000FF"/>
                          </a:solidFill>
                          <a:latin typeface="宋体"/>
                          <a:hlinkClick r:id="rId7"/>
                        </a:rPr>
                        <a:t>算法设计与分析</a:t>
                      </a:r>
                      <a:endParaRPr lang="zh-CN" altLang="en-US" sz="800" b="0" i="0" u="sng" strike="noStrike">
                        <a:solidFill>
                          <a:srgbClr val="0000FF"/>
                        </a:solidFill>
                        <a:latin typeface="宋体"/>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3</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44</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39</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88.64</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FF0000"/>
                          </a:solidFill>
                          <a:latin typeface="Microsoft YaHei"/>
                        </a:rPr>
                        <a:t>91.45</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FFFF"/>
                    </a:solidFill>
                  </a:tcPr>
                </a:tc>
                <a:tc>
                  <a:txBody>
                    <a:bodyPr/>
                    <a:lstStyle/>
                    <a:p>
                      <a:pPr algn="r" fontAlgn="ctr"/>
                      <a:r>
                        <a:rPr lang="en-US" altLang="zh-CN" sz="800" b="0" i="0" u="none" strike="noStrike">
                          <a:solidFill>
                            <a:srgbClr val="000000"/>
                          </a:solidFill>
                          <a:latin typeface="Microsoft YaHei"/>
                        </a:rPr>
                        <a:t>92.1</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91.77</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91.13</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90.81</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latin typeface="Microsoft YaHei"/>
                        </a:rPr>
                        <a:t>2011</a:t>
                      </a:r>
                      <a:r>
                        <a:rPr lang="zh-CN" altLang="en-US" sz="600" b="0" i="0" u="none" strike="noStrike">
                          <a:solidFill>
                            <a:srgbClr val="000000"/>
                          </a:solidFill>
                          <a:latin typeface="Microsoft YaHei"/>
                        </a:rPr>
                        <a:t>计算机科学与技术</a:t>
                      </a:r>
                      <a:r>
                        <a:rPr lang="en-US" altLang="zh-CN" sz="600" b="0" i="0" u="none" strike="noStrike">
                          <a:solidFill>
                            <a:srgbClr val="000000"/>
                          </a:solidFill>
                          <a:latin typeface="Microsoft YaHei"/>
                        </a:rPr>
                        <a:t>03</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none" strike="noStrike">
                          <a:solidFill>
                            <a:srgbClr val="000000"/>
                          </a:solidFill>
                          <a:latin typeface="Microsoft YaHei"/>
                        </a:rPr>
                        <a:t>　</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73473">
                <a:tc>
                  <a:txBody>
                    <a:bodyPr/>
                    <a:lstStyle/>
                    <a:p>
                      <a:pPr algn="r" fontAlgn="ctr"/>
                      <a:r>
                        <a:rPr lang="en-US" altLang="zh-CN" sz="800" b="0" i="0" u="none" strike="noStrike">
                          <a:solidFill>
                            <a:srgbClr val="000000"/>
                          </a:solidFill>
                          <a:latin typeface="Microsoft YaHei"/>
                        </a:rPr>
                        <a:t>45.89</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20131</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2315205602</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sng" strike="noStrike">
                          <a:solidFill>
                            <a:srgbClr val="0000FF"/>
                          </a:solidFill>
                          <a:latin typeface="宋体"/>
                          <a:hlinkClick r:id="rId8"/>
                        </a:rPr>
                        <a:t>计算机算法</a:t>
                      </a:r>
                      <a:endParaRPr lang="zh-CN" altLang="en-US" sz="800" b="0" i="0" u="sng" strike="noStrike">
                        <a:solidFill>
                          <a:srgbClr val="0000FF"/>
                        </a:solidFill>
                        <a:latin typeface="宋体"/>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3</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60</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58</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96.67</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FF0000"/>
                          </a:solidFill>
                          <a:latin typeface="Microsoft YaHei"/>
                        </a:rPr>
                        <a:t>92.12</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FFFF"/>
                    </a:solidFill>
                  </a:tcPr>
                </a:tc>
                <a:tc>
                  <a:txBody>
                    <a:bodyPr/>
                    <a:lstStyle/>
                    <a:p>
                      <a:pPr algn="r" fontAlgn="ctr"/>
                      <a:r>
                        <a:rPr lang="en-US" altLang="zh-CN" sz="800" b="0" i="0" u="none" strike="noStrike">
                          <a:solidFill>
                            <a:srgbClr val="000000"/>
                          </a:solidFill>
                          <a:latin typeface="Microsoft YaHei"/>
                        </a:rPr>
                        <a:t>92.39</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92.39</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92.83</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90.87</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latin typeface="Microsoft YaHei"/>
                        </a:rPr>
                        <a:t>2011</a:t>
                      </a:r>
                      <a:r>
                        <a:rPr lang="zh-CN" altLang="en-US" sz="600" b="0" i="0" u="none" strike="noStrike">
                          <a:solidFill>
                            <a:srgbClr val="000000"/>
                          </a:solidFill>
                          <a:latin typeface="Microsoft YaHei"/>
                        </a:rPr>
                        <a:t>软件工程</a:t>
                      </a:r>
                      <a:r>
                        <a:rPr lang="en-US" altLang="zh-CN" sz="600" b="0" i="0" u="none" strike="noStrike">
                          <a:solidFill>
                            <a:srgbClr val="000000"/>
                          </a:solidFill>
                          <a:latin typeface="Microsoft YaHei"/>
                        </a:rPr>
                        <a:t>02</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none" strike="noStrike">
                          <a:solidFill>
                            <a:srgbClr val="000000"/>
                          </a:solidFill>
                          <a:latin typeface="Microsoft YaHei"/>
                        </a:rPr>
                        <a:t>　</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73473">
                <a:tc>
                  <a:txBody>
                    <a:bodyPr/>
                    <a:lstStyle/>
                    <a:p>
                      <a:pPr algn="r" fontAlgn="ctr"/>
                      <a:r>
                        <a:rPr lang="en-US" altLang="zh-CN" sz="800" b="0" i="0" u="none" strike="noStrike">
                          <a:solidFill>
                            <a:srgbClr val="000000"/>
                          </a:solidFill>
                          <a:latin typeface="Microsoft YaHei"/>
                        </a:rPr>
                        <a:t>19.12</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20161</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1500770002</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sng" strike="noStrike">
                          <a:solidFill>
                            <a:srgbClr val="0000FF"/>
                          </a:solidFill>
                          <a:latin typeface="宋体"/>
                          <a:hlinkClick r:id="rId9"/>
                        </a:rPr>
                        <a:t>算法设计与分析</a:t>
                      </a:r>
                      <a:endParaRPr lang="zh-CN" altLang="en-US" sz="800" b="0" i="0" u="sng" strike="noStrike">
                        <a:solidFill>
                          <a:srgbClr val="0000FF"/>
                        </a:solidFill>
                        <a:latin typeface="宋体"/>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3</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33</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28</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84.85</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FF0000"/>
                          </a:solidFill>
                          <a:latin typeface="Microsoft YaHei"/>
                        </a:rPr>
                        <a:t>90.26</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FFFF"/>
                    </a:solidFill>
                  </a:tcPr>
                </a:tc>
                <a:tc>
                  <a:txBody>
                    <a:bodyPr/>
                    <a:lstStyle/>
                    <a:p>
                      <a:pPr algn="r" fontAlgn="ctr"/>
                      <a:r>
                        <a:rPr lang="en-US" altLang="zh-CN" sz="800" b="0" i="0" u="none" strike="noStrike">
                          <a:solidFill>
                            <a:srgbClr val="000000"/>
                          </a:solidFill>
                          <a:latin typeface="Microsoft YaHei"/>
                        </a:rPr>
                        <a:t>82.73</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82.27</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81.82</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81.82</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latin typeface="Microsoft YaHei"/>
                        </a:rPr>
                        <a:t>2014</a:t>
                      </a:r>
                      <a:r>
                        <a:rPr lang="zh-CN" altLang="en-US" sz="600" b="0" i="0" u="none" strike="noStrike">
                          <a:solidFill>
                            <a:srgbClr val="000000"/>
                          </a:solidFill>
                          <a:latin typeface="Microsoft YaHei"/>
                        </a:rPr>
                        <a:t>计算机科学与技术</a:t>
                      </a:r>
                      <a:r>
                        <a:rPr lang="en-US" altLang="zh-CN" sz="600" b="0" i="0" u="none" strike="noStrike">
                          <a:solidFill>
                            <a:srgbClr val="000000"/>
                          </a:solidFill>
                          <a:latin typeface="Microsoft YaHei"/>
                        </a:rPr>
                        <a:t>02</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8.1</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73473">
                <a:tc>
                  <a:txBody>
                    <a:bodyPr/>
                    <a:lstStyle/>
                    <a:p>
                      <a:pPr algn="r" fontAlgn="ctr"/>
                      <a:r>
                        <a:rPr lang="en-US" altLang="zh-CN" sz="800" b="0" i="0" u="none" strike="noStrike">
                          <a:solidFill>
                            <a:srgbClr val="000000"/>
                          </a:solidFill>
                          <a:latin typeface="Microsoft YaHei"/>
                        </a:rPr>
                        <a:t>13.24</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20161</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1500770003</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sng" strike="noStrike">
                          <a:solidFill>
                            <a:srgbClr val="0000FF"/>
                          </a:solidFill>
                          <a:latin typeface="宋体"/>
                          <a:hlinkClick r:id="rId10"/>
                        </a:rPr>
                        <a:t>算法设计与分析</a:t>
                      </a:r>
                      <a:endParaRPr lang="zh-CN" altLang="en-US" sz="800" b="0" i="0" u="sng" strike="noStrike">
                        <a:solidFill>
                          <a:srgbClr val="0000FF"/>
                        </a:solidFill>
                        <a:latin typeface="宋体"/>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3</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45</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Microsoft YaHei"/>
                        </a:rPr>
                        <a:t>42</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93.33</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FF0000"/>
                          </a:solidFill>
                          <a:latin typeface="Microsoft YaHei"/>
                        </a:rPr>
                        <a:t>91.61</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FFFF"/>
                    </a:solidFill>
                  </a:tcPr>
                </a:tc>
                <a:tc>
                  <a:txBody>
                    <a:bodyPr/>
                    <a:lstStyle/>
                    <a:p>
                      <a:pPr algn="r" fontAlgn="ctr"/>
                      <a:r>
                        <a:rPr lang="en-US" altLang="zh-CN" sz="800" b="0" i="0" u="none" strike="noStrike">
                          <a:solidFill>
                            <a:srgbClr val="000000"/>
                          </a:solidFill>
                          <a:latin typeface="Microsoft YaHei"/>
                        </a:rPr>
                        <a:t>84.71</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84.41</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84.12</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Microsoft YaHei"/>
                        </a:rPr>
                        <a:t>84.41</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latin typeface="Microsoft YaHei"/>
                        </a:rPr>
                        <a:t>2014</a:t>
                      </a:r>
                      <a:r>
                        <a:rPr lang="zh-CN" altLang="en-US" sz="600" b="0" i="0" u="none" strike="noStrike">
                          <a:solidFill>
                            <a:srgbClr val="000000"/>
                          </a:solidFill>
                          <a:latin typeface="Microsoft YaHei"/>
                        </a:rPr>
                        <a:t>计算机科学与技术</a:t>
                      </a:r>
                      <a:r>
                        <a:rPr lang="en-US" altLang="zh-CN" sz="600" b="0" i="0" u="none" strike="noStrike">
                          <a:solidFill>
                            <a:srgbClr val="000000"/>
                          </a:solidFill>
                          <a:latin typeface="Microsoft YaHei"/>
                        </a:rPr>
                        <a:t>03</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dirty="0">
                          <a:solidFill>
                            <a:srgbClr val="000000"/>
                          </a:solidFill>
                          <a:latin typeface="Microsoft YaHei"/>
                        </a:rPr>
                        <a:t>7.2</a:t>
                      </a: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100353" name="AutoShape 1" descr="data:image/png;base64,iVBORw0KGgoAAAANSUhEUgAAACMAAAAcCAYAAADr9QYhAAAAXklEQVR42u2TQQoAIQwD+/9PZ68irsZSxcMM9CDFNBIbAQAAb6Cmdnp/WmkNTc4yBo2GRlajyozMO8rGpMWrHTNlMfUmZGgciynMngZ11Ex2m0r/zGzly1cbAABu8gFm4Ui4bSpaQA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54" name="AutoShape 2" descr="data:image/png;base64,iVBORw0KGgoAAAANSUhEUgAAACUAAAAcCAYAAADm63ZmAAAAXklEQVR42u2UQQoAIQzE+v9Pj3cp0g4qu5KAIKhjsNQIAAB4E01jtV7N6eSXJbN5LEKr+8IV+5yUzMuUlOuIkPMCamRZQl2pHees+uuGUNayarR65dvQrm8BAAD+wADaJ0K+ygGARQ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55" name="AutoShape 3" descr="data:image/png;base64,iVBORw0KGgoAAAANSUhEUgAAACMAAAAcCAYAAADr9QYhAAAAVUlEQVR42u2SQQoAIQwD8/9PZ+8iXatVEWZAUApxMEoAAHAfNyuaj+ZE+c7K9fYKgpzI0JMyTp5napoSqXoZJWYll5TJeKG2LTIe7PxPoOzPAADACT7IkEa6yru+Ig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56" name="AutoShape 4" descr="data:image/png;base64,iVBORw0KGgoAAAANSUhEUgAAACQAAAAcCAYAAAAJKR1YAAAAT0lEQVR42u2TQQoAIAgE/f+nt3uEmGEWzEAQLchgagYAAP+g6Xh5tIaCWVhwdbeNYkpmJUJlMu1CSghelWkT0sEXlnXHW0vvvWyYAQDgNQYftjnHnMLXrw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57" name="AutoShape 5" descr="data:image/png;base64,iVBORw0KGgoAAAANSUhEUgAAACEAAAAcCAYAAADvANYcAAAAWElEQVR42u2TSQoAIAwD+/9Px4sn0W6elBkoiFoSSGsGAPAompW9X9+9/rSByjkroooJ+8HETkzVOE5CKmarZp/7+cZENLDpXLsm2tvhZRvFpObgAgDAOwwRZTzEQ/oDqg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58" name="AutoShape 6" descr="data:image/png;base64,iVBORw0KGgoAAAANSUhEUgAAACMAAAAcCAYAAADr9QYhAAAATUlEQVR42u3TMQ4AIAhDUe5/6bprHKqADv8ljJoSIAIAsNBUzrv0IDcNfBEkqsI4XapqTDI/V+XOyBydNvUkTOs1qekAjs5UL8IAALINwssm2tnxy9AAAAAASUVORK5CYII="/>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59" name="AutoShape 7" descr="data:image/png;base64,iVBORw0KGgoAAAANSUhEUgAAACMAAAAcCAYAAADr9QYhAAAAVUlEQVR42u2TSwoAIAgFvf+lX9sWlZ8KXMxAC1FkUDMDAIAeaHqZ3KpGTk6eyC6WUxvpqexUWsroQia6pvDN/JiMFXv0klEyfi7j7fN0C5WvDQAAbRjXx0a6oSqkfQ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60" name="AutoShape 8" descr="data:image/png;base64,iVBORw0KGgoAAAANSUhEUgAAACUAAAAcCAYAAADm63ZmAAAAW0lEQVR42u2UWwoAIAgE9/6X3v6jpwZRzEAQiLbqkgQAAH/i6oziq3WUqNNNbt01eVCBvGuijgra7bi3HlfxlKCTkwpNLuqVyPqcEXRdlCee8KLfst8KAAA8TwF4L0a6Sz7o1g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61" name="AutoShape 9" descr="data:image/png;base64,iVBORw0KGgoAAAANSUhEUgAAACMAAAAcCAYAAADr9QYhAAAAXElEQVR42u2USwpAIQwDc/9L5+3V5yeKbmZAEEpr2hQlAAB4j4vTi8/W0UadKql11+AhBXnXxRwRstrhnw0u4pGQk5NZmlS6C4lNToQ8E+OB557cp93vAQAArvIB2DpGunQppAQAAAAASUVORK5CYII="/>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62" name="AutoShape 10" descr="data:image/png;base64,iVBORw0KGgoAAAANSUhEUgAAACQAAAAcCAYAAAAJKR1YAAAAXElEQVR42u2UQQoAIQwD8/9PZ++iq0ZBhRkQhNKatkEJAADewcX5i4/W0UKdamLtrs5jCvKOCNomZrbT1kpcxGMxOyc0PbHUG8nKnIo5KsgdD3jQX6tfBwAAXMsHta5Guh8Ni5kAAAAASUVORK5CYII="/>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63" name="AutoShape 11" descr="data:image/png;base64,iVBORw0KGgoAAAANSUhEUgAAACEAAAAcCAYAAADvANYcAAAAUUlEQVR42u2TQQoAIAgE9/+ftkvXSs2iYAaEiMTBJQkA4FOsl/c+0mtegchZG+9VJfScxCiOUBSaDKrahGUFrktEBxyTsEW2q9iy3xsAAP6gAXBaPcOIvmBoAAAAAElFTkSuQmCC"/>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64" name="AutoShape 12" descr="data:image/png;base64,iVBORw0KGgoAAAANSUhEUgAAACMAAAAcCAYAAADr9QYhAAAAWUlEQVR42u2UOw4AIAhDuf+l6+6AUH/Le4kTUJuUEAEAAKHpVfvdejro9iup66WRlYZtphPPVTNqCqi4G0di6i7wdzNXYgojpuqH2r0zK8HKPZJxtwAA4CkDpu43yUOfQTEAAAAASUVORK5CYII="/>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65" name="AutoShape 13" descr="data:image/png;base64,iVBORw0KGgoAAAANSUhEUgAAACMAAAAcCAYAAADr9QYhAAAAXklEQVR42u2TQQoAIQwD+/9PZ68irsZSxcMM9CDFNBIbAQAAb6Cmdnp/WmkNTc4yBo2GRlajyozMO8rGpMWrHTNlMfUmZGgciynMngZ11Ex2m0r/zGzly1cbAABu8gFm4Ui4bSpaQA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66" name="AutoShape 14" descr="data:image/png;base64,iVBORw0KGgoAAAANSUhEUgAAACUAAAAcCAYAAADm63ZmAAAAXklEQVR42u2UQQoAIQzE+v9Pj3cp0g4qu5KAIKhjsNQIAAB4E01jtV7N6eSXJbN5LEKr+8IV+5yUzMuUlOuIkPMCamRZQl2pHees+uuGUNayarR65dvQrm8BAAD+wADaJ0K+ygGARQ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67" name="AutoShape 15" descr="data:image/png;base64,iVBORw0KGgoAAAANSUhEUgAAACMAAAAcCAYAAADr9QYhAAAAVUlEQVR42u2SQQoAIQwD8/9PZ+8iXatVEWZAUApxMEoAAHAfNyuaj+ZE+c7K9fYKgpzI0JMyTp5napoSqXoZJWYll5TJeKG2LTIe7PxPoOzPAADACT7IkEa6yru+Ig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68" name="AutoShape 16" descr="data:image/png;base64,iVBORw0KGgoAAAANSUhEUgAAACQAAAAcCAYAAAAJKR1YAAAAT0lEQVR42u2TQQoAIAgE/f+nt3uEmGEWzEAQLchgagYAAP+g6Xh5tIaCWVhwdbeNYkpmJUJlMu1CSghelWkT0sEXlnXHW0vvvWyYAQDgNQYftjnHnMLXrw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69" name="AutoShape 17" descr="data:image/png;base64,iVBORw0KGgoAAAANSUhEUgAAACEAAAAcCAYAAADvANYcAAAAWElEQVR42u2TSQoAIAwD+/9Px4sn0W6elBkoiFoSSGsGAPAompW9X9+9/rSByjkroooJ+8HETkzVOE5CKmarZp/7+cZENLDpXLsm2tvhZRvFpObgAgDAOwwRZTzEQ/oDqg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70" name="AutoShape 18" descr="data:image/png;base64,iVBORw0KGgoAAAANSUhEUgAAACMAAAAcCAYAAADr9QYhAAAATUlEQVR42u3TMQ4AIAhDUe5/6bprHKqADv8ljJoSIAIAsNBUzrv0IDcNfBEkqsI4XapqTDI/V+XOyBydNvUkTOs1qekAjs5UL8IAALINwssm2tnxy9AAAAAASUVORK5CYII="/>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71" name="AutoShape 19" descr="data:image/png;base64,iVBORw0KGgoAAAANSUhEUgAAACMAAAAcCAYAAADr9QYhAAAAVUlEQVR42u2TSwoAIAgFvf+lX9sWlZ8KXMxAC1FkUDMDAIAeaHqZ3KpGTk6eyC6WUxvpqexUWsroQia6pvDN/JiMFXv0klEyfi7j7fN0C5WvDQAAbRjXx0a6oSqkfQ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72" name="AutoShape 20" descr="data:image/png;base64,iVBORw0KGgoAAAANSUhEUgAAACUAAAAcCAYAAADm63ZmAAAAW0lEQVR42u2UWwoAIAgE9/6X3v6jpwZRzEAQiLbqkgQAAH/i6oziq3WUqNNNbt01eVCBvGuijgra7bi3HlfxlKCTkwpNLuqVyPqcEXRdlCee8KLfst8KAAA8TwF4L0a6Sz7o1g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73" name="AutoShape 21" descr="data:image/png;base64,iVBORw0KGgoAAAANSUhEUgAAACMAAAAcCAYAAADr9QYhAAAAXElEQVR42u2USwpAIQwDc/9L5+3V5yeKbmZAEEpr2hQlAAB4j4vTi8/W0UadKql11+AhBXnXxRwRstrhnw0u4pGQk5NZmlS6C4lNToQ8E+OB557cp93vAQAArvIB2DpGunQppAQAAAAASUVORK5CYII="/>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74" name="AutoShape 22" descr="data:image/png;base64,iVBORw0KGgoAAAANSUhEUgAAACQAAAAcCAYAAAAJKR1YAAAAXElEQVR42u2UQQoAIQwD8/9PZ++iq0ZBhRkQhNKatkEJAADewcX5i4/W0UKdamLtrs5jCvKOCNomZrbT1kpcxGMxOyc0PbHUG8nKnIo5KsgdD3jQX6tfBwAAXMsHta5Guh8Ni5kAAAAASUVORK5CYII="/>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75" name="AutoShape 23" descr="data:image/png;base64,iVBORw0KGgoAAAANSUhEUgAAACEAAAAcCAYAAADvANYcAAAAUUlEQVR42u2TQQoAIAgE9/+ftkvXSs2iYAaEiMTBJQkA4FOsl/c+0mtegchZG+9VJfScxCiOUBSaDKrahGUFrktEBxyTsEW2q9iy3xsAAP6gAXBaPcOIvmBoAAAAAElFTkSuQmCC"/>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0376" name="AutoShape 24" descr="data:image/png;base64,iVBORw0KGgoAAAANSUhEUgAAACMAAAAcCAYAAADr9QYhAAAAWUlEQVR42u2UOw4AIAhDuf+l6+6AUH/Le4kTUJuUEAEAAKHpVfvdejro9iup66WRlYZtphPPVTNqCqi4G0di6i7wdzNXYgojpuqH2r0zK8HKPZJxtwAA4CkDpu43yUOfQTEAAAAASUVORK5CYII="/>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0378" name="Picture 26"/>
          <p:cNvPicPr>
            <a:picLocks noChangeAspect="1" noChangeArrowheads="1"/>
          </p:cNvPicPr>
          <p:nvPr/>
        </p:nvPicPr>
        <p:blipFill>
          <a:blip r:embed="rId11"/>
          <a:srcRect/>
          <a:stretch>
            <a:fillRect/>
          </a:stretch>
        </p:blipFill>
        <p:spPr bwMode="auto">
          <a:xfrm>
            <a:off x="285720" y="5000636"/>
            <a:ext cx="8105775" cy="1171575"/>
          </a:xfrm>
          <a:prstGeom prst="rect">
            <a:avLst/>
          </a:prstGeom>
          <a:noFill/>
          <a:ln w="9525">
            <a:noFill/>
            <a:miter lim="800000"/>
            <a:headEnd/>
            <a:tailEnd/>
          </a:ln>
          <a:effectLst/>
        </p:spPr>
      </p:pic>
      <p:sp>
        <p:nvSpPr>
          <p:cNvPr id="102402" name="AutoShape 2" descr="data:image/png;base64,iVBORw0KGgoAAAANSUhEUgAAACMAAAAcCAYAAADr9QYhAAAA70lEQVR4nGNgGAWjYBSMglEweIABEJ8E4l9AfB+I/YjUxwPEj9HEkoH4IRB/A+JQchyzAYjFgZgJiBOB+DmR+uYC8X8kfgAQHwViWahZ98lxzAUkNhORjvEC4nVojtkPxObkOAAXaAXiLAJqBIF4KRCzoDnmBwMkat4xQDzkQYlDQFGUTIS6IgZIemFAc8wfqBmg0PUB4lvkOqScARL0xID/WDBI72sGSGjBwC9yHNIDxG5I/BIi9TFBHcIE5U8D4j4GRMicI8cx6L7cgSR3BYceFzQ9oGgDpaUtDJDougTEeuQ4ZhSMglEwCkYBPQAALy0z6xkTm1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2403" name="Picture 3"/>
          <p:cNvPicPr>
            <a:picLocks noChangeAspect="1" noChangeArrowheads="1"/>
          </p:cNvPicPr>
          <p:nvPr/>
        </p:nvPicPr>
        <p:blipFill>
          <a:blip r:embed="rId12"/>
          <a:srcRect/>
          <a:stretch>
            <a:fillRect/>
          </a:stretch>
        </p:blipFill>
        <p:spPr bwMode="auto">
          <a:xfrm>
            <a:off x="142843" y="6215082"/>
            <a:ext cx="8786851" cy="382037"/>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152400"/>
            <a:ext cx="7772400" cy="838200"/>
          </a:xfrm>
        </p:spPr>
        <p:txBody>
          <a:bodyPr/>
          <a:lstStyle/>
          <a:p>
            <a:r>
              <a:rPr lang="en-US" altLang="zh-CN" sz="3600" dirty="0" smtClean="0"/>
              <a:t>1.3 </a:t>
            </a:r>
            <a:r>
              <a:rPr lang="zh-CN" altLang="en-US" sz="3600" dirty="0"/>
              <a:t>渐近记号 </a:t>
            </a:r>
            <a:r>
              <a:rPr lang="en-US" altLang="zh-CN" sz="3600" dirty="0" smtClean="0"/>
              <a:t>—</a:t>
            </a:r>
            <a:r>
              <a:rPr lang="en-US" altLang="zh-CN" sz="3600" i="1" dirty="0"/>
              <a:t>O</a:t>
            </a:r>
            <a:r>
              <a:rPr lang="zh-CN" altLang="en-US" sz="3600" dirty="0" smtClean="0">
                <a:sym typeface="Symbol" pitchFamily="18" charset="2"/>
              </a:rPr>
              <a:t>记号 </a:t>
            </a:r>
            <a:r>
              <a:rPr lang="en-US" altLang="zh-CN" sz="3600" dirty="0" smtClean="0"/>
              <a:t>(2)</a:t>
            </a:r>
            <a:endParaRPr lang="en-US" sz="3600" b="1" dirty="0">
              <a:solidFill>
                <a:srgbClr val="0000CC"/>
              </a:solidFill>
            </a:endParaRPr>
          </a:p>
        </p:txBody>
      </p:sp>
      <p:sp>
        <p:nvSpPr>
          <p:cNvPr id="7171" name="Rectangle 3"/>
          <p:cNvSpPr>
            <a:spLocks noGrp="1" noChangeArrowheads="1"/>
          </p:cNvSpPr>
          <p:nvPr>
            <p:ph type="body" idx="4294967295"/>
          </p:nvPr>
        </p:nvSpPr>
        <p:spPr>
          <a:xfrm>
            <a:off x="685800" y="1447800"/>
            <a:ext cx="8458200" cy="5105400"/>
          </a:xfrm>
        </p:spPr>
        <p:txBody>
          <a:bodyPr/>
          <a:lstStyle/>
          <a:p>
            <a:pPr marL="0" indent="0" eaLnBrk="1" hangingPunct="1">
              <a:lnSpc>
                <a:spcPct val="90000"/>
              </a:lnSpc>
              <a:buNone/>
            </a:pPr>
            <a:r>
              <a:rPr lang="zh-CN" altLang="en-US" sz="2400" b="1" dirty="0">
                <a:latin typeface="Times New Roman" pitchFamily="18" charset="0"/>
              </a:rPr>
              <a:t>练习</a:t>
            </a:r>
            <a:r>
              <a:rPr lang="en-US" altLang="zh-CN" sz="2400" b="1" dirty="0">
                <a:latin typeface="Times New Roman" pitchFamily="18" charset="0"/>
              </a:rPr>
              <a:t>: </a:t>
            </a:r>
            <a:r>
              <a:rPr lang="zh-CN" altLang="en-US" sz="2400" b="1" dirty="0">
                <a:latin typeface="Times New Roman" pitchFamily="18" charset="0"/>
              </a:rPr>
              <a:t>下列哪些关系是正确的</a:t>
            </a:r>
            <a:r>
              <a:rPr lang="en-US" altLang="zh-CN" sz="2400" b="1" dirty="0"/>
              <a:t>?</a:t>
            </a:r>
          </a:p>
          <a:p>
            <a:pPr eaLnBrk="1" hangingPunct="1">
              <a:lnSpc>
                <a:spcPct val="80000"/>
              </a:lnSpc>
            </a:pPr>
            <a:endParaRPr lang="en-US" sz="2400" b="1" dirty="0" smtClean="0"/>
          </a:p>
          <a:p>
            <a:pPr eaLnBrk="1" hangingPunct="1">
              <a:lnSpc>
                <a:spcPct val="80000"/>
              </a:lnSpc>
            </a:pPr>
            <a:r>
              <a:rPr lang="en-US" sz="2400" b="1" dirty="0" smtClean="0"/>
              <a:t>1000000</a:t>
            </a:r>
            <a:r>
              <a:rPr lang="en-US" sz="2400" b="1" i="1" dirty="0" smtClean="0"/>
              <a:t>n</a:t>
            </a:r>
            <a:r>
              <a:rPr lang="en-US" sz="2400" b="1" baseline="30000" dirty="0" smtClean="0"/>
              <a:t>2</a:t>
            </a:r>
            <a:r>
              <a:rPr lang="en-US" sz="2400" b="1" dirty="0" smtClean="0"/>
              <a:t> </a:t>
            </a:r>
            <a:r>
              <a:rPr lang="en-US" sz="2400" b="1" dirty="0" smtClean="0">
                <a:latin typeface="WP MathA" pitchFamily="2" charset="2"/>
                <a:sym typeface="Symbol" pitchFamily="18" charset="2"/>
              </a:rPr>
              <a:t></a:t>
            </a:r>
            <a:r>
              <a:rPr lang="en-US" sz="2400" b="1" dirty="0" smtClean="0"/>
              <a:t> </a:t>
            </a:r>
            <a:r>
              <a:rPr lang="en-US" sz="2400" b="1" i="1" dirty="0" smtClean="0"/>
              <a:t>O</a:t>
            </a:r>
            <a:r>
              <a:rPr lang="en-US" sz="2400" b="1" dirty="0" smtClean="0"/>
              <a:t>(</a:t>
            </a:r>
            <a:r>
              <a:rPr lang="en-US" sz="2400" b="1" i="1" dirty="0" smtClean="0"/>
              <a:t>n</a:t>
            </a:r>
            <a:r>
              <a:rPr lang="en-US" sz="2400" b="1" baseline="30000" dirty="0" smtClean="0"/>
              <a:t>2</a:t>
            </a:r>
            <a:r>
              <a:rPr lang="en-US" sz="2400" b="1" dirty="0" smtClean="0"/>
              <a:t>) </a:t>
            </a:r>
            <a:endParaRPr lang="en-US" sz="2400" b="1" dirty="0"/>
          </a:p>
          <a:p>
            <a:pPr marL="0" indent="0" eaLnBrk="1" hangingPunct="1">
              <a:lnSpc>
                <a:spcPct val="80000"/>
              </a:lnSpc>
              <a:buNone/>
            </a:pPr>
            <a:endParaRPr lang="en-US" sz="2400" b="1" dirty="0" smtClean="0"/>
          </a:p>
          <a:p>
            <a:pPr eaLnBrk="1" hangingPunct="1">
              <a:lnSpc>
                <a:spcPct val="80000"/>
              </a:lnSpc>
            </a:pPr>
            <a:r>
              <a:rPr lang="en-US" sz="2400" b="1" dirty="0" smtClean="0"/>
              <a:t>(</a:t>
            </a:r>
            <a:r>
              <a:rPr lang="en-US" sz="2400" b="1" i="1" dirty="0"/>
              <a:t>n </a:t>
            </a:r>
            <a:r>
              <a:rPr lang="en-US" sz="2400" b="1" i="1" dirty="0" smtClean="0"/>
              <a:t>–</a:t>
            </a:r>
            <a:r>
              <a:rPr lang="en-US" sz="2400" b="1" dirty="0" smtClean="0"/>
              <a:t> 1)</a:t>
            </a:r>
            <a:r>
              <a:rPr lang="en-US" sz="2400" b="1" i="1" dirty="0" smtClean="0"/>
              <a:t>n </a:t>
            </a:r>
            <a:r>
              <a:rPr lang="en-US" sz="2400" b="1" dirty="0"/>
              <a:t>/ 2 </a:t>
            </a:r>
            <a:r>
              <a:rPr lang="en-US" sz="2400" b="1" dirty="0">
                <a:latin typeface="WP MathA" pitchFamily="2" charset="2"/>
                <a:sym typeface="Symbol" pitchFamily="18" charset="2"/>
              </a:rPr>
              <a:t></a:t>
            </a:r>
            <a:r>
              <a:rPr lang="en-US" sz="2400" b="1" dirty="0"/>
              <a:t> </a:t>
            </a:r>
            <a:r>
              <a:rPr lang="en-US" sz="2400" b="1" i="1" dirty="0" smtClean="0"/>
              <a:t>O</a:t>
            </a:r>
            <a:r>
              <a:rPr lang="en-US" sz="2400" b="1" dirty="0" smtClean="0"/>
              <a:t>(</a:t>
            </a:r>
            <a:r>
              <a:rPr lang="en-US" sz="2400" b="1" i="1" dirty="0" smtClean="0"/>
              <a:t>n</a:t>
            </a:r>
            <a:r>
              <a:rPr lang="en-US" sz="2400" b="1" baseline="30000" dirty="0" smtClean="0"/>
              <a:t>2</a:t>
            </a:r>
            <a:r>
              <a:rPr lang="en-US" sz="2400" b="1" dirty="0" smtClean="0"/>
              <a:t>) </a:t>
            </a:r>
            <a:endParaRPr lang="en-US" sz="2400" b="1" dirty="0"/>
          </a:p>
          <a:p>
            <a:pPr eaLnBrk="1" hangingPunct="1">
              <a:lnSpc>
                <a:spcPct val="80000"/>
              </a:lnSpc>
            </a:pPr>
            <a:endParaRPr lang="en-US" sz="2400" b="1" i="1" dirty="0" smtClean="0"/>
          </a:p>
          <a:p>
            <a:pPr eaLnBrk="1" hangingPunct="1">
              <a:lnSpc>
                <a:spcPct val="80000"/>
              </a:lnSpc>
            </a:pPr>
            <a:r>
              <a:rPr lang="en-US" sz="2400" b="1" i="1" dirty="0" smtClean="0"/>
              <a:t>n </a:t>
            </a:r>
            <a:r>
              <a:rPr lang="en-US" sz="2400" b="1" dirty="0"/>
              <a:t>/ 2 </a:t>
            </a:r>
            <a:r>
              <a:rPr lang="en-US" sz="2400" b="1" dirty="0">
                <a:latin typeface="WP MathA" pitchFamily="2" charset="2"/>
                <a:sym typeface="Symbol" pitchFamily="18" charset="2"/>
              </a:rPr>
              <a:t></a:t>
            </a:r>
            <a:r>
              <a:rPr lang="en-US" sz="2400" b="1" dirty="0"/>
              <a:t> </a:t>
            </a:r>
            <a:r>
              <a:rPr lang="en-US" sz="2400" b="1" i="1" dirty="0" smtClean="0"/>
              <a:t>O</a:t>
            </a:r>
            <a:r>
              <a:rPr lang="en-US" sz="2400" b="1" dirty="0" smtClean="0"/>
              <a:t>(</a:t>
            </a:r>
            <a:r>
              <a:rPr lang="en-US" sz="2400" b="1" i="1" dirty="0" smtClean="0"/>
              <a:t>n</a:t>
            </a:r>
            <a:r>
              <a:rPr lang="en-US" sz="2400" b="1" baseline="30000" dirty="0" smtClean="0"/>
              <a:t>2</a:t>
            </a:r>
            <a:r>
              <a:rPr lang="en-US" sz="2400" b="1" dirty="0" smtClean="0"/>
              <a:t>)        </a:t>
            </a:r>
          </a:p>
          <a:p>
            <a:pPr marL="0" indent="0" eaLnBrk="1" hangingPunct="1">
              <a:lnSpc>
                <a:spcPct val="80000"/>
              </a:lnSpc>
              <a:buNone/>
            </a:pPr>
            <a:endParaRPr lang="en-US" sz="2400" b="1" i="1" dirty="0" smtClean="0"/>
          </a:p>
          <a:p>
            <a:pPr eaLnBrk="1" hangingPunct="1">
              <a:lnSpc>
                <a:spcPct val="80000"/>
              </a:lnSpc>
            </a:pPr>
            <a:r>
              <a:rPr lang="en-US" sz="2400" b="1" i="1" dirty="0" smtClean="0"/>
              <a:t>n</a:t>
            </a:r>
            <a:r>
              <a:rPr lang="en-US" sz="2400" b="1" baseline="30000" dirty="0" smtClean="0"/>
              <a:t>2</a:t>
            </a:r>
            <a:r>
              <a:rPr lang="en-US" sz="2400" b="1" dirty="0" smtClean="0"/>
              <a:t>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i="1" dirty="0"/>
              <a:t>n</a:t>
            </a:r>
            <a:r>
              <a:rPr lang="en-US" sz="2400" b="1" dirty="0" smtClean="0"/>
              <a:t>)</a:t>
            </a:r>
          </a:p>
          <a:p>
            <a:pPr eaLnBrk="1" hangingPunct="1">
              <a:lnSpc>
                <a:spcPct val="80000"/>
              </a:lnSpc>
            </a:pPr>
            <a:endParaRPr lang="en-US" sz="2400" b="1" dirty="0"/>
          </a:p>
          <a:p>
            <a:pPr eaLnBrk="1" hangingPunct="1">
              <a:lnSpc>
                <a:spcPct val="80000"/>
              </a:lnSpc>
            </a:pPr>
            <a:r>
              <a:rPr lang="en-US" sz="2400" b="1" dirty="0" err="1"/>
              <a:t>lg</a:t>
            </a:r>
            <a:r>
              <a:rPr lang="en-US" sz="2400" b="1" dirty="0"/>
              <a:t> </a:t>
            </a:r>
            <a:r>
              <a:rPr lang="en-US" sz="2400" b="1" i="1" dirty="0"/>
              <a:t>n</a:t>
            </a:r>
            <a:r>
              <a:rPr lang="en-US" sz="2400" b="1" baseline="30000" dirty="0"/>
              <a:t>2</a:t>
            </a:r>
            <a:r>
              <a:rPr lang="en-US" sz="2400" b="1" dirty="0"/>
              <a:t> </a:t>
            </a:r>
            <a:r>
              <a:rPr lang="en-US" sz="2400" b="1" dirty="0">
                <a:latin typeface="WP MathA" pitchFamily="2" charset="2"/>
                <a:sym typeface="Symbol" pitchFamily="18" charset="2"/>
              </a:rPr>
              <a:t></a:t>
            </a:r>
            <a:r>
              <a:rPr lang="en-US" sz="2400" b="1" dirty="0"/>
              <a:t> </a:t>
            </a:r>
            <a:r>
              <a:rPr lang="en-US" sz="2400" b="1" i="1" dirty="0" smtClean="0"/>
              <a:t>O</a:t>
            </a:r>
            <a:r>
              <a:rPr lang="en-US" sz="2400" b="1" dirty="0" smtClean="0"/>
              <a:t>(</a:t>
            </a:r>
            <a:r>
              <a:rPr lang="en-US" sz="2400" b="1" dirty="0" err="1" smtClean="0"/>
              <a:t>lg</a:t>
            </a:r>
            <a:r>
              <a:rPr lang="en-US" sz="2400" b="1" dirty="0" smtClean="0"/>
              <a:t> </a:t>
            </a:r>
            <a:r>
              <a:rPr lang="en-US" sz="2400" b="1" i="1" dirty="0" smtClean="0"/>
              <a:t>n</a:t>
            </a:r>
            <a:r>
              <a:rPr lang="en-US" sz="2400" b="1" dirty="0" smtClean="0"/>
              <a:t>)</a:t>
            </a:r>
          </a:p>
          <a:p>
            <a:pPr eaLnBrk="1" hangingPunct="1">
              <a:lnSpc>
                <a:spcPct val="80000"/>
              </a:lnSpc>
            </a:pPr>
            <a:endParaRPr lang="en-US" sz="2400" b="1" dirty="0"/>
          </a:p>
          <a:p>
            <a:pPr eaLnBrk="1" hangingPunct="1">
              <a:lnSpc>
                <a:spcPct val="80000"/>
              </a:lnSpc>
            </a:pPr>
            <a:r>
              <a:rPr lang="en-US" sz="2400" b="1" dirty="0" smtClean="0"/>
              <a:t>lg</a:t>
            </a:r>
            <a:r>
              <a:rPr lang="en-US" sz="2400" b="1" baseline="30000" dirty="0" smtClean="0"/>
              <a:t>2</a:t>
            </a:r>
            <a:r>
              <a:rPr lang="en-US" sz="2400" b="1" i="1" dirty="0" smtClean="0"/>
              <a:t>n</a:t>
            </a:r>
            <a:r>
              <a:rPr lang="en-US" sz="2400" b="1" dirty="0" smtClean="0"/>
              <a:t>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dirty="0" err="1"/>
              <a:t>lg</a:t>
            </a:r>
            <a:r>
              <a:rPr lang="en-US" sz="2400" b="1" dirty="0"/>
              <a:t> </a:t>
            </a:r>
            <a:r>
              <a:rPr lang="en-US" sz="2400" b="1" i="1" dirty="0"/>
              <a:t>n</a:t>
            </a:r>
            <a:r>
              <a:rPr lang="en-US" sz="2400" b="1" dirty="0" smtClean="0"/>
              <a:t>)</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71">
                                            <p:txEl>
                                              <p:pRg st="2" end="2"/>
                                            </p:txEl>
                                          </p:spTgt>
                                        </p:tgtEl>
                                        <p:attrNameLst>
                                          <p:attrName>style.visibility</p:attrName>
                                        </p:attrNameLst>
                                      </p:cBhvr>
                                      <p:to>
                                        <p:strVal val="visible"/>
                                      </p:to>
                                    </p:set>
                                    <p:anim calcmode="lin" valueType="num">
                                      <p:cBhvr additive="base">
                                        <p:cTn id="7" dur="500" fill="hold"/>
                                        <p:tgtEl>
                                          <p:spTgt spid="717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71">
                                            <p:txEl>
                                              <p:pRg st="4" end="4"/>
                                            </p:txEl>
                                          </p:spTgt>
                                        </p:tgtEl>
                                        <p:attrNameLst>
                                          <p:attrName>style.visibility</p:attrName>
                                        </p:attrNameLst>
                                      </p:cBhvr>
                                      <p:to>
                                        <p:strVal val="visible"/>
                                      </p:to>
                                    </p:set>
                                    <p:anim calcmode="lin" valueType="num">
                                      <p:cBhvr additive="base">
                                        <p:cTn id="13" dur="500" fill="hold"/>
                                        <p:tgtEl>
                                          <p:spTgt spid="7171">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171">
                                            <p:txEl>
                                              <p:pRg st="6" end="6"/>
                                            </p:txEl>
                                          </p:spTgt>
                                        </p:tgtEl>
                                        <p:attrNameLst>
                                          <p:attrName>style.visibility</p:attrName>
                                        </p:attrNameLst>
                                      </p:cBhvr>
                                      <p:to>
                                        <p:strVal val="visible"/>
                                      </p:to>
                                    </p:set>
                                    <p:anim calcmode="lin" valueType="num">
                                      <p:cBhvr additive="base">
                                        <p:cTn id="19" dur="500" fill="hold"/>
                                        <p:tgtEl>
                                          <p:spTgt spid="7171">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7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171">
                                            <p:txEl>
                                              <p:pRg st="8" end="8"/>
                                            </p:txEl>
                                          </p:spTgt>
                                        </p:tgtEl>
                                        <p:attrNameLst>
                                          <p:attrName>style.visibility</p:attrName>
                                        </p:attrNameLst>
                                      </p:cBhvr>
                                      <p:to>
                                        <p:strVal val="visible"/>
                                      </p:to>
                                    </p:set>
                                    <p:anim calcmode="lin" valueType="num">
                                      <p:cBhvr additive="base">
                                        <p:cTn id="25" dur="500" fill="hold"/>
                                        <p:tgtEl>
                                          <p:spTgt spid="7171">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17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171">
                                            <p:txEl>
                                              <p:pRg st="10" end="10"/>
                                            </p:txEl>
                                          </p:spTgt>
                                        </p:tgtEl>
                                        <p:attrNameLst>
                                          <p:attrName>style.visibility</p:attrName>
                                        </p:attrNameLst>
                                      </p:cBhvr>
                                      <p:to>
                                        <p:strVal val="visible"/>
                                      </p:to>
                                    </p:set>
                                    <p:anim calcmode="lin" valueType="num">
                                      <p:cBhvr additive="base">
                                        <p:cTn id="31" dur="500" fill="hold"/>
                                        <p:tgtEl>
                                          <p:spTgt spid="7171">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17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171">
                                            <p:txEl>
                                              <p:pRg st="12" end="12"/>
                                            </p:txEl>
                                          </p:spTgt>
                                        </p:tgtEl>
                                        <p:attrNameLst>
                                          <p:attrName>style.visibility</p:attrName>
                                        </p:attrNameLst>
                                      </p:cBhvr>
                                      <p:to>
                                        <p:strVal val="visible"/>
                                      </p:to>
                                    </p:set>
                                    <p:anim calcmode="lin" valueType="num">
                                      <p:cBhvr additive="base">
                                        <p:cTn id="37" dur="500" fill="hold"/>
                                        <p:tgtEl>
                                          <p:spTgt spid="7171">
                                            <p:txEl>
                                              <p:pRg st="12" end="1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171">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en-US" altLang="zh-CN" sz="3600" dirty="0" smtClean="0"/>
              <a:t>1.3 </a:t>
            </a:r>
            <a:r>
              <a:rPr lang="zh-CN" altLang="en-US" sz="3600" dirty="0"/>
              <a:t>渐近记号 </a:t>
            </a:r>
            <a:r>
              <a:rPr lang="en-US" altLang="zh-CN" sz="3600" dirty="0" smtClean="0"/>
              <a:t>—</a:t>
            </a:r>
            <a:r>
              <a:rPr lang="en-US" altLang="zh-CN" sz="3600" dirty="0">
                <a:sym typeface="Symbol" pitchFamily="18" charset="2"/>
              </a:rPr>
              <a:t></a:t>
            </a:r>
            <a:r>
              <a:rPr lang="zh-CN" altLang="en-US" sz="3600" dirty="0" smtClean="0">
                <a:sym typeface="Symbol" pitchFamily="18" charset="2"/>
              </a:rPr>
              <a:t>记号 </a:t>
            </a:r>
            <a:r>
              <a:rPr lang="en-US" sz="3600" b="1" dirty="0" smtClean="0">
                <a:solidFill>
                  <a:srgbClr val="0000CC"/>
                </a:solidFill>
              </a:rPr>
              <a:t>(</a:t>
            </a:r>
            <a:r>
              <a:rPr lang="en-US" altLang="zh-CN" sz="3600" b="1" dirty="0" smtClean="0">
                <a:solidFill>
                  <a:srgbClr val="0000CC"/>
                </a:solidFill>
              </a:rPr>
              <a:t>1</a:t>
            </a:r>
            <a:r>
              <a:rPr lang="en-US" sz="3600" b="1" dirty="0" smtClean="0">
                <a:solidFill>
                  <a:srgbClr val="0000CC"/>
                </a:solidFill>
              </a:rPr>
              <a:t>)</a:t>
            </a:r>
            <a:endParaRPr lang="en-US" sz="3600" b="1" dirty="0">
              <a:solidFill>
                <a:srgbClr val="0000CC"/>
              </a:solidFill>
            </a:endParaRPr>
          </a:p>
        </p:txBody>
      </p:sp>
      <p:sp>
        <p:nvSpPr>
          <p:cNvPr id="7171" name="Rectangle 3"/>
          <p:cNvSpPr>
            <a:spLocks noGrp="1" noChangeArrowheads="1"/>
          </p:cNvSpPr>
          <p:nvPr>
            <p:ph type="body" idx="4294967295"/>
          </p:nvPr>
        </p:nvSpPr>
        <p:spPr>
          <a:xfrm>
            <a:off x="457200" y="1371600"/>
            <a:ext cx="8686800" cy="5181600"/>
          </a:xfrm>
        </p:spPr>
        <p:txBody>
          <a:bodyPr/>
          <a:lstStyle/>
          <a:p>
            <a:pPr marL="0" indent="0">
              <a:buNone/>
            </a:pPr>
            <a:r>
              <a:rPr lang="zh-CN" altLang="en-US" sz="2400" b="1" dirty="0"/>
              <a:t>渐近下界记号</a:t>
            </a:r>
            <a:r>
              <a:rPr lang="en-US" altLang="zh-CN" sz="2400" b="1" dirty="0">
                <a:solidFill>
                  <a:srgbClr val="C00000"/>
                </a:solidFill>
                <a:sym typeface="Symbol"/>
              </a:rPr>
              <a:t></a:t>
            </a:r>
            <a:r>
              <a:rPr lang="en-US" altLang="zh-CN" sz="2400" b="1" dirty="0">
                <a:solidFill>
                  <a:srgbClr val="C00000"/>
                </a:solidFill>
              </a:rPr>
              <a:t> </a:t>
            </a:r>
            <a:r>
              <a:rPr lang="en-US" altLang="zh-CN" sz="2400" b="1" dirty="0"/>
              <a:t>(</a:t>
            </a:r>
            <a:r>
              <a:rPr lang="zh-CN" altLang="en-US" sz="2400" b="1" dirty="0"/>
              <a:t>大</a:t>
            </a:r>
            <a:r>
              <a:rPr lang="en-US" altLang="zh-CN" sz="2400" b="1" dirty="0">
                <a:sym typeface="Symbol"/>
              </a:rPr>
              <a:t></a:t>
            </a:r>
            <a:r>
              <a:rPr lang="en-US" altLang="zh-CN" sz="2400" b="1" dirty="0"/>
              <a:t>)</a:t>
            </a:r>
          </a:p>
          <a:p>
            <a:pPr algn="just">
              <a:lnSpc>
                <a:spcPct val="120000"/>
              </a:lnSpc>
              <a:spcBef>
                <a:spcPts val="600"/>
              </a:spcBef>
            </a:pPr>
            <a:r>
              <a:rPr lang="zh-CN" altLang="en-US" sz="2400" b="1" dirty="0" smtClean="0"/>
              <a:t>渐近地给出了一</a:t>
            </a:r>
            <a:r>
              <a:rPr lang="zh-CN" altLang="en-US" sz="2400" b="1" dirty="0"/>
              <a:t>个函数在常量因子内的</a:t>
            </a:r>
            <a:r>
              <a:rPr lang="zh-CN" altLang="en-US" sz="2400" b="1" dirty="0" smtClean="0"/>
              <a:t>下界</a:t>
            </a:r>
            <a:r>
              <a:rPr lang="en-US" sz="2400" b="1" dirty="0" smtClean="0"/>
              <a:t>:</a:t>
            </a:r>
          </a:p>
          <a:p>
            <a:pPr marL="0" indent="0">
              <a:lnSpc>
                <a:spcPct val="120000"/>
              </a:lnSpc>
              <a:spcBef>
                <a:spcPts val="600"/>
              </a:spcBef>
              <a:buNone/>
            </a:pPr>
            <a:r>
              <a:rPr lang="en-US" altLang="zh-CN" sz="2400" b="1" dirty="0"/>
              <a:t> </a:t>
            </a:r>
            <a:r>
              <a:rPr lang="en-US" altLang="zh-CN" sz="2400" b="1" dirty="0" smtClean="0"/>
              <a:t>    </a:t>
            </a:r>
            <a:r>
              <a:rPr lang="en-US" altLang="zh-CN" sz="2400" b="1" dirty="0" smtClean="0">
                <a:sym typeface="Symbol"/>
              </a:rPr>
              <a:t></a:t>
            </a:r>
            <a:r>
              <a:rPr lang="en-US" altLang="zh-CN" sz="2400" b="1" dirty="0"/>
              <a:t>(</a:t>
            </a:r>
            <a:r>
              <a:rPr lang="en-US" altLang="zh-CN" sz="2400" b="1" i="1" dirty="0"/>
              <a:t>g</a:t>
            </a:r>
            <a:r>
              <a:rPr lang="en-US" altLang="zh-CN" sz="2400" b="1" dirty="0"/>
              <a:t>(</a:t>
            </a:r>
            <a:r>
              <a:rPr lang="en-US" altLang="zh-CN" sz="2400" b="1" i="1" dirty="0"/>
              <a:t>n</a:t>
            </a:r>
            <a:r>
              <a:rPr lang="en-US" altLang="zh-CN" sz="2400" b="1" dirty="0"/>
              <a:t>)) = { </a:t>
            </a:r>
            <a:r>
              <a:rPr lang="en-US" altLang="zh-CN" sz="2400" b="1" i="1" dirty="0"/>
              <a:t>f</a:t>
            </a:r>
            <a:r>
              <a:rPr lang="en-US" altLang="zh-CN" sz="2400" b="1" dirty="0"/>
              <a:t>(</a:t>
            </a:r>
            <a:r>
              <a:rPr lang="en-US" altLang="zh-CN" sz="2400" b="1" i="1" dirty="0"/>
              <a:t>n</a:t>
            </a:r>
            <a:r>
              <a:rPr lang="en-US" altLang="zh-CN" sz="2400" b="1" dirty="0"/>
              <a:t>) :</a:t>
            </a:r>
            <a:r>
              <a:rPr lang="zh-CN" altLang="en-US" sz="2400" b="1" dirty="0">
                <a:latin typeface="宋体" pitchFamily="2" charset="-122"/>
                <a:ea typeface="宋体" pitchFamily="2" charset="-122"/>
              </a:rPr>
              <a:t>存在正常量 </a:t>
            </a:r>
            <a:r>
              <a:rPr lang="en-US" altLang="zh-CN" sz="2400" b="1" i="1" dirty="0"/>
              <a:t>c </a:t>
            </a:r>
            <a:r>
              <a:rPr lang="zh-CN" altLang="en-US" sz="2400" b="1" dirty="0"/>
              <a:t>和 </a:t>
            </a:r>
            <a:r>
              <a:rPr lang="en-US" altLang="zh-CN" sz="2400" b="1" i="1" dirty="0"/>
              <a:t>n</a:t>
            </a:r>
            <a:r>
              <a:rPr lang="en-US" altLang="zh-CN" sz="2400" b="1" baseline="-25000" dirty="0"/>
              <a:t>0</a:t>
            </a:r>
            <a:r>
              <a:rPr lang="zh-CN" altLang="en-US" sz="2400" b="1" dirty="0"/>
              <a:t>，使得对所有 </a:t>
            </a:r>
            <a:r>
              <a:rPr lang="en-US" altLang="zh-CN" sz="2400" b="1" i="1" dirty="0"/>
              <a:t>n</a:t>
            </a:r>
            <a:r>
              <a:rPr lang="en-US" altLang="zh-CN" sz="2400" b="1" dirty="0">
                <a:sym typeface="Symbol" pitchFamily="18" charset="2"/>
              </a:rPr>
              <a:t> </a:t>
            </a:r>
            <a:r>
              <a:rPr lang="en-US" altLang="zh-CN" sz="2400" b="1" i="1" dirty="0"/>
              <a:t>n</a:t>
            </a:r>
            <a:r>
              <a:rPr lang="en-US" altLang="zh-CN" sz="2400" b="1" baseline="-25000" dirty="0"/>
              <a:t>0</a:t>
            </a:r>
            <a:endParaRPr lang="en-US" altLang="zh-CN" sz="2400" b="1" dirty="0"/>
          </a:p>
          <a:p>
            <a:pPr marL="0" indent="0">
              <a:lnSpc>
                <a:spcPct val="120000"/>
              </a:lnSpc>
              <a:spcBef>
                <a:spcPts val="600"/>
              </a:spcBef>
              <a:buNone/>
            </a:pPr>
            <a:r>
              <a:rPr lang="en-US" altLang="zh-CN" sz="2400" b="1" dirty="0"/>
              <a:t>                                   </a:t>
            </a:r>
            <a:r>
              <a:rPr lang="zh-CN" altLang="en-US" sz="2400" b="1" dirty="0"/>
              <a:t>有</a:t>
            </a:r>
            <a:r>
              <a:rPr lang="en-US" altLang="zh-CN" sz="2400" b="1" dirty="0"/>
              <a:t> </a:t>
            </a:r>
            <a:r>
              <a:rPr lang="pt-BR" altLang="zh-CN" sz="2400" b="1" dirty="0"/>
              <a:t>0 ≤ </a:t>
            </a:r>
            <a:r>
              <a:rPr lang="pt-BR" altLang="zh-CN" sz="2400" b="1" i="1" dirty="0"/>
              <a:t>cg</a:t>
            </a:r>
            <a:r>
              <a:rPr lang="pt-BR" altLang="zh-CN" sz="2400" b="1" dirty="0"/>
              <a:t>(</a:t>
            </a:r>
            <a:r>
              <a:rPr lang="pt-BR" altLang="zh-CN" sz="2400" b="1" i="1" dirty="0"/>
              <a:t>n</a:t>
            </a:r>
            <a:r>
              <a:rPr lang="pt-BR" altLang="zh-CN" sz="2400" b="1" dirty="0"/>
              <a:t>) ≤ </a:t>
            </a:r>
            <a:r>
              <a:rPr lang="pt-BR" altLang="zh-CN" sz="2400" b="1" i="1" dirty="0"/>
              <a:t>f</a:t>
            </a:r>
            <a:r>
              <a:rPr lang="pt-BR" altLang="zh-CN" sz="2400" b="1" dirty="0"/>
              <a:t>(</a:t>
            </a:r>
            <a:r>
              <a:rPr lang="pt-BR" altLang="zh-CN" sz="2400" b="1" i="1" dirty="0"/>
              <a:t>n</a:t>
            </a:r>
            <a:r>
              <a:rPr lang="pt-BR" altLang="zh-CN" sz="2400" b="1" dirty="0"/>
              <a:t>) for all </a:t>
            </a:r>
            <a:r>
              <a:rPr lang="pt-BR" altLang="zh-CN" sz="2400" b="1" i="1" dirty="0"/>
              <a:t>n</a:t>
            </a:r>
            <a:r>
              <a:rPr lang="pt-BR" altLang="zh-CN" sz="2400" b="1" dirty="0"/>
              <a:t> ≥ </a:t>
            </a:r>
            <a:r>
              <a:rPr lang="pt-BR" altLang="zh-CN" sz="2400" b="1" i="1" dirty="0"/>
              <a:t>n</a:t>
            </a:r>
            <a:r>
              <a:rPr lang="pt-BR" altLang="zh-CN" sz="2400" b="1" baseline="-25000" dirty="0"/>
              <a:t>0</a:t>
            </a:r>
            <a:r>
              <a:rPr lang="pt-BR" altLang="zh-CN" sz="2400" b="1" dirty="0"/>
              <a:t> </a:t>
            </a:r>
            <a:r>
              <a:rPr lang="pt-BR" altLang="zh-CN" sz="2400" b="1" dirty="0" smtClean="0"/>
              <a:t>}</a:t>
            </a:r>
          </a:p>
          <a:p>
            <a:pPr marL="0" indent="0">
              <a:lnSpc>
                <a:spcPct val="120000"/>
              </a:lnSpc>
              <a:spcBef>
                <a:spcPts val="600"/>
              </a:spcBef>
              <a:buNone/>
            </a:pPr>
            <a:r>
              <a:rPr lang="zh-CN" altLang="en-US" sz="2400" b="1" dirty="0" smtClean="0"/>
              <a:t>    举例：</a:t>
            </a:r>
            <a:r>
              <a:rPr lang="en-US" altLang="zh-CN" sz="2400" b="1" i="1" dirty="0" smtClean="0"/>
              <a:t>g</a:t>
            </a:r>
            <a:r>
              <a:rPr lang="en-US" altLang="zh-CN" sz="2400" b="1" dirty="0" smtClean="0"/>
              <a:t>(</a:t>
            </a:r>
            <a:r>
              <a:rPr lang="en-US" altLang="zh-CN" sz="2400" b="1" i="1" dirty="0" smtClean="0"/>
              <a:t>n</a:t>
            </a:r>
            <a:r>
              <a:rPr lang="en-US" altLang="zh-CN" sz="2400" b="1" dirty="0" smtClean="0"/>
              <a:t>)=</a:t>
            </a:r>
            <a:r>
              <a:rPr lang="en-US" altLang="zh-CN" sz="2400" b="1" i="1" dirty="0" smtClean="0"/>
              <a:t>n</a:t>
            </a:r>
            <a:r>
              <a:rPr lang="en-US" altLang="zh-CN" sz="2400" b="1" baseline="30000" dirty="0" smtClean="0"/>
              <a:t>2</a:t>
            </a:r>
            <a:r>
              <a:rPr lang="en-US" altLang="zh-CN" sz="2400" b="1" dirty="0" smtClean="0"/>
              <a:t>, 1000</a:t>
            </a:r>
            <a:r>
              <a:rPr lang="en-US" altLang="zh-CN" sz="2400" b="1" i="1" dirty="0" smtClean="0"/>
              <a:t>n</a:t>
            </a:r>
            <a:r>
              <a:rPr lang="en-US" altLang="zh-CN" sz="2400" b="1" baseline="30000" dirty="0" smtClean="0"/>
              <a:t>2</a:t>
            </a:r>
            <a:r>
              <a:rPr lang="en-US" altLang="zh-CN" sz="2400" b="1" dirty="0" smtClean="0"/>
              <a:t> + 1000</a:t>
            </a:r>
            <a:r>
              <a:rPr lang="en-US" altLang="zh-CN" sz="2400" b="1" i="1" dirty="0" smtClean="0"/>
              <a:t>n</a:t>
            </a:r>
            <a:r>
              <a:rPr lang="en-US" altLang="zh-CN" sz="2400" b="1" dirty="0" smtClean="0"/>
              <a:t>, 1000</a:t>
            </a:r>
            <a:r>
              <a:rPr lang="en-US" altLang="zh-CN" sz="2400" b="1" i="1" dirty="0" smtClean="0"/>
              <a:t>n</a:t>
            </a:r>
            <a:r>
              <a:rPr lang="en-US" altLang="zh-CN" sz="2400" b="1" baseline="30000" dirty="0" smtClean="0"/>
              <a:t>2</a:t>
            </a:r>
            <a:r>
              <a:rPr lang="en-US" altLang="zh-CN" sz="2400" b="1" dirty="0" smtClean="0"/>
              <a:t> – 1000</a:t>
            </a:r>
            <a:r>
              <a:rPr lang="en-US" altLang="zh-CN" sz="2400" b="1" i="1" dirty="0" smtClean="0"/>
              <a:t>n</a:t>
            </a:r>
            <a:r>
              <a:rPr lang="en-US" altLang="zh-CN" sz="2400" b="1" dirty="0" smtClean="0"/>
              <a:t>, </a:t>
            </a:r>
            <a:r>
              <a:rPr lang="en-US" altLang="zh-CN" sz="2400" b="1" i="1" dirty="0" smtClean="0"/>
              <a:t>n</a:t>
            </a:r>
            <a:r>
              <a:rPr lang="en-US" altLang="zh-CN" sz="2400" b="1" baseline="30000" dirty="0" smtClean="0"/>
              <a:t>3</a:t>
            </a:r>
            <a:r>
              <a:rPr lang="en-US" altLang="zh-CN" sz="2400" b="1" dirty="0" smtClean="0"/>
              <a:t>, 200</a:t>
            </a:r>
            <a:r>
              <a:rPr lang="en-US" altLang="zh-CN" sz="2400" b="1" i="1" dirty="0" smtClean="0"/>
              <a:t>n</a:t>
            </a:r>
            <a:r>
              <a:rPr lang="en-US" altLang="zh-CN" sz="2400" b="1" baseline="30000" dirty="0" smtClean="0"/>
              <a:t>2.1</a:t>
            </a:r>
            <a:endParaRPr lang="en-US" sz="2400" b="1" dirty="0" smtClean="0"/>
          </a:p>
        </p:txBody>
      </p:sp>
      <p:grpSp>
        <p:nvGrpSpPr>
          <p:cNvPr id="4" name="Group 2"/>
          <p:cNvGrpSpPr/>
          <p:nvPr/>
        </p:nvGrpSpPr>
        <p:grpSpPr>
          <a:xfrm>
            <a:off x="533400" y="3886200"/>
            <a:ext cx="3505200" cy="2864709"/>
            <a:chOff x="2286000" y="2743200"/>
            <a:chExt cx="3962400" cy="3651250"/>
          </a:xfrm>
        </p:grpSpPr>
        <p:pic>
          <p:nvPicPr>
            <p:cNvPr id="5" name="Picture 2"/>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63966" t="32308" r="10071" b="23461"/>
            <a:stretch>
              <a:fillRect/>
            </a:stretch>
          </p:blipFill>
          <p:spPr bwMode="auto">
            <a:xfrm>
              <a:off x="2286000" y="2743200"/>
              <a:ext cx="3810000" cy="3651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1"/>
            <p:cNvSpPr txBox="1"/>
            <p:nvPr/>
          </p:nvSpPr>
          <p:spPr>
            <a:xfrm>
              <a:off x="5969156" y="3607713"/>
              <a:ext cx="279244" cy="430887"/>
            </a:xfrm>
            <a:prstGeom prst="rect">
              <a:avLst/>
            </a:prstGeom>
            <a:noFill/>
          </p:spPr>
          <p:txBody>
            <a:bodyPr wrap="none" rtlCol="0">
              <a:spAutoFit/>
            </a:bodyPr>
            <a:lstStyle/>
            <a:p>
              <a:r>
                <a:rPr lang="en-US" sz="2200" dirty="0" smtClean="0"/>
                <a:t>)</a:t>
              </a:r>
              <a:endParaRPr lang="en-US" sz="2200" dirty="0"/>
            </a:p>
          </p:txBody>
        </p:sp>
      </p:grpSp>
      <p:sp>
        <p:nvSpPr>
          <p:cNvPr id="7" name="Rectangle 3"/>
          <p:cNvSpPr/>
          <p:nvPr/>
        </p:nvSpPr>
        <p:spPr>
          <a:xfrm>
            <a:off x="4056185" y="4122115"/>
            <a:ext cx="5087815" cy="2262158"/>
          </a:xfrm>
          <a:prstGeom prst="rect">
            <a:avLst/>
          </a:prstGeom>
        </p:spPr>
        <p:txBody>
          <a:bodyPr wrap="square">
            <a:spAutoFit/>
          </a:bodyPr>
          <a:lstStyle/>
          <a:p>
            <a:pPr marL="342900" indent="-342900">
              <a:lnSpc>
                <a:spcPct val="150000"/>
              </a:lnSpc>
              <a:buFont typeface="Arial" pitchFamily="34" charset="0"/>
              <a:buChar char="•"/>
            </a:pPr>
            <a:r>
              <a:rPr lang="en-US" altLang="zh-CN" sz="2400" i="1" dirty="0"/>
              <a:t>f</a:t>
            </a:r>
            <a:r>
              <a:rPr lang="en-US" altLang="zh-CN" sz="2400" dirty="0"/>
              <a:t>(</a:t>
            </a:r>
            <a:r>
              <a:rPr lang="en-US" altLang="zh-CN" sz="2400" i="1" dirty="0"/>
              <a:t>n</a:t>
            </a:r>
            <a:r>
              <a:rPr lang="en-US" altLang="zh-CN" sz="2400" dirty="0" smtClean="0"/>
              <a:t>) = </a:t>
            </a:r>
            <a:r>
              <a:rPr lang="en-US" altLang="zh-CN" sz="2400" dirty="0">
                <a:sym typeface="Symbol" pitchFamily="18" charset="2"/>
              </a:rPr>
              <a:t></a:t>
            </a:r>
            <a:r>
              <a:rPr lang="en-US" altLang="zh-CN" sz="2400" dirty="0"/>
              <a:t>(</a:t>
            </a:r>
            <a:r>
              <a:rPr lang="en-US" altLang="zh-CN" sz="2400" i="1" dirty="0"/>
              <a:t>g</a:t>
            </a:r>
            <a:r>
              <a:rPr lang="en-US" altLang="zh-CN" sz="2400" dirty="0"/>
              <a:t>(</a:t>
            </a:r>
            <a:r>
              <a:rPr lang="en-US" altLang="zh-CN" sz="2400" i="1" dirty="0"/>
              <a:t>n</a:t>
            </a:r>
            <a:r>
              <a:rPr lang="en-US" altLang="zh-CN" sz="2400" dirty="0" smtClean="0"/>
              <a:t>))</a:t>
            </a:r>
            <a:r>
              <a:rPr lang="zh-CN" altLang="en-US" sz="2400" dirty="0" smtClean="0"/>
              <a:t>蕴含</a:t>
            </a:r>
            <a:r>
              <a:rPr lang="zh-CN" altLang="en-US" sz="2400" dirty="0"/>
              <a:t>着</a:t>
            </a:r>
            <a:r>
              <a:rPr lang="en-US" altLang="zh-CN" sz="2400" i="1" dirty="0"/>
              <a:t>f</a:t>
            </a:r>
            <a:r>
              <a:rPr lang="en-US" altLang="zh-CN" sz="2400" dirty="0"/>
              <a:t>(</a:t>
            </a:r>
            <a:r>
              <a:rPr lang="en-US" altLang="zh-CN" sz="2400" i="1" dirty="0"/>
              <a:t>n</a:t>
            </a:r>
            <a:r>
              <a:rPr lang="en-US" altLang="zh-CN" sz="2400" dirty="0" smtClean="0"/>
              <a:t>) = </a:t>
            </a:r>
            <a:r>
              <a:rPr lang="en-US" altLang="zh-CN" sz="2400" dirty="0">
                <a:sym typeface="Symbol" pitchFamily="18" charset="2"/>
              </a:rPr>
              <a:t></a:t>
            </a:r>
            <a:r>
              <a:rPr lang="en-US" altLang="zh-CN" sz="2400" dirty="0"/>
              <a:t>(</a:t>
            </a:r>
            <a:r>
              <a:rPr lang="en-US" altLang="zh-CN" sz="2400" i="1" dirty="0"/>
              <a:t>g</a:t>
            </a:r>
            <a:r>
              <a:rPr lang="en-US" altLang="zh-CN" sz="2400" dirty="0"/>
              <a:t>(</a:t>
            </a:r>
            <a:r>
              <a:rPr lang="en-US" altLang="zh-CN" sz="2400" i="1" dirty="0"/>
              <a:t>n</a:t>
            </a:r>
            <a:r>
              <a:rPr lang="en-US" altLang="zh-CN" sz="2400" dirty="0" smtClean="0"/>
              <a:t>))</a:t>
            </a:r>
            <a:endParaRPr lang="en-US" sz="2400" dirty="0" smtClean="0">
              <a:sym typeface="Symbol"/>
            </a:endParaRPr>
          </a:p>
          <a:p>
            <a:pPr marL="342900" indent="-342900">
              <a:lnSpc>
                <a:spcPct val="150000"/>
              </a:lnSpc>
              <a:buFont typeface="Arial" pitchFamily="34" charset="0"/>
              <a:buChar char="•"/>
            </a:pPr>
            <a:r>
              <a:rPr lang="en-US" sz="2400" dirty="0" smtClean="0">
                <a:sym typeface="Symbol"/>
              </a:rPr>
              <a:t></a:t>
            </a:r>
            <a:r>
              <a:rPr lang="zh-CN" altLang="en-US" sz="2400" dirty="0" smtClean="0">
                <a:sym typeface="Symbol"/>
              </a:rPr>
              <a:t>可用于标识最佳情况运行时间</a:t>
            </a:r>
            <a:endParaRPr lang="en-US" sz="2400" dirty="0" smtClean="0"/>
          </a:p>
          <a:p>
            <a:pPr marL="342900" indent="-342900">
              <a:lnSpc>
                <a:spcPct val="150000"/>
              </a:lnSpc>
              <a:buFont typeface="Arial" pitchFamily="34" charset="0"/>
              <a:buChar char="•"/>
            </a:pPr>
            <a:r>
              <a:rPr lang="zh-CN" altLang="en-US" sz="2400" dirty="0" smtClean="0"/>
              <a:t>插入排序的运行时间</a:t>
            </a:r>
            <a:r>
              <a:rPr lang="en-US" sz="2400" dirty="0" smtClean="0"/>
              <a:t>?</a:t>
            </a:r>
          </a:p>
          <a:p>
            <a:pPr marL="800100" lvl="1" indent="-342900">
              <a:lnSpc>
                <a:spcPct val="150000"/>
              </a:lnSpc>
              <a:buFont typeface="Arial" pitchFamily="34" charset="0"/>
              <a:buChar char="•"/>
            </a:pPr>
            <a:r>
              <a:rPr lang="en-US" sz="2200" dirty="0" smtClean="0">
                <a:sym typeface="Symbol"/>
              </a:rPr>
              <a:t>(</a:t>
            </a:r>
            <a:r>
              <a:rPr lang="en-US" sz="2200" i="1" dirty="0" smtClean="0">
                <a:sym typeface="Symbol"/>
              </a:rPr>
              <a:t>n</a:t>
            </a:r>
            <a:r>
              <a:rPr lang="en-US" sz="2200" dirty="0" smtClean="0">
                <a:sym typeface="Symbol"/>
              </a:rPr>
              <a:t>) </a:t>
            </a:r>
            <a:r>
              <a:rPr lang="zh-CN" altLang="en-US" sz="2200" dirty="0" smtClean="0">
                <a:sym typeface="Symbol"/>
              </a:rPr>
              <a:t>和</a:t>
            </a:r>
            <a:r>
              <a:rPr lang="en-US" altLang="zh-CN" sz="2200" dirty="0">
                <a:sym typeface="Symbol"/>
              </a:rPr>
              <a:t> </a:t>
            </a:r>
            <a:r>
              <a:rPr lang="en-US" sz="2200" dirty="0" smtClean="0">
                <a:sym typeface="Symbol"/>
              </a:rPr>
              <a:t>O(</a:t>
            </a:r>
            <a:r>
              <a:rPr lang="en-US" sz="2200" i="1" dirty="0" smtClean="0">
                <a:sym typeface="Symbol"/>
              </a:rPr>
              <a:t>n</a:t>
            </a:r>
            <a:r>
              <a:rPr lang="en-US" sz="2200" baseline="30000" dirty="0" smtClean="0">
                <a:sym typeface="Symbol"/>
              </a:rPr>
              <a:t>2</a:t>
            </a:r>
            <a:r>
              <a:rPr lang="en-US" sz="2200" dirty="0" smtClean="0">
                <a:sym typeface="Symbol"/>
              </a:rPr>
              <a:t>)</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 calcmode="lin" valueType="num">
                                      <p:cBhvr additive="base">
                                        <p:cTn id="2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anim calcmode="lin" valueType="num">
                                      <p:cBhvr additive="base">
                                        <p:cTn id="3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anim calcmode="lin" valueType="num">
                                      <p:cBhvr additive="base">
                                        <p:cTn id="3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xEl>
                                              <p:pRg st="3" end="3"/>
                                            </p:txEl>
                                          </p:spTgt>
                                        </p:tgtEl>
                                        <p:attrNameLst>
                                          <p:attrName>style.visibility</p:attrName>
                                        </p:attrNameLst>
                                      </p:cBhvr>
                                      <p:to>
                                        <p:strVal val="visible"/>
                                      </p:to>
                                    </p:set>
                                    <p:anim calcmode="lin" valueType="num">
                                      <p:cBhvr additive="base">
                                        <p:cTn id="4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152400"/>
            <a:ext cx="7772400" cy="838200"/>
          </a:xfrm>
        </p:spPr>
        <p:txBody>
          <a:bodyPr/>
          <a:lstStyle/>
          <a:p>
            <a:r>
              <a:rPr lang="en-US" altLang="zh-CN" sz="3600" dirty="0" smtClean="0"/>
              <a:t>1.3 </a:t>
            </a:r>
            <a:r>
              <a:rPr lang="zh-CN" altLang="en-US" sz="3600" dirty="0"/>
              <a:t>渐近记号 </a:t>
            </a:r>
            <a:r>
              <a:rPr lang="en-US" altLang="zh-CN" sz="3600" dirty="0"/>
              <a:t>—</a:t>
            </a:r>
            <a:r>
              <a:rPr lang="en-US" altLang="zh-CN" sz="3600" dirty="0">
                <a:sym typeface="Symbol" pitchFamily="18" charset="2"/>
              </a:rPr>
              <a:t></a:t>
            </a:r>
            <a:r>
              <a:rPr lang="zh-CN" altLang="en-US" sz="3600" dirty="0">
                <a:sym typeface="Symbol" pitchFamily="18" charset="2"/>
              </a:rPr>
              <a:t>记号 </a:t>
            </a:r>
            <a:r>
              <a:rPr lang="en-US" altLang="zh-CN" sz="3600" dirty="0"/>
              <a:t>(2)</a:t>
            </a:r>
            <a:endParaRPr lang="en-US" sz="3600" b="1" dirty="0">
              <a:solidFill>
                <a:srgbClr val="0000CC"/>
              </a:solidFill>
            </a:endParaRPr>
          </a:p>
        </p:txBody>
      </p:sp>
      <p:sp>
        <p:nvSpPr>
          <p:cNvPr id="7171" name="Rectangle 3"/>
          <p:cNvSpPr>
            <a:spLocks noGrp="1" noChangeArrowheads="1"/>
          </p:cNvSpPr>
          <p:nvPr>
            <p:ph type="body" idx="4294967295"/>
          </p:nvPr>
        </p:nvSpPr>
        <p:spPr>
          <a:xfrm>
            <a:off x="685800" y="1371600"/>
            <a:ext cx="8458200" cy="5181600"/>
          </a:xfrm>
        </p:spPr>
        <p:txBody>
          <a:bodyPr/>
          <a:lstStyle/>
          <a:p>
            <a:pPr marL="0" indent="0" eaLnBrk="1" hangingPunct="1">
              <a:lnSpc>
                <a:spcPct val="90000"/>
              </a:lnSpc>
              <a:buNone/>
            </a:pPr>
            <a:r>
              <a:rPr lang="zh-CN" altLang="en-US" sz="2400" b="1" dirty="0">
                <a:latin typeface="Times New Roman" pitchFamily="18" charset="0"/>
              </a:rPr>
              <a:t>练习</a:t>
            </a:r>
            <a:r>
              <a:rPr lang="en-US" altLang="zh-CN" sz="2400" b="1" dirty="0">
                <a:latin typeface="Times New Roman" pitchFamily="18" charset="0"/>
              </a:rPr>
              <a:t>: </a:t>
            </a:r>
            <a:r>
              <a:rPr lang="zh-CN" altLang="en-US" sz="2400" b="1" dirty="0">
                <a:latin typeface="Times New Roman" pitchFamily="18" charset="0"/>
              </a:rPr>
              <a:t>下列哪些关系是正确的</a:t>
            </a:r>
            <a:r>
              <a:rPr lang="en-US" altLang="zh-CN" sz="2400" b="1" dirty="0"/>
              <a:t>?</a:t>
            </a:r>
          </a:p>
          <a:p>
            <a:pPr eaLnBrk="1" hangingPunct="1">
              <a:lnSpc>
                <a:spcPct val="90000"/>
              </a:lnSpc>
              <a:spcBef>
                <a:spcPts val="1800"/>
              </a:spcBef>
            </a:pPr>
            <a:r>
              <a:rPr lang="en-US" sz="2400" b="1" dirty="0" smtClean="0">
                <a:latin typeface="Times New Roman" pitchFamily="18" charset="0"/>
              </a:rPr>
              <a:t>1000000</a:t>
            </a:r>
            <a:r>
              <a:rPr lang="en-US" sz="2400" b="1" i="1" dirty="0" smtClean="0">
                <a:latin typeface="Times New Roman" pitchFamily="18" charset="0"/>
              </a:rPr>
              <a:t>n</a:t>
            </a:r>
            <a:r>
              <a:rPr lang="en-US" sz="2400" b="1" baseline="30000" dirty="0" smtClean="0">
                <a:latin typeface="Times New Roman" pitchFamily="18" charset="0"/>
              </a:rPr>
              <a:t>2</a:t>
            </a:r>
            <a:r>
              <a:rPr lang="en-US" sz="2400" b="1" dirty="0" smtClean="0">
                <a:latin typeface="Times New Roman" pitchFamily="18" charset="0"/>
              </a:rPr>
              <a:t> </a:t>
            </a:r>
            <a:r>
              <a:rPr lang="en-US" sz="2400" b="1" dirty="0" smtClean="0">
                <a:latin typeface="WP MathA" pitchFamily="2" charset="2"/>
                <a:sym typeface="Symbol" pitchFamily="18" charset="2"/>
              </a:rPr>
              <a:t></a:t>
            </a:r>
            <a:r>
              <a:rPr lang="en-US" sz="2400" b="1" dirty="0" smtClean="0">
                <a:latin typeface="Symbol" pitchFamily="18" charset="2"/>
              </a:rPr>
              <a:t> </a:t>
            </a:r>
            <a:r>
              <a:rPr lang="en-US" sz="2400" b="1" dirty="0" smtClean="0">
                <a:solidFill>
                  <a:schemeClr val="tx2"/>
                </a:solidFill>
                <a:latin typeface="Symbol" pitchFamily="18" charset="2"/>
              </a:rPr>
              <a:t>W</a:t>
            </a:r>
            <a:r>
              <a:rPr lang="en-US" sz="2400" b="1" dirty="0" smtClean="0">
                <a:latin typeface="Times New Roman" pitchFamily="18" charset="0"/>
              </a:rPr>
              <a:t>(</a:t>
            </a:r>
            <a:r>
              <a:rPr lang="en-US" sz="2400" b="1" i="1" dirty="0" smtClean="0">
                <a:latin typeface="Times New Roman" pitchFamily="18" charset="0"/>
              </a:rPr>
              <a:t>n</a:t>
            </a:r>
            <a:r>
              <a:rPr lang="en-US" sz="2400" b="1" baseline="30000" dirty="0" smtClean="0">
                <a:latin typeface="Times New Roman" pitchFamily="18" charset="0"/>
              </a:rPr>
              <a:t>2</a:t>
            </a:r>
            <a:r>
              <a:rPr lang="en-US" sz="2400" b="1" dirty="0" smtClean="0">
                <a:latin typeface="Times New Roman" pitchFamily="18" charset="0"/>
              </a:rPr>
              <a:t>) </a:t>
            </a:r>
          </a:p>
          <a:p>
            <a:pPr marL="0" indent="0" eaLnBrk="1" hangingPunct="1">
              <a:lnSpc>
                <a:spcPct val="90000"/>
              </a:lnSpc>
              <a:buNone/>
            </a:pPr>
            <a:endParaRPr lang="en-US" sz="2400" b="1" dirty="0">
              <a:latin typeface="Times New Roman" pitchFamily="18" charset="0"/>
            </a:endParaRPr>
          </a:p>
          <a:p>
            <a:pPr eaLnBrk="1" hangingPunct="1">
              <a:lnSpc>
                <a:spcPct val="90000"/>
              </a:lnSpc>
            </a:pPr>
            <a:r>
              <a:rPr lang="en-US" sz="2400" b="1" dirty="0">
                <a:latin typeface="Times New Roman" pitchFamily="18" charset="0"/>
              </a:rPr>
              <a:t>(</a:t>
            </a:r>
            <a:r>
              <a:rPr lang="en-US" sz="2400" b="1" i="1" dirty="0">
                <a:latin typeface="Times New Roman" pitchFamily="18" charset="0"/>
              </a:rPr>
              <a:t>n </a:t>
            </a:r>
            <a:r>
              <a:rPr lang="en-US" sz="2400" b="1" i="1" dirty="0" smtClean="0">
                <a:latin typeface="Times New Roman" pitchFamily="18" charset="0"/>
              </a:rPr>
              <a:t>–</a:t>
            </a:r>
            <a:r>
              <a:rPr lang="en-US" sz="2400" b="1" dirty="0" smtClean="0">
                <a:latin typeface="Times New Roman" pitchFamily="18" charset="0"/>
              </a:rPr>
              <a:t> </a:t>
            </a:r>
            <a:r>
              <a:rPr lang="en-US" sz="2400" b="1" dirty="0">
                <a:latin typeface="Times New Roman" pitchFamily="18" charset="0"/>
              </a:rPr>
              <a:t>1)</a:t>
            </a:r>
            <a:r>
              <a:rPr lang="en-US" sz="2400" b="1" i="1" dirty="0">
                <a:latin typeface="Times New Roman" pitchFamily="18" charset="0"/>
              </a:rPr>
              <a:t>n </a:t>
            </a:r>
            <a:r>
              <a:rPr lang="en-US" sz="2400" b="1" dirty="0">
                <a:latin typeface="Times New Roman" pitchFamily="18" charset="0"/>
              </a:rPr>
              <a:t>/ 2</a:t>
            </a:r>
            <a:r>
              <a:rPr lang="en-US" sz="2400" b="1" dirty="0">
                <a:latin typeface="Symbol" pitchFamily="18" charset="2"/>
              </a:rPr>
              <a:t> </a:t>
            </a:r>
            <a:r>
              <a:rPr lang="en-US" sz="2400" b="1" dirty="0">
                <a:latin typeface="WP MathA" pitchFamily="2" charset="2"/>
                <a:sym typeface="Symbol" pitchFamily="18" charset="2"/>
              </a:rPr>
              <a:t></a:t>
            </a:r>
            <a:r>
              <a:rPr lang="en-US" sz="2400" b="1" dirty="0">
                <a:latin typeface="Symbol" pitchFamily="18" charset="2"/>
              </a:rPr>
              <a:t> </a:t>
            </a:r>
            <a:r>
              <a:rPr lang="en-US" sz="2400" b="1" dirty="0" smtClean="0">
                <a:solidFill>
                  <a:schemeClr val="tx2"/>
                </a:solidFill>
                <a:latin typeface="Symbol" pitchFamily="18" charset="2"/>
              </a:rPr>
              <a:t>W</a:t>
            </a:r>
            <a:r>
              <a:rPr lang="en-US" sz="2400" b="1" dirty="0" smtClean="0">
                <a:latin typeface="Times New Roman" pitchFamily="18" charset="0"/>
              </a:rPr>
              <a:t>(</a:t>
            </a:r>
            <a:r>
              <a:rPr lang="en-US" sz="2400" b="1" i="1" dirty="0" smtClean="0">
                <a:latin typeface="Times New Roman" pitchFamily="18" charset="0"/>
              </a:rPr>
              <a:t>n</a:t>
            </a:r>
            <a:r>
              <a:rPr lang="en-US" sz="2400" b="1" baseline="30000" dirty="0" smtClean="0">
                <a:latin typeface="Times New Roman" pitchFamily="18" charset="0"/>
              </a:rPr>
              <a:t>2</a:t>
            </a:r>
            <a:r>
              <a:rPr lang="en-US" sz="2400" b="1" dirty="0" smtClean="0">
                <a:latin typeface="Times New Roman" pitchFamily="18" charset="0"/>
              </a:rPr>
              <a:t>)</a:t>
            </a:r>
            <a:endParaRPr lang="en-US" sz="2400" b="1" dirty="0">
              <a:latin typeface="Times New Roman" pitchFamily="18" charset="0"/>
            </a:endParaRPr>
          </a:p>
          <a:p>
            <a:pPr marL="0" indent="0" eaLnBrk="1" hangingPunct="1">
              <a:lnSpc>
                <a:spcPct val="90000"/>
              </a:lnSpc>
              <a:buNone/>
            </a:pPr>
            <a:r>
              <a:rPr lang="en-US" sz="2400" b="1" dirty="0" smtClean="0">
                <a:latin typeface="Times New Roman" pitchFamily="18" charset="0"/>
              </a:rPr>
              <a:t>        </a:t>
            </a:r>
            <a:endParaRPr lang="en-US" sz="2400" b="1" i="1" dirty="0">
              <a:latin typeface="Times New Roman" pitchFamily="18" charset="0"/>
            </a:endParaRPr>
          </a:p>
          <a:p>
            <a:pPr eaLnBrk="1" hangingPunct="1">
              <a:lnSpc>
                <a:spcPct val="90000"/>
              </a:lnSpc>
            </a:pPr>
            <a:r>
              <a:rPr lang="en-US" sz="2400" b="1" i="1" dirty="0">
                <a:latin typeface="Times New Roman" pitchFamily="18" charset="0"/>
              </a:rPr>
              <a:t>n </a:t>
            </a:r>
            <a:r>
              <a:rPr lang="en-US" sz="2400" b="1" dirty="0">
                <a:latin typeface="Times New Roman" pitchFamily="18" charset="0"/>
              </a:rPr>
              <a:t>/ 2</a:t>
            </a:r>
            <a:r>
              <a:rPr lang="en-US" sz="2400" b="1" dirty="0">
                <a:latin typeface="Symbol" pitchFamily="18" charset="2"/>
              </a:rPr>
              <a:t> </a:t>
            </a:r>
            <a:r>
              <a:rPr lang="en-US" sz="2400" b="1" dirty="0">
                <a:latin typeface="WP MathA" pitchFamily="2" charset="2"/>
                <a:sym typeface="Symbol" pitchFamily="18" charset="2"/>
              </a:rPr>
              <a:t></a:t>
            </a:r>
            <a:r>
              <a:rPr lang="en-US" sz="2400" b="1" dirty="0">
                <a:latin typeface="Symbol" pitchFamily="18" charset="2"/>
              </a:rPr>
              <a:t> </a:t>
            </a:r>
            <a:r>
              <a:rPr lang="en-US" sz="2400" b="1" dirty="0" smtClean="0">
                <a:solidFill>
                  <a:schemeClr val="tx2"/>
                </a:solidFill>
                <a:latin typeface="Symbol" pitchFamily="18" charset="2"/>
              </a:rPr>
              <a:t>W</a:t>
            </a:r>
            <a:r>
              <a:rPr lang="en-US" sz="2400" b="1" dirty="0" smtClean="0">
                <a:latin typeface="Times New Roman" pitchFamily="18" charset="0"/>
              </a:rPr>
              <a:t>(</a:t>
            </a:r>
            <a:r>
              <a:rPr lang="en-US" sz="2400" b="1" i="1" dirty="0" smtClean="0">
                <a:latin typeface="Times New Roman" pitchFamily="18" charset="0"/>
              </a:rPr>
              <a:t>n</a:t>
            </a:r>
            <a:r>
              <a:rPr lang="en-US" sz="2400" b="1" baseline="30000" dirty="0" smtClean="0">
                <a:latin typeface="Times New Roman" pitchFamily="18" charset="0"/>
              </a:rPr>
              <a:t>2</a:t>
            </a:r>
            <a:r>
              <a:rPr lang="en-US" sz="2400" b="1" dirty="0" smtClean="0">
                <a:latin typeface="Times New Roman" pitchFamily="18" charset="0"/>
              </a:rPr>
              <a:t>)</a:t>
            </a:r>
            <a:endParaRPr lang="en-US" sz="2400" b="1" dirty="0">
              <a:latin typeface="Times New Roman" pitchFamily="18" charset="0"/>
            </a:endParaRPr>
          </a:p>
          <a:p>
            <a:pPr marL="0" indent="0" eaLnBrk="1" hangingPunct="1">
              <a:lnSpc>
                <a:spcPct val="90000"/>
              </a:lnSpc>
              <a:buNone/>
            </a:pPr>
            <a:endParaRPr lang="en-US" sz="2400" b="1" dirty="0">
              <a:latin typeface="Times New Roman" pitchFamily="18" charset="0"/>
            </a:endParaRPr>
          </a:p>
          <a:p>
            <a:pPr eaLnBrk="1" hangingPunct="1">
              <a:lnSpc>
                <a:spcPct val="90000"/>
              </a:lnSpc>
            </a:pPr>
            <a:r>
              <a:rPr lang="en-US" sz="2400" b="1" dirty="0" err="1">
                <a:latin typeface="Times New Roman" pitchFamily="18" charset="0"/>
              </a:rPr>
              <a:t>lg</a:t>
            </a:r>
            <a:r>
              <a:rPr lang="en-US" sz="2400" b="1" dirty="0">
                <a:latin typeface="Times New Roman" pitchFamily="18" charset="0"/>
              </a:rPr>
              <a:t> </a:t>
            </a:r>
            <a:r>
              <a:rPr lang="en-US" sz="2400" b="1" i="1" dirty="0" smtClean="0">
                <a:latin typeface="Times New Roman" pitchFamily="18" charset="0"/>
              </a:rPr>
              <a:t>n</a:t>
            </a:r>
            <a:r>
              <a:rPr lang="en-US" sz="2400" b="1" baseline="30000" dirty="0" smtClean="0">
                <a:latin typeface="Times New Roman" pitchFamily="18" charset="0"/>
              </a:rPr>
              <a:t>2</a:t>
            </a:r>
            <a:r>
              <a:rPr lang="en-US" sz="2400" b="1" dirty="0" smtClean="0"/>
              <a:t> </a:t>
            </a:r>
            <a:r>
              <a:rPr lang="en-US" sz="2400" b="1" dirty="0">
                <a:latin typeface="WP MathA" pitchFamily="2" charset="2"/>
                <a:sym typeface="Symbol" pitchFamily="18" charset="2"/>
              </a:rPr>
              <a:t></a:t>
            </a:r>
            <a:r>
              <a:rPr lang="en-US" sz="2400" b="1" dirty="0">
                <a:latin typeface="Symbol" pitchFamily="18" charset="2"/>
              </a:rPr>
              <a:t> </a:t>
            </a:r>
            <a:r>
              <a:rPr lang="en-US" sz="2400" b="1" dirty="0" smtClean="0">
                <a:solidFill>
                  <a:schemeClr val="tx2"/>
                </a:solidFill>
                <a:latin typeface="Symbol" pitchFamily="18" charset="2"/>
              </a:rPr>
              <a:t>W</a:t>
            </a:r>
            <a:r>
              <a:rPr lang="en-US" sz="2400" b="1" dirty="0" smtClean="0">
                <a:latin typeface="Times New Roman" pitchFamily="18" charset="0"/>
              </a:rPr>
              <a:t>(</a:t>
            </a:r>
            <a:r>
              <a:rPr lang="en-US" sz="2400" b="1" dirty="0" err="1" smtClean="0">
                <a:latin typeface="Times New Roman" pitchFamily="18" charset="0"/>
              </a:rPr>
              <a:t>lg</a:t>
            </a:r>
            <a:r>
              <a:rPr lang="en-US" sz="2400" b="1" dirty="0" smtClean="0">
                <a:latin typeface="Times New Roman" pitchFamily="18" charset="0"/>
              </a:rPr>
              <a:t> </a:t>
            </a:r>
            <a:r>
              <a:rPr lang="en-US" sz="2400" b="1" i="1" dirty="0" smtClean="0">
                <a:latin typeface="Times New Roman" pitchFamily="18" charset="0"/>
              </a:rPr>
              <a:t>n</a:t>
            </a:r>
            <a:r>
              <a:rPr lang="en-US" sz="2400" b="1" dirty="0" smtClean="0">
                <a:latin typeface="Times New Roman" pitchFamily="18" charset="0"/>
              </a:rPr>
              <a:t>)</a:t>
            </a:r>
          </a:p>
          <a:p>
            <a:pPr eaLnBrk="1" hangingPunct="1">
              <a:lnSpc>
                <a:spcPct val="90000"/>
              </a:lnSpc>
            </a:pPr>
            <a:endParaRPr lang="en-US" sz="2400" b="1" dirty="0">
              <a:latin typeface="Times New Roman" pitchFamily="18" charset="0"/>
            </a:endParaRPr>
          </a:p>
          <a:p>
            <a:pPr eaLnBrk="1" hangingPunct="1">
              <a:lnSpc>
                <a:spcPct val="90000"/>
              </a:lnSpc>
            </a:pPr>
            <a:r>
              <a:rPr lang="en-US" sz="2400" b="1" dirty="0"/>
              <a:t>lg</a:t>
            </a:r>
            <a:r>
              <a:rPr lang="en-US" sz="2400" b="1" baseline="30000" dirty="0"/>
              <a:t>2</a:t>
            </a:r>
            <a:r>
              <a:rPr lang="en-US" sz="2400" b="1" i="1" dirty="0"/>
              <a:t>n</a:t>
            </a:r>
            <a:r>
              <a:rPr lang="en-US" sz="2400" b="1" dirty="0"/>
              <a:t> </a:t>
            </a:r>
            <a:r>
              <a:rPr lang="en-US" sz="2400" b="1" dirty="0">
                <a:latin typeface="WP MathA" pitchFamily="2" charset="2"/>
                <a:sym typeface="Symbol" pitchFamily="18" charset="2"/>
              </a:rPr>
              <a:t></a:t>
            </a:r>
            <a:r>
              <a:rPr lang="en-US" sz="2400" b="1" dirty="0"/>
              <a:t> </a:t>
            </a:r>
            <a:r>
              <a:rPr lang="en-US" sz="2400" b="1" dirty="0" smtClean="0">
                <a:solidFill>
                  <a:schemeClr val="tx2"/>
                </a:solidFill>
                <a:latin typeface="Symbol" pitchFamily="18" charset="2"/>
              </a:rPr>
              <a:t>W</a:t>
            </a:r>
            <a:r>
              <a:rPr lang="en-US" sz="2400" b="1" dirty="0" smtClean="0"/>
              <a:t>(</a:t>
            </a:r>
            <a:r>
              <a:rPr lang="en-US" sz="2400" b="1" dirty="0" err="1" smtClean="0"/>
              <a:t>lg</a:t>
            </a:r>
            <a:r>
              <a:rPr lang="en-US" sz="2400" b="1" dirty="0" smtClean="0"/>
              <a:t> </a:t>
            </a:r>
            <a:r>
              <a:rPr lang="en-US" sz="2400" b="1" i="1" dirty="0"/>
              <a:t>n</a:t>
            </a:r>
            <a:r>
              <a:rPr lang="en-US" sz="2400" b="1" dirty="0" smtClean="0"/>
              <a:t>)</a:t>
            </a:r>
            <a:endParaRPr lang="en-US" sz="2400" b="1" dirty="0">
              <a:latin typeface="Times New Roman" pitchFamily="18" charset="0"/>
            </a:endParaRPr>
          </a:p>
          <a:p>
            <a:pPr eaLnBrk="1" hangingPunct="1">
              <a:lnSpc>
                <a:spcPct val="90000"/>
              </a:lnSpc>
            </a:pPr>
            <a:endParaRPr lang="en-US" sz="2400" b="1" i="1" dirty="0" smtClean="0">
              <a:latin typeface="Times New Roman" pitchFamily="18" charset="0"/>
            </a:endParaRPr>
          </a:p>
          <a:p>
            <a:pPr eaLnBrk="1" hangingPunct="1">
              <a:lnSpc>
                <a:spcPct val="90000"/>
              </a:lnSpc>
            </a:pPr>
            <a:r>
              <a:rPr lang="en-US" sz="2400" b="1" i="1" dirty="0" smtClean="0">
                <a:latin typeface="Times New Roman" pitchFamily="18" charset="0"/>
              </a:rPr>
              <a:t>n</a:t>
            </a:r>
            <a:r>
              <a:rPr lang="en-US" sz="2400" b="1" baseline="30000" dirty="0" smtClean="0">
                <a:latin typeface="Times New Roman" pitchFamily="18" charset="0"/>
              </a:rPr>
              <a:t>2</a:t>
            </a:r>
            <a:r>
              <a:rPr lang="en-US" sz="2400" b="1" dirty="0" smtClean="0">
                <a:latin typeface="Times New Roman" pitchFamily="18" charset="0"/>
              </a:rPr>
              <a:t> </a:t>
            </a:r>
            <a:r>
              <a:rPr lang="en-US" sz="2400" b="1" dirty="0">
                <a:latin typeface="WP MathA" pitchFamily="2" charset="2"/>
                <a:sym typeface="Symbol" pitchFamily="18" charset="2"/>
              </a:rPr>
              <a:t></a:t>
            </a:r>
            <a:r>
              <a:rPr lang="en-US" sz="2400" b="1" dirty="0">
                <a:latin typeface="Symbol" pitchFamily="18" charset="2"/>
              </a:rPr>
              <a:t> </a:t>
            </a:r>
            <a:r>
              <a:rPr lang="en-US" sz="2400" b="1" dirty="0" smtClean="0">
                <a:solidFill>
                  <a:schemeClr val="tx2"/>
                </a:solidFill>
                <a:latin typeface="Symbol" pitchFamily="18" charset="2"/>
              </a:rPr>
              <a:t>W</a:t>
            </a:r>
            <a:r>
              <a:rPr lang="en-US" sz="2400" b="1" dirty="0" smtClean="0">
                <a:latin typeface="Times New Roman" pitchFamily="18" charset="0"/>
              </a:rPr>
              <a:t>(</a:t>
            </a:r>
            <a:r>
              <a:rPr lang="en-US" sz="2400" b="1" i="1" dirty="0" smtClean="0">
                <a:latin typeface="Times New Roman" pitchFamily="18" charset="0"/>
              </a:rPr>
              <a:t>n</a:t>
            </a:r>
            <a:r>
              <a:rPr lang="en-US" sz="2400" b="1" dirty="0" smtClean="0">
                <a:latin typeface="Times New Roman" pitchFamily="18" charset="0"/>
              </a:rPr>
              <a:t>)</a:t>
            </a:r>
            <a:endParaRPr lang="en-US" sz="2400" b="1" dirty="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1">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en-US" altLang="zh-CN" sz="3600" dirty="0" smtClean="0"/>
              <a:t>1.3 </a:t>
            </a:r>
            <a:r>
              <a:rPr lang="zh-CN" altLang="en-US" sz="3600" dirty="0"/>
              <a:t>渐近记号 </a:t>
            </a:r>
            <a:r>
              <a:rPr lang="en-US" altLang="zh-CN" sz="3600" dirty="0"/>
              <a:t>—</a:t>
            </a:r>
            <a:r>
              <a:rPr lang="en-US" altLang="zh-CN" sz="3600" dirty="0">
                <a:sym typeface="Symbol" pitchFamily="18" charset="2"/>
              </a:rPr>
              <a:t></a:t>
            </a:r>
            <a:r>
              <a:rPr lang="zh-CN" altLang="en-US" sz="3600" dirty="0" smtClean="0">
                <a:sym typeface="Symbol" pitchFamily="18" charset="2"/>
              </a:rPr>
              <a:t>记号 </a:t>
            </a:r>
            <a:r>
              <a:rPr lang="en-US" sz="3600" b="1" dirty="0" smtClean="0">
                <a:solidFill>
                  <a:srgbClr val="0000CC"/>
                </a:solidFill>
              </a:rPr>
              <a:t>(</a:t>
            </a:r>
            <a:r>
              <a:rPr lang="en-US" altLang="zh-CN" sz="3600" b="1" dirty="0" smtClean="0">
                <a:solidFill>
                  <a:srgbClr val="0000CC"/>
                </a:solidFill>
              </a:rPr>
              <a:t>1</a:t>
            </a:r>
            <a:r>
              <a:rPr lang="en-US" sz="3600" b="1" dirty="0" smtClean="0">
                <a:solidFill>
                  <a:srgbClr val="0000CC"/>
                </a:solidFill>
              </a:rPr>
              <a:t>)</a:t>
            </a:r>
            <a:endParaRPr lang="en-US" sz="3600" b="1" dirty="0">
              <a:solidFill>
                <a:srgbClr val="0000CC"/>
              </a:solidFill>
            </a:endParaRPr>
          </a:p>
        </p:txBody>
      </p:sp>
      <p:sp>
        <p:nvSpPr>
          <p:cNvPr id="7171" name="Rectangle 3"/>
          <p:cNvSpPr>
            <a:spLocks noGrp="1" noChangeArrowheads="1"/>
          </p:cNvSpPr>
          <p:nvPr>
            <p:ph type="body" idx="4294967295"/>
          </p:nvPr>
        </p:nvSpPr>
        <p:spPr>
          <a:xfrm>
            <a:off x="457200" y="1371600"/>
            <a:ext cx="8686800" cy="2286000"/>
          </a:xfrm>
        </p:spPr>
        <p:txBody>
          <a:bodyPr/>
          <a:lstStyle/>
          <a:p>
            <a:pPr marL="0" indent="0" algn="just">
              <a:lnSpc>
                <a:spcPct val="125000"/>
              </a:lnSpc>
              <a:spcBef>
                <a:spcPts val="600"/>
              </a:spcBef>
              <a:buNone/>
            </a:pPr>
            <a:r>
              <a:rPr lang="zh-CN" altLang="en-US" b="1" dirty="0">
                <a:solidFill>
                  <a:srgbClr val="3333FF"/>
                </a:solidFill>
                <a:latin typeface="黑体" pitchFamily="49" charset="-122"/>
                <a:ea typeface="黑体" pitchFamily="49" charset="-122"/>
              </a:rPr>
              <a:t>渐近紧确界</a:t>
            </a:r>
            <a:r>
              <a:rPr lang="zh-CN" altLang="en-US" b="1" dirty="0">
                <a:latin typeface="黑体" pitchFamily="49" charset="-122"/>
                <a:ea typeface="黑体" pitchFamily="49" charset="-122"/>
              </a:rPr>
              <a:t>记号</a:t>
            </a:r>
            <a:r>
              <a:rPr lang="en-US" b="1" dirty="0" smtClean="0">
                <a:latin typeface="黑体" pitchFamily="49" charset="-122"/>
                <a:ea typeface="黑体" pitchFamily="49" charset="-122"/>
                <a:sym typeface="Symbol"/>
              </a:rPr>
              <a:t></a:t>
            </a:r>
            <a:endParaRPr lang="en-US" b="1" dirty="0" smtClean="0">
              <a:latin typeface="黑体" pitchFamily="49" charset="-122"/>
              <a:ea typeface="黑体" pitchFamily="49" charset="-122"/>
            </a:endParaRPr>
          </a:p>
          <a:p>
            <a:pPr algn="just">
              <a:lnSpc>
                <a:spcPct val="125000"/>
              </a:lnSpc>
              <a:spcBef>
                <a:spcPts val="600"/>
              </a:spcBef>
            </a:pPr>
            <a:r>
              <a:rPr lang="zh-CN" altLang="en-US" sz="2400" b="1" dirty="0" smtClean="0"/>
              <a:t>渐近地给出了一个函数的上界和下界</a:t>
            </a:r>
            <a:r>
              <a:rPr lang="en-US" sz="2400" b="1" dirty="0" smtClean="0"/>
              <a:t>:</a:t>
            </a:r>
          </a:p>
          <a:p>
            <a:pPr marL="0" indent="0" algn="just">
              <a:lnSpc>
                <a:spcPct val="125000"/>
              </a:lnSpc>
              <a:spcBef>
                <a:spcPts val="600"/>
              </a:spcBef>
              <a:buNone/>
            </a:pPr>
            <a:r>
              <a:rPr lang="en-US" sz="2400" b="1" dirty="0"/>
              <a:t> </a:t>
            </a:r>
            <a:r>
              <a:rPr lang="en-US" sz="2400" b="1" dirty="0" smtClean="0"/>
              <a:t>     </a:t>
            </a:r>
            <a:r>
              <a:rPr lang="en-US" sz="2400" dirty="0" smtClean="0">
                <a:sym typeface="Symbol"/>
              </a:rPr>
              <a:t></a:t>
            </a:r>
            <a:r>
              <a:rPr lang="en-US" sz="2400" b="1" dirty="0" smtClean="0"/>
              <a:t>(</a:t>
            </a:r>
            <a:r>
              <a:rPr lang="en-US" sz="2400" b="1" i="1" dirty="0" smtClean="0"/>
              <a:t>g</a:t>
            </a:r>
            <a:r>
              <a:rPr lang="en-US" sz="2400" b="1" dirty="0" smtClean="0"/>
              <a:t>(</a:t>
            </a:r>
            <a:r>
              <a:rPr lang="en-US" sz="2400" b="1" i="1" dirty="0" smtClean="0"/>
              <a:t>n</a:t>
            </a:r>
            <a:r>
              <a:rPr lang="en-US" sz="2400" b="1" dirty="0" smtClean="0"/>
              <a:t>)) = { </a:t>
            </a:r>
            <a:r>
              <a:rPr lang="en-US" sz="2400" b="1" i="1" dirty="0" smtClean="0"/>
              <a:t>f</a:t>
            </a:r>
            <a:r>
              <a:rPr lang="en-US" sz="2400" b="1" dirty="0" smtClean="0"/>
              <a:t>(</a:t>
            </a:r>
            <a:r>
              <a:rPr lang="en-US" sz="2400" b="1" i="1" dirty="0" smtClean="0"/>
              <a:t>n</a:t>
            </a:r>
            <a:r>
              <a:rPr lang="en-US" sz="2400" b="1" dirty="0" smtClean="0"/>
              <a:t>) : </a:t>
            </a:r>
            <a:r>
              <a:rPr lang="zh-CN" altLang="en-US" sz="2400" b="1" dirty="0" smtClean="0"/>
              <a:t>存在正常量</a:t>
            </a:r>
            <a:r>
              <a:rPr lang="en-US" sz="2400" b="1" i="1" dirty="0" smtClean="0"/>
              <a:t>c</a:t>
            </a:r>
            <a:r>
              <a:rPr lang="en-US" sz="2400" b="1" baseline="-25000" dirty="0" smtClean="0"/>
              <a:t>1</a:t>
            </a:r>
            <a:r>
              <a:rPr lang="en-US" sz="2400" b="1" i="1" dirty="0" smtClean="0"/>
              <a:t>, c</a:t>
            </a:r>
            <a:r>
              <a:rPr lang="en-US" sz="2400" b="1" baseline="-25000" dirty="0" smtClean="0"/>
              <a:t>2</a:t>
            </a:r>
            <a:r>
              <a:rPr lang="zh-CN" altLang="en-US" sz="2400" b="1" dirty="0" smtClean="0"/>
              <a:t>和</a:t>
            </a:r>
            <a:r>
              <a:rPr lang="en-US" sz="2400" b="1" i="1" dirty="0" smtClean="0"/>
              <a:t>n</a:t>
            </a:r>
            <a:r>
              <a:rPr lang="en-US" sz="2400" b="1" baseline="-25000" dirty="0" smtClean="0"/>
              <a:t>0</a:t>
            </a:r>
            <a:r>
              <a:rPr lang="zh-CN" altLang="en-US" sz="2400" b="1" dirty="0" smtClean="0"/>
              <a:t>，使得对所有</a:t>
            </a:r>
            <a:r>
              <a:rPr lang="pt-BR" altLang="zh-CN" sz="2400" b="1" i="1" dirty="0"/>
              <a:t>n</a:t>
            </a:r>
            <a:r>
              <a:rPr lang="pt-BR" altLang="zh-CN" sz="2400" b="1" dirty="0"/>
              <a:t> ≥ </a:t>
            </a:r>
            <a:r>
              <a:rPr lang="pt-BR" altLang="zh-CN" sz="2400" b="1" i="1" dirty="0" smtClean="0"/>
              <a:t>n</a:t>
            </a:r>
            <a:r>
              <a:rPr lang="pt-BR" altLang="zh-CN" sz="2400" b="1" baseline="-25000" dirty="0" smtClean="0"/>
              <a:t>0</a:t>
            </a:r>
            <a:r>
              <a:rPr lang="zh-CN" altLang="en-US" sz="2400" b="1" dirty="0" smtClean="0"/>
              <a:t>，</a:t>
            </a:r>
            <a:endParaRPr lang="en-US" altLang="zh-CN" sz="2400" b="1" dirty="0" smtClean="0"/>
          </a:p>
          <a:p>
            <a:pPr marL="0" indent="0" algn="just">
              <a:lnSpc>
                <a:spcPct val="125000"/>
              </a:lnSpc>
              <a:spcBef>
                <a:spcPts val="600"/>
              </a:spcBef>
              <a:buNone/>
            </a:pPr>
            <a:r>
              <a:rPr lang="en-US" altLang="zh-CN" sz="2400" b="1" dirty="0"/>
              <a:t> </a:t>
            </a:r>
            <a:r>
              <a:rPr lang="en-US" altLang="zh-CN" sz="2400" b="1" dirty="0" smtClean="0"/>
              <a:t>                       </a:t>
            </a:r>
            <a:r>
              <a:rPr lang="zh-CN" altLang="en-US" sz="2400" b="1" dirty="0" smtClean="0"/>
              <a:t>有</a:t>
            </a:r>
            <a:r>
              <a:rPr lang="pt-BR" sz="2400" b="1" dirty="0" smtClean="0"/>
              <a:t>0 ≤ </a:t>
            </a:r>
            <a:r>
              <a:rPr lang="en-US" sz="2400" b="1" i="1" dirty="0"/>
              <a:t>c</a:t>
            </a:r>
            <a:r>
              <a:rPr lang="en-US" sz="2400" b="1" baseline="-25000" dirty="0"/>
              <a:t>1 </a:t>
            </a:r>
            <a:r>
              <a:rPr lang="pt-BR" sz="2400" b="1" i="1" dirty="0" smtClean="0"/>
              <a:t>g</a:t>
            </a:r>
            <a:r>
              <a:rPr lang="pt-BR" sz="2400" b="1" dirty="0" smtClean="0"/>
              <a:t>(</a:t>
            </a:r>
            <a:r>
              <a:rPr lang="pt-BR" sz="2400" b="1" i="1" dirty="0" smtClean="0"/>
              <a:t>n</a:t>
            </a:r>
            <a:r>
              <a:rPr lang="pt-BR" sz="2400" b="1" dirty="0" smtClean="0"/>
              <a:t>)</a:t>
            </a:r>
            <a:r>
              <a:rPr lang="pt-BR" sz="2400" b="1" dirty="0"/>
              <a:t> ≤</a:t>
            </a:r>
            <a:r>
              <a:rPr lang="pt-BR" sz="2400" b="1" dirty="0" smtClean="0"/>
              <a:t> </a:t>
            </a:r>
            <a:r>
              <a:rPr lang="pt-BR" sz="2400" b="1" i="1" dirty="0" smtClean="0"/>
              <a:t>f</a:t>
            </a:r>
            <a:r>
              <a:rPr lang="pt-BR" sz="2400" b="1" dirty="0" smtClean="0"/>
              <a:t>(</a:t>
            </a:r>
            <a:r>
              <a:rPr lang="pt-BR" sz="2400" b="1" i="1" dirty="0" smtClean="0"/>
              <a:t>n</a:t>
            </a:r>
            <a:r>
              <a:rPr lang="pt-BR" sz="2400" b="1" dirty="0" smtClean="0"/>
              <a:t>) ≤ </a:t>
            </a:r>
            <a:r>
              <a:rPr lang="en-US" sz="2400" b="1" i="1" dirty="0" smtClean="0"/>
              <a:t>c</a:t>
            </a:r>
            <a:r>
              <a:rPr lang="en-US" sz="2400" b="1" baseline="-25000" dirty="0" smtClean="0"/>
              <a:t>2 </a:t>
            </a:r>
            <a:r>
              <a:rPr lang="pt-BR" sz="2400" b="1" i="1" dirty="0" smtClean="0"/>
              <a:t>g</a:t>
            </a:r>
            <a:r>
              <a:rPr lang="pt-BR" sz="2400" b="1" dirty="0" smtClean="0"/>
              <a:t>(</a:t>
            </a:r>
            <a:r>
              <a:rPr lang="pt-BR" sz="2400" b="1" i="1" dirty="0" smtClean="0"/>
              <a:t>n</a:t>
            </a:r>
            <a:r>
              <a:rPr lang="pt-BR" sz="2400" b="1" dirty="0" smtClean="0"/>
              <a:t>)}</a:t>
            </a:r>
          </a:p>
        </p:txBody>
      </p:sp>
      <p:sp>
        <p:nvSpPr>
          <p:cNvPr id="3" name="矩形 2"/>
          <p:cNvSpPr/>
          <p:nvPr/>
        </p:nvSpPr>
        <p:spPr>
          <a:xfrm>
            <a:off x="4495800" y="4191000"/>
            <a:ext cx="4419600" cy="1015663"/>
          </a:xfrm>
          <a:prstGeom prst="rect">
            <a:avLst/>
          </a:prstGeom>
        </p:spPr>
        <p:txBody>
          <a:bodyPr wrap="square">
            <a:spAutoFit/>
          </a:bodyPr>
          <a:lstStyle/>
          <a:p>
            <a:pPr marL="400050" lvl="1" indent="0" algn="just">
              <a:lnSpc>
                <a:spcPct val="125000"/>
              </a:lnSpc>
              <a:spcBef>
                <a:spcPts val="600"/>
              </a:spcBef>
              <a:buNone/>
            </a:pPr>
            <a:r>
              <a:rPr lang="zh-CN" altLang="en-US" sz="2400" dirty="0"/>
              <a:t>举例</a:t>
            </a:r>
            <a:r>
              <a:rPr lang="pt-BR" altLang="zh-CN" sz="2400" dirty="0"/>
              <a:t>: </a:t>
            </a:r>
            <a:r>
              <a:rPr lang="en-US" altLang="zh-CN" sz="2400" i="1" dirty="0"/>
              <a:t>n</a:t>
            </a:r>
            <a:r>
              <a:rPr lang="en-US" altLang="zh-CN" sz="2400" baseline="30000" dirty="0"/>
              <a:t>2</a:t>
            </a:r>
            <a:r>
              <a:rPr lang="en-US" altLang="zh-CN" sz="2400" dirty="0"/>
              <a:t>/2 – 2</a:t>
            </a:r>
            <a:r>
              <a:rPr lang="en-US" altLang="zh-CN" sz="2400" i="1" dirty="0"/>
              <a:t>n</a:t>
            </a:r>
            <a:r>
              <a:rPr lang="en-US" altLang="zh-CN" sz="2400" dirty="0"/>
              <a:t> </a:t>
            </a:r>
            <a:r>
              <a:rPr lang="en-US" altLang="zh-CN" sz="2400" dirty="0">
                <a:sym typeface="Symbol"/>
              </a:rPr>
              <a:t> </a:t>
            </a:r>
            <a:r>
              <a:rPr lang="en-US" altLang="zh-CN" sz="2400" dirty="0"/>
              <a:t>(</a:t>
            </a:r>
            <a:r>
              <a:rPr lang="en-US" altLang="zh-CN" sz="2400" i="1" dirty="0"/>
              <a:t>n</a:t>
            </a:r>
            <a:r>
              <a:rPr lang="en-US" altLang="zh-CN" sz="2400" baseline="30000" dirty="0"/>
              <a:t>2</a:t>
            </a:r>
            <a:r>
              <a:rPr lang="en-US" altLang="zh-CN" sz="2400" dirty="0"/>
              <a:t>), </a:t>
            </a:r>
            <a:r>
              <a:rPr lang="zh-CN" altLang="en-US" sz="2400" dirty="0"/>
              <a:t>满足</a:t>
            </a:r>
            <a:r>
              <a:rPr lang="en-US" altLang="zh-CN" sz="2400" dirty="0"/>
              <a:t> </a:t>
            </a:r>
            <a:r>
              <a:rPr lang="en-US" altLang="zh-CN" sz="2400" i="1" dirty="0"/>
              <a:t>c</a:t>
            </a:r>
            <a:r>
              <a:rPr lang="en-US" altLang="zh-CN" sz="2400" baseline="-25000" dirty="0"/>
              <a:t>1</a:t>
            </a:r>
            <a:r>
              <a:rPr lang="en-US" altLang="zh-CN" sz="2400" i="1" dirty="0"/>
              <a:t> = </a:t>
            </a:r>
            <a:r>
              <a:rPr lang="en-US" altLang="zh-CN" sz="2400" dirty="0"/>
              <a:t>1/4,</a:t>
            </a:r>
            <a:r>
              <a:rPr lang="en-US" altLang="zh-CN" sz="2400" i="1" dirty="0"/>
              <a:t> c</a:t>
            </a:r>
            <a:r>
              <a:rPr lang="en-US" altLang="zh-CN" sz="2400" baseline="-25000" dirty="0"/>
              <a:t>2</a:t>
            </a:r>
            <a:r>
              <a:rPr lang="en-US" altLang="zh-CN" sz="2400" dirty="0"/>
              <a:t> = 1/2</a:t>
            </a:r>
            <a:r>
              <a:rPr lang="zh-CN" altLang="en-US" sz="2400" dirty="0"/>
              <a:t>和</a:t>
            </a:r>
            <a:r>
              <a:rPr lang="en-US" altLang="zh-CN" sz="2400" i="1" dirty="0"/>
              <a:t>n</a:t>
            </a:r>
            <a:r>
              <a:rPr lang="en-US" altLang="zh-CN" sz="2400" baseline="-25000" dirty="0"/>
              <a:t>0</a:t>
            </a:r>
            <a:r>
              <a:rPr lang="en-US" altLang="zh-CN" sz="2400" dirty="0"/>
              <a:t> = 8</a:t>
            </a:r>
            <a:r>
              <a:rPr lang="zh-CN" altLang="en-US" sz="2400" dirty="0"/>
              <a:t>。</a:t>
            </a:r>
            <a:endParaRPr lang="en-US" altLang="zh-CN" sz="2400" dirty="0"/>
          </a:p>
        </p:txBody>
      </p:sp>
      <p:grpSp>
        <p:nvGrpSpPr>
          <p:cNvPr id="6" name="Group 3"/>
          <p:cNvGrpSpPr/>
          <p:nvPr/>
        </p:nvGrpSpPr>
        <p:grpSpPr>
          <a:xfrm>
            <a:off x="914400" y="3666478"/>
            <a:ext cx="3447096" cy="3124199"/>
            <a:chOff x="916820" y="2743200"/>
            <a:chExt cx="3599496" cy="3628293"/>
          </a:xfrm>
        </p:grpSpPr>
        <p:pic>
          <p:nvPicPr>
            <p:cNvPr id="7" name="Picture 2"/>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2524" t="27821" r="70433" b="23718"/>
            <a:stretch>
              <a:fillRect/>
            </a:stretch>
          </p:blipFill>
          <p:spPr bwMode="auto">
            <a:xfrm>
              <a:off x="916820" y="2743200"/>
              <a:ext cx="3599496" cy="36282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8" name="Straight Connector 2"/>
            <p:cNvCxnSpPr/>
            <p:nvPr/>
          </p:nvCxnSpPr>
          <p:spPr bwMode="auto">
            <a:xfrm flipV="1">
              <a:off x="916820" y="2743200"/>
              <a:ext cx="0" cy="29718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en-US" altLang="zh-CN" sz="3600" dirty="0" smtClean="0"/>
              <a:t>1.3 </a:t>
            </a:r>
            <a:r>
              <a:rPr lang="zh-CN" altLang="en-US" sz="3600" dirty="0"/>
              <a:t>渐近记号 </a:t>
            </a:r>
            <a:r>
              <a:rPr lang="en-US" altLang="zh-CN" sz="3600" dirty="0"/>
              <a:t>—</a:t>
            </a:r>
            <a:r>
              <a:rPr lang="en-US" altLang="zh-CN" sz="3600" dirty="0">
                <a:sym typeface="Symbol" pitchFamily="18" charset="2"/>
              </a:rPr>
              <a:t></a:t>
            </a:r>
            <a:r>
              <a:rPr lang="zh-CN" altLang="en-US" sz="3600" dirty="0">
                <a:sym typeface="Symbol" pitchFamily="18" charset="2"/>
              </a:rPr>
              <a:t>记号 </a:t>
            </a:r>
            <a:r>
              <a:rPr lang="en-US" altLang="zh-CN" sz="3600" dirty="0"/>
              <a:t>(2)</a:t>
            </a:r>
            <a:endParaRPr lang="en-US" sz="3600" b="1" dirty="0">
              <a:solidFill>
                <a:srgbClr val="0000CC"/>
              </a:solidFill>
            </a:endParaRPr>
          </a:p>
        </p:txBody>
      </p:sp>
      <p:sp>
        <p:nvSpPr>
          <p:cNvPr id="9" name="Rectangle 3"/>
          <p:cNvSpPr txBox="1">
            <a:spLocks noChangeArrowheads="1"/>
          </p:cNvSpPr>
          <p:nvPr/>
        </p:nvSpPr>
        <p:spPr bwMode="auto">
          <a:xfrm>
            <a:off x="342900" y="1371600"/>
            <a:ext cx="8496300" cy="388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lgn="just" eaLnBrk="1" hangingPunct="1">
              <a:lnSpc>
                <a:spcPct val="125000"/>
              </a:lnSpc>
              <a:spcBef>
                <a:spcPts val="600"/>
              </a:spcBef>
            </a:pPr>
            <a:r>
              <a:rPr lang="en-US" altLang="zh-CN" sz="2400" b="1" i="1" kern="0" dirty="0" smtClean="0"/>
              <a:t>f</a:t>
            </a:r>
            <a:r>
              <a:rPr lang="en-US" altLang="zh-CN" sz="2400" b="1" kern="0" dirty="0" smtClean="0"/>
              <a:t>(</a:t>
            </a:r>
            <a:r>
              <a:rPr lang="en-US" altLang="zh-CN" sz="2400" b="1" i="1" kern="0" dirty="0" smtClean="0"/>
              <a:t>n</a:t>
            </a:r>
            <a:r>
              <a:rPr lang="en-US" altLang="zh-CN" sz="2400" b="1" kern="0" dirty="0" smtClean="0"/>
              <a:t>) </a:t>
            </a:r>
            <a:r>
              <a:rPr lang="en-US" altLang="zh-CN" sz="2400" b="0" kern="0" dirty="0" smtClean="0"/>
              <a:t>= </a:t>
            </a:r>
            <a:r>
              <a:rPr lang="en-US" altLang="zh-CN" sz="2400" b="1" kern="0" dirty="0" smtClean="0">
                <a:sym typeface="Symbol" pitchFamily="18" charset="2"/>
              </a:rPr>
              <a:t></a:t>
            </a:r>
            <a:r>
              <a:rPr lang="en-US" altLang="zh-CN" sz="2400" b="1" kern="0" dirty="0" smtClean="0"/>
              <a:t>(</a:t>
            </a:r>
            <a:r>
              <a:rPr lang="en-US" altLang="zh-CN" sz="2400" b="1" i="1" kern="0" dirty="0" smtClean="0"/>
              <a:t>g</a:t>
            </a:r>
            <a:r>
              <a:rPr lang="en-US" altLang="zh-CN" sz="2400" b="1" kern="0" dirty="0" smtClean="0"/>
              <a:t>(</a:t>
            </a:r>
            <a:r>
              <a:rPr lang="en-US" altLang="zh-CN" sz="2400" b="1" i="1" kern="0" dirty="0" smtClean="0"/>
              <a:t>n</a:t>
            </a:r>
            <a:r>
              <a:rPr lang="en-US" altLang="zh-CN" sz="2400" b="1" kern="0" dirty="0" smtClean="0"/>
              <a:t>))</a:t>
            </a:r>
            <a:r>
              <a:rPr lang="zh-CN" altLang="en-US" sz="2400" b="0" kern="0" dirty="0" smtClean="0"/>
              <a:t>的确切意义是：</a:t>
            </a:r>
            <a:r>
              <a:rPr lang="en-US" altLang="zh-CN" sz="2400" b="1" i="1" kern="0" dirty="0" smtClean="0"/>
              <a:t>f</a:t>
            </a:r>
            <a:r>
              <a:rPr lang="en-US" altLang="zh-CN" sz="2400" b="1" kern="0" dirty="0" smtClean="0"/>
              <a:t>(</a:t>
            </a:r>
            <a:r>
              <a:rPr lang="en-US" altLang="zh-CN" sz="2400" b="1" i="1" kern="0" dirty="0" smtClean="0"/>
              <a:t>n</a:t>
            </a:r>
            <a:r>
              <a:rPr lang="en-US" altLang="zh-CN" sz="2400" b="1" kern="0" dirty="0" smtClean="0"/>
              <a:t>) </a:t>
            </a:r>
            <a:r>
              <a:rPr lang="en-US" altLang="zh-CN" sz="2400" b="1" kern="0" dirty="0" smtClean="0">
                <a:sym typeface="Symbol" pitchFamily="18" charset="2"/>
              </a:rPr>
              <a:t></a:t>
            </a:r>
            <a:r>
              <a:rPr lang="en-US" altLang="zh-CN" sz="2400" b="1" kern="0" dirty="0" smtClean="0"/>
              <a:t> </a:t>
            </a:r>
            <a:r>
              <a:rPr lang="en-US" altLang="zh-CN" sz="2400" b="1" kern="0" dirty="0" smtClean="0">
                <a:sym typeface="Symbol" pitchFamily="18" charset="2"/>
              </a:rPr>
              <a:t></a:t>
            </a:r>
            <a:r>
              <a:rPr lang="en-US" altLang="zh-CN" sz="2400" b="1" kern="0" dirty="0" smtClean="0"/>
              <a:t>(</a:t>
            </a:r>
            <a:r>
              <a:rPr lang="en-US" altLang="zh-CN" sz="2400" b="1" i="1" kern="0" dirty="0" smtClean="0"/>
              <a:t>g</a:t>
            </a:r>
            <a:r>
              <a:rPr lang="en-US" altLang="zh-CN" sz="2400" b="1" kern="0" dirty="0" smtClean="0"/>
              <a:t>(</a:t>
            </a:r>
            <a:r>
              <a:rPr lang="en-US" altLang="zh-CN" sz="2400" b="1" i="1" kern="0" dirty="0" smtClean="0"/>
              <a:t>n</a:t>
            </a:r>
            <a:r>
              <a:rPr lang="en-US" altLang="zh-CN" sz="2400" b="1" kern="0" dirty="0" smtClean="0"/>
              <a:t>))</a:t>
            </a:r>
            <a:r>
              <a:rPr lang="zh-CN" altLang="en-US" sz="2400" b="0" kern="0" dirty="0" smtClean="0"/>
              <a:t>。</a:t>
            </a:r>
            <a:endParaRPr lang="en-US" altLang="zh-CN" sz="2400" b="0" kern="0" dirty="0" smtClean="0"/>
          </a:p>
          <a:p>
            <a:pPr marL="0" indent="0" algn="just" eaLnBrk="1" hangingPunct="1">
              <a:lnSpc>
                <a:spcPct val="125000"/>
              </a:lnSpc>
              <a:spcBef>
                <a:spcPts val="600"/>
              </a:spcBef>
              <a:buFont typeface="Wingdings" pitchFamily="2" charset="2"/>
              <a:buNone/>
            </a:pPr>
            <a:r>
              <a:rPr lang="zh-CN" altLang="en-US" sz="2400" b="0" kern="0" dirty="0" smtClean="0"/>
              <a:t>    即对任一函数</a:t>
            </a:r>
            <a:r>
              <a:rPr lang="en-US" altLang="zh-CN" sz="2400" b="1" i="1" kern="0" dirty="0" smtClean="0"/>
              <a:t>f</a:t>
            </a:r>
            <a:r>
              <a:rPr lang="en-US" altLang="zh-CN" sz="2400" b="1" kern="0" dirty="0" smtClean="0"/>
              <a:t>(</a:t>
            </a:r>
            <a:r>
              <a:rPr lang="en-US" altLang="zh-CN" sz="2400" b="1" i="1" kern="0" dirty="0" smtClean="0"/>
              <a:t>n</a:t>
            </a:r>
            <a:r>
              <a:rPr lang="en-US" altLang="zh-CN" sz="2400" b="1" kern="0" dirty="0" smtClean="0"/>
              <a:t>)</a:t>
            </a:r>
            <a:r>
              <a:rPr lang="zh-CN" altLang="en-US" sz="2400" b="0" kern="0" dirty="0" smtClean="0"/>
              <a:t>满足上述条件时，则</a:t>
            </a:r>
            <a:r>
              <a:rPr lang="en-US" altLang="zh-CN" sz="2400" b="1" i="1" kern="0" dirty="0" smtClean="0"/>
              <a:t>f</a:t>
            </a:r>
            <a:r>
              <a:rPr lang="en-US" altLang="zh-CN" sz="2400" b="1" kern="0" dirty="0" smtClean="0"/>
              <a:t>(</a:t>
            </a:r>
            <a:r>
              <a:rPr lang="en-US" altLang="zh-CN" sz="2400" b="1" i="1" kern="0" dirty="0" smtClean="0"/>
              <a:t>n</a:t>
            </a:r>
            <a:r>
              <a:rPr lang="en-US" altLang="zh-CN" sz="2400" b="1" kern="0" dirty="0" smtClean="0"/>
              <a:t>)</a:t>
            </a:r>
            <a:r>
              <a:rPr lang="zh-CN" altLang="en-US" sz="2400" b="0" kern="0" dirty="0" smtClean="0"/>
              <a:t>属于</a:t>
            </a:r>
            <a:r>
              <a:rPr lang="zh-CN" altLang="en-US" sz="2400" b="1" kern="0" dirty="0" smtClean="0">
                <a:solidFill>
                  <a:srgbClr val="3333FF"/>
                </a:solidFill>
                <a:latin typeface="黑体" pitchFamily="49" charset="-122"/>
                <a:ea typeface="黑体" pitchFamily="49" charset="-122"/>
              </a:rPr>
              <a:t>集合</a:t>
            </a:r>
            <a:r>
              <a:rPr lang="zh-CN" altLang="en-US" sz="2400" b="0" kern="0" dirty="0" smtClean="0">
                <a:sym typeface="Symbol" pitchFamily="18" charset="2"/>
              </a:rPr>
              <a:t></a:t>
            </a:r>
            <a:r>
              <a:rPr lang="en-US" altLang="zh-CN" sz="2400" b="0" kern="0" dirty="0" smtClean="0"/>
              <a:t>(</a:t>
            </a:r>
            <a:r>
              <a:rPr lang="en-US" altLang="zh-CN" sz="2400" b="1" i="1" kern="0" dirty="0" smtClean="0"/>
              <a:t>g</a:t>
            </a:r>
            <a:r>
              <a:rPr lang="en-US" altLang="zh-CN" sz="2400" b="1" kern="0" dirty="0" smtClean="0"/>
              <a:t>(</a:t>
            </a:r>
            <a:r>
              <a:rPr lang="en-US" altLang="zh-CN" sz="2400" b="1" i="1" kern="0" dirty="0" smtClean="0"/>
              <a:t>n</a:t>
            </a:r>
            <a:r>
              <a:rPr lang="en-US" altLang="zh-CN" sz="2400" b="1" kern="0" dirty="0" smtClean="0"/>
              <a:t>)</a:t>
            </a:r>
            <a:r>
              <a:rPr lang="en-US" altLang="zh-CN" sz="2400" b="0" kern="0" dirty="0" smtClean="0"/>
              <a:t>)</a:t>
            </a:r>
            <a:r>
              <a:rPr lang="zh-CN" altLang="en-US" sz="2400" b="0" kern="0" dirty="0" smtClean="0"/>
              <a:t>；</a:t>
            </a:r>
            <a:r>
              <a:rPr lang="en-US" altLang="zh-CN" sz="2400" b="0" kern="0" dirty="0" smtClean="0"/>
              <a:t> </a:t>
            </a:r>
          </a:p>
          <a:p>
            <a:pPr algn="just" eaLnBrk="1" hangingPunct="1">
              <a:lnSpc>
                <a:spcPct val="125000"/>
              </a:lnSpc>
              <a:spcBef>
                <a:spcPts val="600"/>
              </a:spcBef>
            </a:pPr>
            <a:r>
              <a:rPr lang="en-US" altLang="zh-CN" sz="2400" b="0" kern="0" dirty="0" smtClean="0">
                <a:sym typeface="Symbol"/>
              </a:rPr>
              <a:t></a:t>
            </a:r>
            <a:r>
              <a:rPr lang="en-US" altLang="zh-CN" sz="2400" b="1" kern="0" dirty="0" smtClean="0"/>
              <a:t>(</a:t>
            </a:r>
            <a:r>
              <a:rPr lang="en-US" altLang="zh-CN" sz="2400" b="1" i="1" kern="0" dirty="0" smtClean="0"/>
              <a:t>g</a:t>
            </a:r>
            <a:r>
              <a:rPr lang="en-US" altLang="zh-CN" sz="2400" b="1" kern="0" dirty="0" smtClean="0"/>
              <a:t>(</a:t>
            </a:r>
            <a:r>
              <a:rPr lang="en-US" altLang="zh-CN" sz="2400" b="1" i="1" kern="0" dirty="0" smtClean="0"/>
              <a:t>n</a:t>
            </a:r>
            <a:r>
              <a:rPr lang="en-US" altLang="zh-CN" sz="2400" b="1" kern="0" dirty="0" smtClean="0"/>
              <a:t>))</a:t>
            </a:r>
            <a:r>
              <a:rPr lang="zh-CN" altLang="en-US" sz="2400" b="0" kern="0" dirty="0" smtClean="0"/>
              <a:t>的定义要求其每个元素</a:t>
            </a:r>
            <a:r>
              <a:rPr lang="zh-CN" altLang="en-US" sz="2400" b="1" kern="0" dirty="0" smtClean="0">
                <a:solidFill>
                  <a:srgbClr val="3333FF"/>
                </a:solidFill>
                <a:latin typeface="黑体" pitchFamily="49" charset="-122"/>
                <a:ea typeface="黑体" pitchFamily="49" charset="-122"/>
              </a:rPr>
              <a:t>渐近非负（</a:t>
            </a:r>
            <a:r>
              <a:rPr lang="zh-CN" altLang="en-US" sz="2400" dirty="0" smtClean="0"/>
              <a:t>当</a:t>
            </a:r>
            <a:r>
              <a:rPr lang="en-US" altLang="zh-CN" sz="2400" dirty="0" smtClean="0"/>
              <a:t>n</a:t>
            </a:r>
            <a:r>
              <a:rPr lang="zh-CN" altLang="en-US" sz="2400" dirty="0" smtClean="0"/>
              <a:t>趋于无穷大时</a:t>
            </a:r>
            <a:r>
              <a:rPr lang="en-US" altLang="zh-CN" sz="2400" dirty="0" smtClean="0"/>
              <a:t>,f(n)</a:t>
            </a:r>
            <a:r>
              <a:rPr lang="zh-CN" altLang="en-US" sz="2400" dirty="0" smtClean="0"/>
              <a:t>和</a:t>
            </a:r>
            <a:r>
              <a:rPr lang="en-US" altLang="zh-CN" sz="2400" dirty="0" smtClean="0"/>
              <a:t>g(n)</a:t>
            </a:r>
            <a:r>
              <a:rPr lang="zh-CN" altLang="en-US" sz="2400" dirty="0" smtClean="0"/>
              <a:t>都非负</a:t>
            </a:r>
            <a:r>
              <a:rPr lang="zh-CN" altLang="en-US" sz="2400" b="1" kern="0" dirty="0" smtClean="0">
                <a:solidFill>
                  <a:srgbClr val="3333FF"/>
                </a:solidFill>
                <a:latin typeface="黑体" pitchFamily="49" charset="-122"/>
                <a:ea typeface="黑体" pitchFamily="49" charset="-122"/>
              </a:rPr>
              <a:t>）</a:t>
            </a:r>
            <a:r>
              <a:rPr lang="zh-CN" altLang="en-US" sz="2400" b="0" kern="0" dirty="0" smtClean="0"/>
              <a:t>，这也要求</a:t>
            </a:r>
            <a:r>
              <a:rPr lang="en-US" altLang="zh-CN" sz="2400" b="1" i="1" kern="0" dirty="0" smtClean="0"/>
              <a:t>g</a:t>
            </a:r>
            <a:r>
              <a:rPr lang="en-US" altLang="zh-CN" sz="2400" b="1" kern="0" dirty="0" smtClean="0"/>
              <a:t>(</a:t>
            </a:r>
            <a:r>
              <a:rPr lang="en-US" altLang="zh-CN" sz="2400" b="1" i="1" kern="0" dirty="0" smtClean="0"/>
              <a:t>n</a:t>
            </a:r>
            <a:r>
              <a:rPr lang="en-US" altLang="zh-CN" sz="2400" b="1" kern="0" dirty="0" smtClean="0"/>
              <a:t>)</a:t>
            </a:r>
            <a:r>
              <a:rPr lang="zh-CN" altLang="en-US" sz="2400" b="0" kern="0" dirty="0" smtClean="0"/>
              <a:t>本身是渐近非负的（其他记号也是如此）。</a:t>
            </a:r>
            <a:endParaRPr lang="en-US" altLang="zh-CN" sz="2400" b="0" kern="0" dirty="0" smtClean="0"/>
          </a:p>
          <a:p>
            <a:pPr>
              <a:lnSpc>
                <a:spcPct val="125000"/>
              </a:lnSpc>
              <a:spcBef>
                <a:spcPts val="600"/>
              </a:spcBef>
            </a:pPr>
            <a:r>
              <a:rPr lang="en-US" altLang="zh-CN" sz="2400" dirty="0" smtClean="0">
                <a:sym typeface="Symbol"/>
              </a:rPr>
              <a:t></a:t>
            </a:r>
            <a:r>
              <a:rPr lang="en-US" altLang="zh-CN" sz="2400" dirty="0"/>
              <a:t>(</a:t>
            </a:r>
            <a:r>
              <a:rPr lang="en-US" altLang="zh-CN" sz="2400" i="1" dirty="0"/>
              <a:t>g</a:t>
            </a:r>
            <a:r>
              <a:rPr lang="en-US" altLang="zh-CN" sz="2400" dirty="0"/>
              <a:t>(</a:t>
            </a:r>
            <a:r>
              <a:rPr lang="en-US" altLang="zh-CN" sz="2400" i="1" dirty="0"/>
              <a:t>n</a:t>
            </a:r>
            <a:r>
              <a:rPr lang="en-US" altLang="zh-CN" sz="2400" dirty="0" smtClean="0"/>
              <a:t>))</a:t>
            </a:r>
            <a:r>
              <a:rPr lang="zh-CN" altLang="en-US" sz="2400" dirty="0" smtClean="0"/>
              <a:t>中的所有函数具有相同的最高阶项。</a:t>
            </a:r>
            <a:endParaRPr lang="en-US" altLang="zh-CN" sz="2400" dirty="0"/>
          </a:p>
          <a:p>
            <a:pPr>
              <a:lnSpc>
                <a:spcPct val="125000"/>
              </a:lnSpc>
              <a:spcBef>
                <a:spcPts val="600"/>
              </a:spcBef>
            </a:pPr>
            <a:r>
              <a:rPr lang="zh-CN" altLang="en-US" sz="2400" kern="0" dirty="0">
                <a:solidFill>
                  <a:srgbClr val="3333FF"/>
                </a:solidFill>
                <a:latin typeface="黑体" pitchFamily="49" charset="-122"/>
                <a:ea typeface="黑体" pitchFamily="49" charset="-122"/>
              </a:rPr>
              <a:t>原理：</a:t>
            </a:r>
            <a:r>
              <a:rPr lang="en-US" altLang="zh-CN" sz="2400" i="1" dirty="0" smtClean="0"/>
              <a:t>f</a:t>
            </a:r>
            <a:r>
              <a:rPr lang="en-US" altLang="zh-CN" sz="2400" dirty="0" smtClean="0"/>
              <a:t>(</a:t>
            </a:r>
            <a:r>
              <a:rPr lang="en-US" altLang="zh-CN" sz="2400" i="1" dirty="0" smtClean="0"/>
              <a:t>n</a:t>
            </a:r>
            <a:r>
              <a:rPr lang="en-US" altLang="zh-CN" sz="2400" dirty="0" smtClean="0"/>
              <a:t>)</a:t>
            </a:r>
            <a:r>
              <a:rPr lang="en-US" altLang="zh-CN" sz="2400" dirty="0" smtClean="0">
                <a:sym typeface="Symbol"/>
              </a:rPr>
              <a:t></a:t>
            </a:r>
            <a:r>
              <a:rPr lang="en-US" altLang="zh-CN" sz="2400" dirty="0"/>
              <a:t>(</a:t>
            </a:r>
            <a:r>
              <a:rPr lang="en-US" altLang="zh-CN" sz="2400" i="1" dirty="0"/>
              <a:t>g</a:t>
            </a:r>
            <a:r>
              <a:rPr lang="en-US" altLang="zh-CN" sz="2400" dirty="0"/>
              <a:t>(</a:t>
            </a:r>
            <a:r>
              <a:rPr lang="en-US" altLang="zh-CN" sz="2400" i="1" dirty="0"/>
              <a:t>n</a:t>
            </a:r>
            <a:r>
              <a:rPr lang="en-US" altLang="zh-CN" sz="2400" dirty="0" smtClean="0"/>
              <a:t>))</a:t>
            </a:r>
            <a:r>
              <a:rPr lang="zh-CN" altLang="en-US" sz="2400" dirty="0" smtClean="0"/>
              <a:t>，当且仅当 </a:t>
            </a:r>
            <a:r>
              <a:rPr lang="en-US" altLang="zh-CN" sz="2400" i="1" dirty="0" smtClean="0"/>
              <a:t>f</a:t>
            </a:r>
            <a:r>
              <a:rPr lang="en-US" altLang="zh-CN" sz="2400" dirty="0" smtClean="0"/>
              <a:t>(</a:t>
            </a:r>
            <a:r>
              <a:rPr lang="en-US" altLang="zh-CN" sz="2400" i="1" dirty="0" smtClean="0"/>
              <a:t>n</a:t>
            </a:r>
            <a:r>
              <a:rPr lang="en-US" altLang="zh-CN" sz="2400" dirty="0" smtClean="0"/>
              <a:t>)</a:t>
            </a:r>
            <a:r>
              <a:rPr lang="en-US" altLang="zh-CN" sz="2400" dirty="0" smtClean="0">
                <a:sym typeface="Symbol"/>
              </a:rPr>
              <a:t></a:t>
            </a:r>
            <a:r>
              <a:rPr lang="en-US" altLang="zh-CN" sz="2400" i="1" dirty="0" smtClean="0">
                <a:sym typeface="Symbol"/>
              </a:rPr>
              <a:t>O</a:t>
            </a:r>
            <a:r>
              <a:rPr lang="en-US" altLang="zh-CN" sz="2400" dirty="0" smtClean="0"/>
              <a:t>(</a:t>
            </a:r>
            <a:r>
              <a:rPr lang="en-US" altLang="zh-CN" sz="2400" i="1" dirty="0" smtClean="0"/>
              <a:t>g</a:t>
            </a:r>
            <a:r>
              <a:rPr lang="en-US" altLang="zh-CN" sz="2400" dirty="0" smtClean="0"/>
              <a:t>(</a:t>
            </a:r>
            <a:r>
              <a:rPr lang="en-US" altLang="zh-CN" sz="2400" i="1" dirty="0" smtClean="0"/>
              <a:t>n</a:t>
            </a:r>
            <a:r>
              <a:rPr lang="en-US" altLang="zh-CN" sz="2400" dirty="0" smtClean="0"/>
              <a:t>))</a:t>
            </a:r>
            <a:r>
              <a:rPr lang="zh-CN" altLang="en-US" sz="2400" dirty="0" smtClean="0"/>
              <a:t>且 </a:t>
            </a:r>
            <a:r>
              <a:rPr lang="en-US" altLang="zh-CN" sz="2400" i="1" dirty="0" smtClean="0"/>
              <a:t>f</a:t>
            </a:r>
            <a:r>
              <a:rPr lang="en-US" altLang="zh-CN" sz="2400" dirty="0" smtClean="0"/>
              <a:t>(</a:t>
            </a:r>
            <a:r>
              <a:rPr lang="en-US" altLang="zh-CN" sz="2400" i="1" dirty="0" smtClean="0"/>
              <a:t>n</a:t>
            </a:r>
            <a:r>
              <a:rPr lang="en-US" altLang="zh-CN" sz="2400" dirty="0" smtClean="0"/>
              <a:t>)</a:t>
            </a:r>
            <a:r>
              <a:rPr lang="en-US" altLang="zh-CN" sz="2400" dirty="0" smtClean="0">
                <a:sym typeface="Symbol"/>
              </a:rPr>
              <a:t></a:t>
            </a:r>
            <a:r>
              <a:rPr lang="en-US" altLang="zh-CN" sz="2400" dirty="0"/>
              <a:t>(</a:t>
            </a:r>
            <a:r>
              <a:rPr lang="en-US" altLang="zh-CN" sz="2400" i="1" dirty="0"/>
              <a:t>g</a:t>
            </a:r>
            <a:r>
              <a:rPr lang="en-US" altLang="zh-CN" sz="2400" dirty="0"/>
              <a:t>(</a:t>
            </a:r>
            <a:r>
              <a:rPr lang="en-US" altLang="zh-CN" sz="2400" i="1" dirty="0"/>
              <a:t>n</a:t>
            </a:r>
            <a:r>
              <a:rPr lang="en-US" altLang="zh-CN" sz="2400" dirty="0" smtClean="0"/>
              <a:t>))</a:t>
            </a:r>
            <a:endParaRPr lang="pt-BR" altLang="zh-CN" sz="2400" dirty="0"/>
          </a:p>
          <a:p>
            <a:pPr algn="just" eaLnBrk="1" hangingPunct="1">
              <a:lnSpc>
                <a:spcPct val="125000"/>
              </a:lnSpc>
              <a:spcBef>
                <a:spcPts val="600"/>
              </a:spcBef>
            </a:pPr>
            <a:endParaRPr lang="en-US" sz="2400" b="1"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5800" y="228600"/>
            <a:ext cx="7772400" cy="1143000"/>
          </a:xfrm>
        </p:spPr>
        <p:txBody>
          <a:bodyPr/>
          <a:lstStyle/>
          <a:p>
            <a:pPr eaLnBrk="1" hangingPunct="1"/>
            <a:r>
              <a:rPr lang="en-US" altLang="zh-CN" dirty="0" smtClean="0"/>
              <a:t>1.3 </a:t>
            </a:r>
            <a:r>
              <a:rPr lang="zh-CN" altLang="en-US" dirty="0"/>
              <a:t>渐近记号 </a:t>
            </a:r>
            <a:r>
              <a:rPr lang="en-US" altLang="zh-CN" dirty="0"/>
              <a:t>—</a:t>
            </a:r>
            <a:r>
              <a:rPr lang="en-US" altLang="zh-CN" dirty="0">
                <a:sym typeface="Symbol" pitchFamily="18" charset="2"/>
              </a:rPr>
              <a:t></a:t>
            </a:r>
            <a:r>
              <a:rPr lang="zh-CN" altLang="en-US" dirty="0">
                <a:sym typeface="Symbol" pitchFamily="18" charset="2"/>
              </a:rPr>
              <a:t>记号 </a:t>
            </a:r>
            <a:r>
              <a:rPr lang="en-US" altLang="zh-CN" dirty="0" smtClean="0"/>
              <a:t>(3)</a:t>
            </a:r>
            <a:endParaRPr lang="zh-CN" altLang="en-US" sz="3600" dirty="0" smtClean="0">
              <a:sym typeface="Symbol" pitchFamily="18" charset="2"/>
            </a:endParaRPr>
          </a:p>
        </p:txBody>
      </p:sp>
      <p:sp>
        <p:nvSpPr>
          <p:cNvPr id="13315" name="Rectangle 3"/>
          <p:cNvSpPr>
            <a:spLocks noGrp="1" noChangeArrowheads="1"/>
          </p:cNvSpPr>
          <p:nvPr>
            <p:ph idx="1"/>
          </p:nvPr>
        </p:nvSpPr>
        <p:spPr/>
        <p:txBody>
          <a:bodyPr/>
          <a:lstStyle/>
          <a:p>
            <a:pPr marL="0" indent="0" eaLnBrk="1" hangingPunct="1">
              <a:lnSpc>
                <a:spcPct val="120000"/>
              </a:lnSpc>
              <a:spcBef>
                <a:spcPts val="600"/>
              </a:spcBef>
              <a:buNone/>
            </a:pPr>
            <a:r>
              <a:rPr lang="zh-CN" altLang="en-US" dirty="0" smtClean="0"/>
              <a:t>形式化证明</a:t>
            </a:r>
            <a:r>
              <a:rPr lang="en-US" altLang="zh-CN" i="1" dirty="0" smtClean="0"/>
              <a:t>n</a:t>
            </a:r>
            <a:r>
              <a:rPr lang="en-US" altLang="zh-CN" baseline="30000" dirty="0" smtClean="0"/>
              <a:t>2</a:t>
            </a:r>
            <a:r>
              <a:rPr lang="en-US" altLang="zh-CN" dirty="0" smtClean="0"/>
              <a:t>/2 - 3</a:t>
            </a:r>
            <a:r>
              <a:rPr lang="en-US" altLang="zh-CN" i="1" dirty="0" smtClean="0"/>
              <a:t>n </a:t>
            </a:r>
            <a:r>
              <a:rPr lang="en-US" altLang="zh-CN" dirty="0" smtClean="0"/>
              <a:t>= </a:t>
            </a:r>
            <a:r>
              <a:rPr lang="en-US" altLang="zh-CN" dirty="0" smtClean="0">
                <a:sym typeface="Symbol" pitchFamily="18" charset="2"/>
              </a:rPr>
              <a:t></a:t>
            </a:r>
            <a:r>
              <a:rPr lang="en-US" altLang="zh-CN" dirty="0" smtClean="0"/>
              <a:t>(</a:t>
            </a:r>
            <a:r>
              <a:rPr lang="en-US" altLang="zh-CN" i="1" dirty="0" smtClean="0"/>
              <a:t>n</a:t>
            </a:r>
            <a:r>
              <a:rPr lang="en-US" altLang="zh-CN" baseline="30000" dirty="0" smtClean="0"/>
              <a:t>2</a:t>
            </a:r>
            <a:r>
              <a:rPr lang="en-US" altLang="zh-CN" dirty="0" smtClean="0"/>
              <a:t>) </a:t>
            </a:r>
          </a:p>
          <a:p>
            <a:pPr eaLnBrk="1" hangingPunct="1">
              <a:lnSpc>
                <a:spcPct val="120000"/>
              </a:lnSpc>
              <a:spcBef>
                <a:spcPts val="600"/>
              </a:spcBef>
            </a:pPr>
            <a:r>
              <a:rPr lang="zh-CN" altLang="en-US" sz="2400" dirty="0" smtClean="0">
                <a:sym typeface="Symbol" pitchFamily="18" charset="2"/>
              </a:rPr>
              <a:t>即确定正常数</a:t>
            </a:r>
            <a:r>
              <a:rPr lang="en-US" altLang="zh-CN" sz="2400" i="1" dirty="0" smtClean="0">
                <a:sym typeface="Symbol" pitchFamily="18" charset="2"/>
              </a:rPr>
              <a:t>c</a:t>
            </a:r>
            <a:r>
              <a:rPr lang="en-US" altLang="zh-CN" sz="2400" baseline="-25000" dirty="0" smtClean="0">
                <a:sym typeface="Symbol" pitchFamily="18" charset="2"/>
              </a:rPr>
              <a:t>1</a:t>
            </a:r>
            <a:r>
              <a:rPr lang="en-US" altLang="zh-CN" sz="2400" dirty="0" smtClean="0">
                <a:sym typeface="Symbol" pitchFamily="18" charset="2"/>
              </a:rPr>
              <a:t>, </a:t>
            </a:r>
            <a:r>
              <a:rPr lang="en-US" altLang="zh-CN" sz="2400" i="1" dirty="0" smtClean="0">
                <a:sym typeface="Symbol" pitchFamily="18" charset="2"/>
              </a:rPr>
              <a:t>c</a:t>
            </a:r>
            <a:r>
              <a:rPr lang="en-US" altLang="zh-CN" sz="2400" baseline="-25000" dirty="0" smtClean="0">
                <a:sym typeface="Symbol" pitchFamily="18" charset="2"/>
              </a:rPr>
              <a:t>2</a:t>
            </a:r>
            <a:r>
              <a:rPr lang="zh-CN" altLang="en-US" sz="2400" dirty="0" smtClean="0">
                <a:sym typeface="Symbol" pitchFamily="18" charset="2"/>
              </a:rPr>
              <a:t>和</a:t>
            </a:r>
            <a:r>
              <a:rPr lang="en-US" altLang="zh-CN" sz="2400" i="1" dirty="0" smtClean="0">
                <a:sym typeface="Symbol" pitchFamily="18" charset="2"/>
              </a:rPr>
              <a:t>n</a:t>
            </a:r>
            <a:r>
              <a:rPr lang="en-US" altLang="zh-CN" sz="2400" baseline="-25000" dirty="0" smtClean="0">
                <a:sym typeface="Symbol" pitchFamily="18" charset="2"/>
              </a:rPr>
              <a:t>0</a:t>
            </a:r>
            <a:r>
              <a:rPr lang="zh-CN" altLang="en-US" sz="2400" dirty="0" smtClean="0">
                <a:sym typeface="Symbol" pitchFamily="18" charset="2"/>
              </a:rPr>
              <a:t>，使得对所有</a:t>
            </a:r>
            <a:r>
              <a:rPr lang="en-US" altLang="zh-CN" sz="2400" i="1" dirty="0" smtClean="0">
                <a:sym typeface="Symbol" pitchFamily="18" charset="2"/>
              </a:rPr>
              <a:t>n</a:t>
            </a:r>
            <a:r>
              <a:rPr lang="en-US" altLang="zh-CN" sz="2400" dirty="0" smtClean="0">
                <a:sym typeface="Symbol" pitchFamily="18" charset="2"/>
              </a:rPr>
              <a:t> </a:t>
            </a:r>
            <a:r>
              <a:rPr lang="pt-BR" altLang="zh-CN" sz="2400" dirty="0"/>
              <a:t>≥</a:t>
            </a:r>
            <a:r>
              <a:rPr lang="en-US" altLang="zh-CN" sz="2400" dirty="0" smtClean="0">
                <a:sym typeface="Symbol" pitchFamily="18" charset="2"/>
              </a:rPr>
              <a:t> </a:t>
            </a:r>
            <a:r>
              <a:rPr lang="en-US" altLang="zh-CN" sz="2400" i="1" dirty="0" smtClean="0">
                <a:sym typeface="Symbol" pitchFamily="18" charset="2"/>
              </a:rPr>
              <a:t>n</a:t>
            </a:r>
            <a:r>
              <a:rPr lang="en-US" altLang="zh-CN" sz="2400" baseline="-25000" dirty="0" smtClean="0">
                <a:sym typeface="Symbol" pitchFamily="18" charset="2"/>
              </a:rPr>
              <a:t>0</a:t>
            </a:r>
            <a:r>
              <a:rPr lang="zh-CN" altLang="en-US" sz="2400" dirty="0" smtClean="0">
                <a:sym typeface="Symbol" pitchFamily="18" charset="2"/>
              </a:rPr>
              <a:t>，有：</a:t>
            </a:r>
          </a:p>
          <a:p>
            <a:pPr eaLnBrk="1" hangingPunct="1">
              <a:lnSpc>
                <a:spcPct val="120000"/>
              </a:lnSpc>
              <a:spcBef>
                <a:spcPts val="600"/>
              </a:spcBef>
            </a:pPr>
            <a:endParaRPr lang="en-US" altLang="zh-CN" sz="2400" dirty="0" smtClean="0">
              <a:sym typeface="Symbol" pitchFamily="18" charset="2"/>
            </a:endParaRPr>
          </a:p>
          <a:p>
            <a:pPr eaLnBrk="1" hangingPunct="1">
              <a:lnSpc>
                <a:spcPct val="120000"/>
              </a:lnSpc>
              <a:spcBef>
                <a:spcPts val="600"/>
              </a:spcBef>
            </a:pPr>
            <a:endParaRPr lang="en-US" altLang="zh-CN" sz="2400" dirty="0">
              <a:sym typeface="Symbol" pitchFamily="18" charset="2"/>
            </a:endParaRPr>
          </a:p>
          <a:p>
            <a:pPr eaLnBrk="1" hangingPunct="1">
              <a:lnSpc>
                <a:spcPct val="120000"/>
              </a:lnSpc>
              <a:spcBef>
                <a:spcPts val="600"/>
              </a:spcBef>
            </a:pPr>
            <a:r>
              <a:rPr lang="zh-CN" altLang="en-US" sz="2400" dirty="0" smtClean="0">
                <a:sym typeface="Symbol" pitchFamily="18" charset="2"/>
              </a:rPr>
              <a:t>用</a:t>
            </a:r>
            <a:r>
              <a:rPr lang="en-US" altLang="zh-CN" sz="2400" i="1" dirty="0" smtClean="0">
                <a:sym typeface="Symbol" pitchFamily="18" charset="2"/>
              </a:rPr>
              <a:t>n</a:t>
            </a:r>
            <a:r>
              <a:rPr lang="en-US" altLang="zh-CN" sz="2400" baseline="30000" dirty="0" smtClean="0">
                <a:sym typeface="Symbol" pitchFamily="18" charset="2"/>
              </a:rPr>
              <a:t>2</a:t>
            </a:r>
            <a:r>
              <a:rPr lang="zh-CN" altLang="en-US" sz="2400" dirty="0" smtClean="0">
                <a:sym typeface="Symbol" pitchFamily="18" charset="2"/>
              </a:rPr>
              <a:t>除不等式得：</a:t>
            </a:r>
          </a:p>
          <a:p>
            <a:pPr eaLnBrk="1" hangingPunct="1">
              <a:lnSpc>
                <a:spcPct val="120000"/>
              </a:lnSpc>
              <a:spcBef>
                <a:spcPts val="600"/>
              </a:spcBef>
            </a:pPr>
            <a:endParaRPr lang="en-US" altLang="zh-CN" sz="2400" dirty="0" smtClean="0">
              <a:sym typeface="Symbol" pitchFamily="18" charset="2"/>
            </a:endParaRPr>
          </a:p>
          <a:p>
            <a:pPr eaLnBrk="1" hangingPunct="1">
              <a:lnSpc>
                <a:spcPct val="120000"/>
              </a:lnSpc>
              <a:spcBef>
                <a:spcPts val="600"/>
              </a:spcBef>
            </a:pPr>
            <a:r>
              <a:rPr lang="zh-CN" altLang="en-US" sz="2400" dirty="0" smtClean="0">
                <a:sym typeface="Symbol" pitchFamily="18" charset="2"/>
              </a:rPr>
              <a:t>右边不等式在</a:t>
            </a:r>
            <a:r>
              <a:rPr lang="en-US" altLang="zh-CN" sz="2400" i="1" dirty="0" smtClean="0">
                <a:sym typeface="Symbol" pitchFamily="18" charset="2"/>
              </a:rPr>
              <a:t>n</a:t>
            </a:r>
            <a:r>
              <a:rPr lang="en-US" altLang="zh-CN" sz="2400" dirty="0" smtClean="0">
                <a:sym typeface="Symbol" pitchFamily="18" charset="2"/>
              </a:rPr>
              <a:t> </a:t>
            </a:r>
            <a:r>
              <a:rPr lang="pt-BR" altLang="zh-CN" sz="2400" dirty="0"/>
              <a:t>≥</a:t>
            </a:r>
            <a:r>
              <a:rPr lang="en-US" altLang="zh-CN" sz="2400" dirty="0" smtClean="0">
                <a:sym typeface="Symbol" pitchFamily="18" charset="2"/>
              </a:rPr>
              <a:t> 1</a:t>
            </a:r>
            <a:r>
              <a:rPr lang="zh-CN" altLang="en-US" sz="2400" dirty="0" smtClean="0">
                <a:sym typeface="Symbol" pitchFamily="18" charset="2"/>
              </a:rPr>
              <a:t>，</a:t>
            </a:r>
            <a:r>
              <a:rPr lang="en-US" altLang="zh-CN" sz="2400" i="1" dirty="0" smtClean="0">
                <a:sym typeface="Symbol" pitchFamily="18" charset="2"/>
              </a:rPr>
              <a:t>c</a:t>
            </a:r>
            <a:r>
              <a:rPr lang="en-US" altLang="zh-CN" sz="2400" baseline="-25000" dirty="0" smtClean="0">
                <a:sym typeface="Symbol" pitchFamily="18" charset="2"/>
              </a:rPr>
              <a:t>2 </a:t>
            </a:r>
            <a:r>
              <a:rPr lang="pt-BR" altLang="zh-CN" sz="2400" dirty="0"/>
              <a:t>≥</a:t>
            </a:r>
            <a:r>
              <a:rPr lang="en-US" altLang="zh-CN" sz="2400" dirty="0" smtClean="0">
                <a:sym typeface="Symbol" pitchFamily="18" charset="2"/>
              </a:rPr>
              <a:t> 1/2</a:t>
            </a:r>
            <a:r>
              <a:rPr lang="zh-CN" altLang="en-US" sz="2400" dirty="0" smtClean="0">
                <a:sym typeface="Symbol" pitchFamily="18" charset="2"/>
              </a:rPr>
              <a:t>时成立，左边不等式在</a:t>
            </a:r>
            <a:r>
              <a:rPr lang="en-US" altLang="zh-CN" sz="2400" i="1" dirty="0" smtClean="0">
                <a:sym typeface="Symbol" pitchFamily="18" charset="2"/>
              </a:rPr>
              <a:t>n</a:t>
            </a:r>
            <a:r>
              <a:rPr lang="en-US" altLang="zh-CN" sz="2400" dirty="0" smtClean="0">
                <a:sym typeface="Symbol" pitchFamily="18" charset="2"/>
              </a:rPr>
              <a:t>  7</a:t>
            </a:r>
            <a:r>
              <a:rPr lang="zh-CN" altLang="en-US" sz="2400" dirty="0" smtClean="0">
                <a:sym typeface="Symbol" pitchFamily="18" charset="2"/>
              </a:rPr>
              <a:t>，</a:t>
            </a:r>
            <a:r>
              <a:rPr lang="en-US" altLang="zh-CN" sz="2400" i="1" dirty="0" smtClean="0">
                <a:sym typeface="Symbol" pitchFamily="18" charset="2"/>
              </a:rPr>
              <a:t>c</a:t>
            </a:r>
            <a:r>
              <a:rPr lang="en-US" altLang="zh-CN" sz="2400" baseline="-25000" dirty="0" smtClean="0">
                <a:sym typeface="Symbol" pitchFamily="18" charset="2"/>
              </a:rPr>
              <a:t>1</a:t>
            </a:r>
            <a:r>
              <a:rPr lang="en-US" altLang="zh-CN" sz="2400" dirty="0" smtClean="0"/>
              <a:t> </a:t>
            </a:r>
            <a:r>
              <a:rPr lang="en-US" altLang="zh-CN" sz="2400" dirty="0" smtClean="0">
                <a:sym typeface="Symbol" pitchFamily="18" charset="2"/>
              </a:rPr>
              <a:t> 1/14</a:t>
            </a:r>
            <a:r>
              <a:rPr lang="zh-CN" altLang="en-US" sz="2400" dirty="0" smtClean="0">
                <a:sym typeface="Symbol" pitchFamily="18" charset="2"/>
              </a:rPr>
              <a:t>时成立，选</a:t>
            </a:r>
            <a:r>
              <a:rPr lang="en-US" altLang="zh-CN" sz="2400" i="1" dirty="0" smtClean="0">
                <a:sym typeface="Symbol" pitchFamily="18" charset="2"/>
              </a:rPr>
              <a:t>c</a:t>
            </a:r>
            <a:r>
              <a:rPr lang="en-US" altLang="zh-CN" sz="2400" baseline="-25000" dirty="0" smtClean="0">
                <a:sym typeface="Symbol" pitchFamily="18" charset="2"/>
              </a:rPr>
              <a:t>1 </a:t>
            </a:r>
            <a:r>
              <a:rPr lang="en-US" altLang="zh-CN" sz="2400" dirty="0" smtClean="0">
                <a:sym typeface="Symbol" pitchFamily="18" charset="2"/>
              </a:rPr>
              <a:t>= 1/14</a:t>
            </a:r>
            <a:r>
              <a:rPr lang="zh-CN" altLang="en-US" sz="2400" dirty="0" smtClean="0">
                <a:sym typeface="Symbol" pitchFamily="18" charset="2"/>
              </a:rPr>
              <a:t>，</a:t>
            </a:r>
            <a:r>
              <a:rPr lang="en-US" altLang="zh-CN" sz="2400" i="1" dirty="0" smtClean="0">
                <a:sym typeface="Symbol" pitchFamily="18" charset="2"/>
              </a:rPr>
              <a:t>c</a:t>
            </a:r>
            <a:r>
              <a:rPr lang="en-US" altLang="zh-CN" sz="2400" baseline="-25000" dirty="0" smtClean="0">
                <a:sym typeface="Symbol" pitchFamily="18" charset="2"/>
              </a:rPr>
              <a:t>2 </a:t>
            </a:r>
            <a:r>
              <a:rPr lang="en-US" altLang="zh-CN" sz="2400" dirty="0" smtClean="0">
                <a:sym typeface="Symbol" pitchFamily="18" charset="2"/>
              </a:rPr>
              <a:t>= 1/2</a:t>
            </a:r>
            <a:r>
              <a:rPr lang="zh-CN" altLang="en-US" sz="2400" dirty="0" smtClean="0">
                <a:sym typeface="Symbol" pitchFamily="18" charset="2"/>
              </a:rPr>
              <a:t>，</a:t>
            </a:r>
            <a:r>
              <a:rPr lang="en-US" altLang="zh-CN" sz="2400" i="1" dirty="0" smtClean="0">
                <a:sym typeface="Symbol" pitchFamily="18" charset="2"/>
              </a:rPr>
              <a:t>n</a:t>
            </a:r>
            <a:r>
              <a:rPr lang="en-US" altLang="zh-CN" sz="2400" baseline="-25000" dirty="0" smtClean="0">
                <a:sym typeface="Symbol" pitchFamily="18" charset="2"/>
              </a:rPr>
              <a:t>0</a:t>
            </a:r>
            <a:r>
              <a:rPr lang="en-US" altLang="zh-CN" sz="2400" dirty="0" smtClean="0">
                <a:sym typeface="Symbol" pitchFamily="18" charset="2"/>
              </a:rPr>
              <a:t>=7</a:t>
            </a:r>
            <a:r>
              <a:rPr lang="zh-CN" altLang="en-US" sz="2400" dirty="0" smtClean="0">
                <a:sym typeface="Symbol" pitchFamily="18" charset="2"/>
              </a:rPr>
              <a:t>时上式即可成立。</a:t>
            </a:r>
          </a:p>
        </p:txBody>
      </p:sp>
      <p:pic>
        <p:nvPicPr>
          <p:cNvPr id="13316" name="Picture 5" descr="24_a"/>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819400" y="2438400"/>
            <a:ext cx="3334205" cy="8262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17" name="Picture 7" descr="24_b"/>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05200" y="3505200"/>
            <a:ext cx="2710817"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en-US" altLang="zh-CN" sz="3600" dirty="0" smtClean="0"/>
              <a:t>1.3 </a:t>
            </a:r>
            <a:r>
              <a:rPr lang="zh-CN" altLang="en-US" sz="3600" dirty="0"/>
              <a:t>渐近记号 </a:t>
            </a:r>
            <a:r>
              <a:rPr lang="en-US" altLang="zh-CN" sz="3600" dirty="0"/>
              <a:t>—</a:t>
            </a:r>
            <a:r>
              <a:rPr lang="en-US" altLang="zh-CN" sz="3600" dirty="0">
                <a:sym typeface="Symbol" pitchFamily="18" charset="2"/>
              </a:rPr>
              <a:t></a:t>
            </a:r>
            <a:r>
              <a:rPr lang="zh-CN" altLang="en-US" sz="3600" dirty="0">
                <a:sym typeface="Symbol" pitchFamily="18" charset="2"/>
              </a:rPr>
              <a:t>记号 </a:t>
            </a:r>
            <a:r>
              <a:rPr lang="en-US" altLang="zh-CN" sz="3600" dirty="0" smtClean="0"/>
              <a:t>(4)</a:t>
            </a:r>
            <a:endParaRPr lang="en-US" sz="3600" b="1" dirty="0">
              <a:solidFill>
                <a:srgbClr val="0000CC"/>
              </a:solidFill>
            </a:endParaRPr>
          </a:p>
        </p:txBody>
      </p:sp>
      <p:sp>
        <p:nvSpPr>
          <p:cNvPr id="7171" name="Rectangle 3"/>
          <p:cNvSpPr>
            <a:spLocks noGrp="1" noChangeArrowheads="1"/>
          </p:cNvSpPr>
          <p:nvPr>
            <p:ph type="body" idx="4294967295"/>
          </p:nvPr>
        </p:nvSpPr>
        <p:spPr>
          <a:xfrm>
            <a:off x="685800" y="1371600"/>
            <a:ext cx="8458200" cy="5181600"/>
          </a:xfrm>
        </p:spPr>
        <p:txBody>
          <a:bodyPr/>
          <a:lstStyle/>
          <a:p>
            <a:pPr marL="0" indent="0" eaLnBrk="1" hangingPunct="1">
              <a:lnSpc>
                <a:spcPct val="90000"/>
              </a:lnSpc>
              <a:buNone/>
            </a:pPr>
            <a:r>
              <a:rPr lang="zh-CN" altLang="en-US" sz="2400" b="1" dirty="0">
                <a:latin typeface="Times New Roman" pitchFamily="18" charset="0"/>
              </a:rPr>
              <a:t>练习</a:t>
            </a:r>
            <a:r>
              <a:rPr lang="en-US" sz="2400" b="1" dirty="0" smtClean="0">
                <a:latin typeface="Times New Roman" pitchFamily="18" charset="0"/>
              </a:rPr>
              <a:t>: </a:t>
            </a:r>
            <a:r>
              <a:rPr lang="zh-CN" altLang="en-US" sz="2400" b="1" dirty="0" smtClean="0">
                <a:latin typeface="Times New Roman" pitchFamily="18" charset="0"/>
              </a:rPr>
              <a:t>下列哪些关系是正确的</a:t>
            </a:r>
            <a:r>
              <a:rPr lang="en-US" sz="2400" b="1" dirty="0" smtClean="0"/>
              <a:t>?</a:t>
            </a:r>
            <a:endParaRPr lang="en-US" sz="2400" b="1" dirty="0"/>
          </a:p>
          <a:p>
            <a:pPr eaLnBrk="1" hangingPunct="1">
              <a:lnSpc>
                <a:spcPct val="90000"/>
              </a:lnSpc>
              <a:spcBef>
                <a:spcPts val="1800"/>
              </a:spcBef>
            </a:pPr>
            <a:r>
              <a:rPr lang="en-US" sz="2400" b="1" dirty="0" smtClean="0">
                <a:latin typeface="Times New Roman" pitchFamily="18" charset="0"/>
              </a:rPr>
              <a:t>1000000</a:t>
            </a:r>
            <a:r>
              <a:rPr lang="en-US" sz="2400" b="1" i="1" dirty="0" smtClean="0">
                <a:latin typeface="Times New Roman" pitchFamily="18" charset="0"/>
              </a:rPr>
              <a:t>n</a:t>
            </a:r>
            <a:r>
              <a:rPr lang="en-US" sz="2400" b="1" baseline="30000" dirty="0" smtClean="0">
                <a:latin typeface="Times New Roman" pitchFamily="18" charset="0"/>
              </a:rPr>
              <a:t>2</a:t>
            </a:r>
            <a:r>
              <a:rPr lang="en-US" sz="2400" b="1" dirty="0" smtClean="0">
                <a:latin typeface="Times New Roman" pitchFamily="18" charset="0"/>
              </a:rPr>
              <a:t> </a:t>
            </a:r>
            <a:r>
              <a:rPr lang="en-US" sz="2400" b="1" dirty="0">
                <a:latin typeface="WP MathA" pitchFamily="2" charset="2"/>
                <a:sym typeface="Symbol" pitchFamily="18" charset="2"/>
              </a:rPr>
              <a:t></a:t>
            </a:r>
            <a:r>
              <a:rPr lang="en-US" sz="2400" b="1" dirty="0">
                <a:latin typeface="Symbol" pitchFamily="18" charset="2"/>
              </a:rPr>
              <a:t> </a:t>
            </a:r>
            <a:r>
              <a:rPr lang="en-US" sz="2400" b="1" dirty="0" smtClean="0">
                <a:solidFill>
                  <a:schemeClr val="tx2"/>
                </a:solidFill>
                <a:latin typeface="Symbol" pitchFamily="18" charset="2"/>
                <a:sym typeface="Symbol"/>
              </a:rPr>
              <a:t></a:t>
            </a:r>
            <a:r>
              <a:rPr lang="en-US" sz="2400" b="1" dirty="0" smtClean="0">
                <a:latin typeface="Times New Roman" pitchFamily="18" charset="0"/>
              </a:rPr>
              <a:t>(</a:t>
            </a:r>
            <a:r>
              <a:rPr lang="en-US" sz="2400" b="1" i="1" dirty="0" smtClean="0">
                <a:latin typeface="Times New Roman" pitchFamily="18" charset="0"/>
              </a:rPr>
              <a:t>n</a:t>
            </a:r>
            <a:r>
              <a:rPr lang="en-US" sz="2400" b="1" baseline="30000" dirty="0" smtClean="0">
                <a:latin typeface="Times New Roman" pitchFamily="18" charset="0"/>
              </a:rPr>
              <a:t>2</a:t>
            </a:r>
            <a:r>
              <a:rPr lang="en-US" sz="2400" b="1" dirty="0">
                <a:latin typeface="Times New Roman" pitchFamily="18" charset="0"/>
              </a:rPr>
              <a:t>) </a:t>
            </a:r>
          </a:p>
          <a:p>
            <a:pPr marL="0" indent="0" eaLnBrk="1" hangingPunct="1">
              <a:lnSpc>
                <a:spcPct val="90000"/>
              </a:lnSpc>
              <a:buNone/>
            </a:pPr>
            <a:endParaRPr lang="en-US" sz="2400" b="1" dirty="0">
              <a:latin typeface="Times New Roman" pitchFamily="18" charset="0"/>
            </a:endParaRPr>
          </a:p>
          <a:p>
            <a:pPr eaLnBrk="1" hangingPunct="1">
              <a:lnSpc>
                <a:spcPct val="90000"/>
              </a:lnSpc>
            </a:pPr>
            <a:r>
              <a:rPr lang="en-US" sz="2400" b="1" dirty="0">
                <a:latin typeface="Times New Roman" pitchFamily="18" charset="0"/>
              </a:rPr>
              <a:t>(</a:t>
            </a:r>
            <a:r>
              <a:rPr lang="en-US" sz="2400" b="1" i="1" dirty="0">
                <a:latin typeface="Times New Roman" pitchFamily="18" charset="0"/>
              </a:rPr>
              <a:t>n </a:t>
            </a:r>
            <a:r>
              <a:rPr lang="en-US" sz="2400" b="1" i="1" dirty="0" smtClean="0">
                <a:latin typeface="Times New Roman" pitchFamily="18" charset="0"/>
              </a:rPr>
              <a:t>–</a:t>
            </a:r>
            <a:r>
              <a:rPr lang="en-US" sz="2400" b="1" dirty="0" smtClean="0">
                <a:latin typeface="Times New Roman" pitchFamily="18" charset="0"/>
              </a:rPr>
              <a:t> </a:t>
            </a:r>
            <a:r>
              <a:rPr lang="en-US" sz="2400" b="1" dirty="0">
                <a:latin typeface="Times New Roman" pitchFamily="18" charset="0"/>
              </a:rPr>
              <a:t>1)</a:t>
            </a:r>
            <a:r>
              <a:rPr lang="en-US" sz="2400" b="1" i="1" dirty="0">
                <a:latin typeface="Times New Roman" pitchFamily="18" charset="0"/>
              </a:rPr>
              <a:t>n </a:t>
            </a:r>
            <a:r>
              <a:rPr lang="en-US" sz="2400" b="1" dirty="0">
                <a:latin typeface="Times New Roman" pitchFamily="18" charset="0"/>
              </a:rPr>
              <a:t>/ 2</a:t>
            </a:r>
            <a:r>
              <a:rPr lang="en-US" sz="2400" b="1" dirty="0">
                <a:latin typeface="Symbol" pitchFamily="18" charset="2"/>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smtClean="0">
                <a:latin typeface="Times New Roman" pitchFamily="18" charset="0"/>
              </a:rPr>
              <a:t>(</a:t>
            </a:r>
            <a:r>
              <a:rPr lang="en-US" sz="2400" b="1" i="1" dirty="0" smtClean="0">
                <a:latin typeface="Times New Roman" pitchFamily="18" charset="0"/>
              </a:rPr>
              <a:t>n</a:t>
            </a:r>
            <a:r>
              <a:rPr lang="en-US" sz="2400" b="1" baseline="30000" dirty="0" smtClean="0">
                <a:latin typeface="Times New Roman" pitchFamily="18" charset="0"/>
              </a:rPr>
              <a:t>2</a:t>
            </a:r>
            <a:r>
              <a:rPr lang="en-US" sz="2400" b="1" dirty="0" smtClean="0">
                <a:latin typeface="Times New Roman" pitchFamily="18" charset="0"/>
              </a:rPr>
              <a:t>)</a:t>
            </a:r>
            <a:endParaRPr lang="en-US" sz="2400" b="1" dirty="0">
              <a:latin typeface="Times New Roman" pitchFamily="18" charset="0"/>
            </a:endParaRPr>
          </a:p>
          <a:p>
            <a:pPr marL="0" indent="0" eaLnBrk="1" hangingPunct="1">
              <a:lnSpc>
                <a:spcPct val="90000"/>
              </a:lnSpc>
              <a:buNone/>
            </a:pPr>
            <a:r>
              <a:rPr lang="en-US" sz="2400" b="1" dirty="0" smtClean="0">
                <a:latin typeface="Times New Roman" pitchFamily="18" charset="0"/>
              </a:rPr>
              <a:t>        </a:t>
            </a:r>
            <a:endParaRPr lang="en-US" sz="2400" b="1" i="1" dirty="0">
              <a:latin typeface="Times New Roman" pitchFamily="18" charset="0"/>
            </a:endParaRPr>
          </a:p>
          <a:p>
            <a:pPr eaLnBrk="1" hangingPunct="1">
              <a:lnSpc>
                <a:spcPct val="90000"/>
              </a:lnSpc>
            </a:pPr>
            <a:r>
              <a:rPr lang="en-US" sz="2400" b="1" i="1" dirty="0">
                <a:latin typeface="Times New Roman" pitchFamily="18" charset="0"/>
              </a:rPr>
              <a:t>n </a:t>
            </a:r>
            <a:r>
              <a:rPr lang="en-US" sz="2400" b="1" dirty="0">
                <a:latin typeface="Times New Roman" pitchFamily="18" charset="0"/>
              </a:rPr>
              <a:t>/ 2</a:t>
            </a:r>
            <a:r>
              <a:rPr lang="en-US" sz="2400" b="1" dirty="0">
                <a:latin typeface="Symbol" pitchFamily="18" charset="2"/>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smtClean="0">
                <a:latin typeface="Times New Roman" pitchFamily="18" charset="0"/>
              </a:rPr>
              <a:t>(</a:t>
            </a:r>
            <a:r>
              <a:rPr lang="en-US" sz="2400" b="1" i="1" dirty="0" smtClean="0">
                <a:latin typeface="Times New Roman" pitchFamily="18" charset="0"/>
              </a:rPr>
              <a:t>n</a:t>
            </a:r>
            <a:r>
              <a:rPr lang="en-US" sz="2400" b="1" baseline="30000" dirty="0" smtClean="0">
                <a:latin typeface="Times New Roman" pitchFamily="18" charset="0"/>
              </a:rPr>
              <a:t>2</a:t>
            </a:r>
            <a:r>
              <a:rPr lang="en-US" sz="2400" b="1" dirty="0" smtClean="0">
                <a:latin typeface="Times New Roman" pitchFamily="18" charset="0"/>
              </a:rPr>
              <a:t>)</a:t>
            </a:r>
            <a:endParaRPr lang="en-US" sz="2400" b="1" dirty="0">
              <a:latin typeface="Times New Roman" pitchFamily="18" charset="0"/>
            </a:endParaRPr>
          </a:p>
          <a:p>
            <a:pPr marL="0" indent="0" eaLnBrk="1" hangingPunct="1">
              <a:lnSpc>
                <a:spcPct val="90000"/>
              </a:lnSpc>
              <a:buNone/>
            </a:pPr>
            <a:endParaRPr lang="en-US" sz="2400" b="1" dirty="0">
              <a:latin typeface="Times New Roman" pitchFamily="18" charset="0"/>
            </a:endParaRPr>
          </a:p>
          <a:p>
            <a:pPr eaLnBrk="1" hangingPunct="1">
              <a:lnSpc>
                <a:spcPct val="90000"/>
              </a:lnSpc>
            </a:pPr>
            <a:r>
              <a:rPr lang="en-US" sz="2400" b="1" dirty="0" err="1">
                <a:latin typeface="Times New Roman" pitchFamily="18" charset="0"/>
              </a:rPr>
              <a:t>lg</a:t>
            </a:r>
            <a:r>
              <a:rPr lang="en-US" sz="2400" b="1" dirty="0">
                <a:latin typeface="Times New Roman" pitchFamily="18" charset="0"/>
              </a:rPr>
              <a:t> </a:t>
            </a:r>
            <a:r>
              <a:rPr lang="en-US" sz="2400" b="1" i="1" dirty="0" smtClean="0">
                <a:latin typeface="Times New Roman" pitchFamily="18" charset="0"/>
              </a:rPr>
              <a:t>n</a:t>
            </a:r>
            <a:r>
              <a:rPr lang="en-US" sz="2400" b="1" baseline="30000" dirty="0" smtClean="0">
                <a:latin typeface="Times New Roman" pitchFamily="18" charset="0"/>
              </a:rPr>
              <a:t>2</a:t>
            </a:r>
            <a:r>
              <a:rPr lang="en-US" sz="2400" b="1" dirty="0" smtClean="0"/>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smtClean="0">
                <a:latin typeface="Times New Roman" pitchFamily="18" charset="0"/>
              </a:rPr>
              <a:t>(</a:t>
            </a:r>
            <a:r>
              <a:rPr lang="en-US" sz="2400" b="1" dirty="0" err="1" smtClean="0">
                <a:latin typeface="Times New Roman" pitchFamily="18" charset="0"/>
              </a:rPr>
              <a:t>lg</a:t>
            </a:r>
            <a:r>
              <a:rPr lang="en-US" sz="2400" b="1" dirty="0" smtClean="0">
                <a:latin typeface="Times New Roman" pitchFamily="18" charset="0"/>
              </a:rPr>
              <a:t> </a:t>
            </a:r>
            <a:r>
              <a:rPr lang="en-US" sz="2400" b="1" i="1" dirty="0" smtClean="0">
                <a:latin typeface="Times New Roman" pitchFamily="18" charset="0"/>
              </a:rPr>
              <a:t>n</a:t>
            </a:r>
            <a:r>
              <a:rPr lang="en-US" sz="2400" b="1" dirty="0" smtClean="0">
                <a:latin typeface="Times New Roman" pitchFamily="18" charset="0"/>
              </a:rPr>
              <a:t>)</a:t>
            </a:r>
            <a:endParaRPr lang="en-US" sz="2400" b="1" dirty="0">
              <a:latin typeface="Times New Roman" pitchFamily="18" charset="0"/>
            </a:endParaRPr>
          </a:p>
          <a:p>
            <a:pPr eaLnBrk="1" hangingPunct="1">
              <a:lnSpc>
                <a:spcPct val="90000"/>
              </a:lnSpc>
            </a:pPr>
            <a:endParaRPr lang="en-US" sz="2400" b="1" dirty="0" smtClean="0"/>
          </a:p>
          <a:p>
            <a:pPr eaLnBrk="1" hangingPunct="1">
              <a:lnSpc>
                <a:spcPct val="90000"/>
              </a:lnSpc>
            </a:pPr>
            <a:r>
              <a:rPr lang="en-US" sz="2400" b="1" dirty="0" smtClean="0"/>
              <a:t>lg</a:t>
            </a:r>
            <a:r>
              <a:rPr lang="en-US" sz="2400" b="1" baseline="30000" dirty="0" smtClean="0"/>
              <a:t>2</a:t>
            </a:r>
            <a:r>
              <a:rPr lang="en-US" sz="2400" b="1" i="1" dirty="0" smtClean="0"/>
              <a:t>n</a:t>
            </a:r>
            <a:r>
              <a:rPr lang="en-US" sz="2400" b="1" dirty="0" smtClean="0"/>
              <a:t> </a:t>
            </a:r>
            <a:r>
              <a:rPr lang="en-US" sz="2400" b="1" dirty="0">
                <a:latin typeface="WP MathA" pitchFamily="2" charset="2"/>
                <a:sym typeface="Symbol" pitchFamily="18" charset="2"/>
              </a:rPr>
              <a:t></a:t>
            </a:r>
            <a:r>
              <a:rPr lang="en-US" sz="2400" b="1" dirty="0"/>
              <a:t> </a:t>
            </a:r>
            <a:r>
              <a:rPr lang="en-US" sz="2400" b="1" dirty="0">
                <a:solidFill>
                  <a:schemeClr val="tx2"/>
                </a:solidFill>
                <a:latin typeface="Symbol" pitchFamily="18" charset="2"/>
                <a:sym typeface="Symbol"/>
              </a:rPr>
              <a:t></a:t>
            </a:r>
            <a:r>
              <a:rPr lang="en-US" sz="2400" b="1" dirty="0" smtClean="0"/>
              <a:t>(</a:t>
            </a:r>
            <a:r>
              <a:rPr lang="en-US" sz="2400" b="1" dirty="0" err="1"/>
              <a:t>lg</a:t>
            </a:r>
            <a:r>
              <a:rPr lang="en-US" sz="2400" b="1" dirty="0"/>
              <a:t> </a:t>
            </a:r>
            <a:r>
              <a:rPr lang="en-US" sz="2400" b="1" i="1" dirty="0"/>
              <a:t>n</a:t>
            </a:r>
            <a:r>
              <a:rPr lang="en-US" sz="2400" b="1" dirty="0"/>
              <a:t>)</a:t>
            </a:r>
          </a:p>
          <a:p>
            <a:pPr marL="0" indent="0" eaLnBrk="1" hangingPunct="1">
              <a:lnSpc>
                <a:spcPct val="90000"/>
              </a:lnSpc>
              <a:buNone/>
            </a:pPr>
            <a:endParaRPr lang="en-US" sz="2400" b="1" i="1" dirty="0" smtClean="0">
              <a:latin typeface="Times New Roman" pitchFamily="18" charset="0"/>
            </a:endParaRPr>
          </a:p>
          <a:p>
            <a:pPr eaLnBrk="1" hangingPunct="1">
              <a:lnSpc>
                <a:spcPct val="90000"/>
              </a:lnSpc>
            </a:pPr>
            <a:r>
              <a:rPr lang="en-US" sz="2400" b="1" i="1" dirty="0" smtClean="0">
                <a:latin typeface="Times New Roman" pitchFamily="18" charset="0"/>
              </a:rPr>
              <a:t>n</a:t>
            </a:r>
            <a:r>
              <a:rPr lang="en-US" sz="2400" b="1" baseline="30000" dirty="0" smtClean="0">
                <a:latin typeface="Times New Roman" pitchFamily="18" charset="0"/>
              </a:rPr>
              <a:t>2</a:t>
            </a:r>
            <a:r>
              <a:rPr lang="en-US" sz="2400" b="1" dirty="0" smtClean="0">
                <a:latin typeface="Times New Roman" pitchFamily="18" charset="0"/>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smtClean="0">
                <a:latin typeface="Times New Roman" pitchFamily="18" charset="0"/>
              </a:rPr>
              <a:t>(</a:t>
            </a:r>
            <a:r>
              <a:rPr lang="en-US" sz="2400" b="1" i="1" dirty="0" smtClean="0">
                <a:latin typeface="Times New Roman" pitchFamily="18" charset="0"/>
              </a:rPr>
              <a:t>n</a:t>
            </a:r>
            <a:r>
              <a:rPr lang="en-US" sz="2400" b="1" dirty="0" smtClean="0">
                <a:latin typeface="Times New Roman" pitchFamily="18" charset="0"/>
              </a:rPr>
              <a:t>)</a:t>
            </a:r>
            <a:endParaRPr lang="en-US" sz="2400" b="1" dirty="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1">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6"/>
          <p:cNvSpPr>
            <a:spLocks noGrp="1" noChangeArrowheads="1"/>
          </p:cNvSpPr>
          <p:nvPr>
            <p:ph type="title"/>
          </p:nvPr>
        </p:nvSpPr>
        <p:spPr>
          <a:xfrm>
            <a:off x="533400" y="0"/>
            <a:ext cx="7772400" cy="1143000"/>
          </a:xfrm>
          <a:noFill/>
        </p:spPr>
        <p:txBody>
          <a:bodyPr/>
          <a:lstStyle/>
          <a:p>
            <a:pPr eaLnBrk="1" hangingPunct="1"/>
            <a:r>
              <a:rPr lang="en-US" altLang="zh-CN" dirty="0" smtClean="0"/>
              <a:t>1.3 </a:t>
            </a:r>
            <a:r>
              <a:rPr lang="zh-CN" altLang="en-US" dirty="0" smtClean="0"/>
              <a:t>渐近记号 </a:t>
            </a:r>
            <a:r>
              <a:rPr lang="en-US" altLang="zh-CN" dirty="0" smtClean="0">
                <a:latin typeface="Arial" pitchFamily="34" charset="0"/>
              </a:rPr>
              <a:t>— </a:t>
            </a:r>
            <a:r>
              <a:rPr lang="en-US" altLang="zh-CN" i="1" dirty="0" smtClean="0">
                <a:sym typeface="Symbol" pitchFamily="18" charset="2"/>
              </a:rPr>
              <a:t>o</a:t>
            </a:r>
            <a:r>
              <a:rPr lang="zh-CN" altLang="en-US" dirty="0" smtClean="0">
                <a:sym typeface="Symbol" pitchFamily="18" charset="2"/>
              </a:rPr>
              <a:t>记号</a:t>
            </a:r>
          </a:p>
        </p:txBody>
      </p:sp>
      <p:sp>
        <p:nvSpPr>
          <p:cNvPr id="18434" name="Rectangle 3"/>
          <p:cNvSpPr>
            <a:spLocks noGrp="1" noChangeArrowheads="1"/>
          </p:cNvSpPr>
          <p:nvPr>
            <p:ph idx="1"/>
          </p:nvPr>
        </p:nvSpPr>
        <p:spPr/>
        <p:txBody>
          <a:bodyPr/>
          <a:lstStyle/>
          <a:p>
            <a:pPr marL="0" indent="0" eaLnBrk="1" hangingPunct="1">
              <a:lnSpc>
                <a:spcPct val="125000"/>
              </a:lnSpc>
              <a:spcBef>
                <a:spcPts val="600"/>
              </a:spcBef>
              <a:buNone/>
            </a:pPr>
            <a:r>
              <a:rPr lang="zh-CN" altLang="en-US" dirty="0" smtClean="0"/>
              <a:t>非渐近紧确上界记号</a:t>
            </a:r>
            <a:r>
              <a:rPr lang="en-US" altLang="zh-CN" i="1" dirty="0" smtClean="0"/>
              <a:t>o</a:t>
            </a:r>
            <a:r>
              <a:rPr lang="en-US" altLang="zh-CN" sz="2800" i="1" dirty="0" smtClean="0"/>
              <a:t> </a:t>
            </a:r>
            <a:r>
              <a:rPr lang="en-US" altLang="zh-CN" dirty="0"/>
              <a:t>(</a:t>
            </a:r>
            <a:r>
              <a:rPr lang="zh-CN" altLang="en-US" dirty="0" smtClean="0"/>
              <a:t>小</a:t>
            </a:r>
            <a:r>
              <a:rPr lang="en-US" altLang="zh-CN" i="1" dirty="0"/>
              <a:t>o</a:t>
            </a:r>
            <a:r>
              <a:rPr lang="en-US" altLang="zh-CN" dirty="0" smtClean="0"/>
              <a:t> </a:t>
            </a:r>
            <a:r>
              <a:rPr lang="zh-CN" altLang="en-US" dirty="0"/>
              <a:t>记号</a:t>
            </a:r>
            <a:r>
              <a:rPr lang="en-US" altLang="zh-CN" dirty="0" smtClean="0"/>
              <a:t>)</a:t>
            </a:r>
            <a:endParaRPr lang="en-US" altLang="zh-CN" sz="2800" i="1" dirty="0" smtClean="0"/>
          </a:p>
          <a:p>
            <a:pPr eaLnBrk="1" hangingPunct="1">
              <a:lnSpc>
                <a:spcPct val="125000"/>
              </a:lnSpc>
              <a:spcBef>
                <a:spcPts val="600"/>
              </a:spcBef>
            </a:pPr>
            <a:r>
              <a:rPr lang="en-US" altLang="zh-CN" sz="2400" i="1" dirty="0" smtClean="0"/>
              <a:t>o</a:t>
            </a:r>
            <a:r>
              <a:rPr lang="en-US" altLang="zh-CN" sz="2400" dirty="0" smtClean="0"/>
              <a:t>(</a:t>
            </a:r>
            <a:r>
              <a:rPr lang="en-US" altLang="zh-CN" sz="2400" i="1" dirty="0" smtClean="0"/>
              <a:t>g</a:t>
            </a:r>
            <a:r>
              <a:rPr lang="en-US" altLang="zh-CN" sz="2400" dirty="0" smtClean="0"/>
              <a:t>(</a:t>
            </a:r>
            <a:r>
              <a:rPr lang="en-US" altLang="zh-CN" sz="2400" i="1" dirty="0" smtClean="0"/>
              <a:t>n</a:t>
            </a:r>
            <a:r>
              <a:rPr lang="en-US" altLang="zh-CN" sz="2400" dirty="0" smtClean="0"/>
              <a:t>)) = { </a:t>
            </a:r>
            <a:r>
              <a:rPr lang="en-US" altLang="zh-CN" sz="2400" i="1" dirty="0" smtClean="0"/>
              <a:t>f</a:t>
            </a:r>
            <a:r>
              <a:rPr lang="en-US" altLang="zh-CN" sz="2400" dirty="0" smtClean="0"/>
              <a:t>(</a:t>
            </a:r>
            <a:r>
              <a:rPr lang="en-US" altLang="zh-CN" sz="2400" i="1" dirty="0" smtClean="0"/>
              <a:t>n</a:t>
            </a:r>
            <a:r>
              <a:rPr lang="en-US" altLang="zh-CN" sz="2400" dirty="0" smtClean="0"/>
              <a:t>) | </a:t>
            </a:r>
            <a:r>
              <a:rPr lang="zh-CN" altLang="en-US" sz="2400" dirty="0" smtClean="0"/>
              <a:t>对于任何正常量</a:t>
            </a:r>
            <a:r>
              <a:rPr lang="en-US" altLang="zh-CN" sz="2400" i="1" dirty="0" smtClean="0"/>
              <a:t>c </a:t>
            </a:r>
            <a:r>
              <a:rPr lang="en-US" altLang="zh-CN" sz="2400" dirty="0" smtClean="0"/>
              <a:t>&gt; 0</a:t>
            </a:r>
            <a:r>
              <a:rPr lang="zh-CN" altLang="en-US" sz="2400" dirty="0" smtClean="0"/>
              <a:t>，存在常量</a:t>
            </a:r>
            <a:r>
              <a:rPr lang="en-US" altLang="zh-CN" sz="2400" i="1" dirty="0" smtClean="0"/>
              <a:t>n</a:t>
            </a:r>
            <a:r>
              <a:rPr lang="en-US" altLang="zh-CN" sz="2400" baseline="-25000" dirty="0" smtClean="0"/>
              <a:t>0  </a:t>
            </a:r>
            <a:r>
              <a:rPr lang="en-US" altLang="zh-CN" sz="2400" dirty="0" smtClean="0"/>
              <a:t>&gt; 0</a:t>
            </a:r>
            <a:r>
              <a:rPr lang="zh-CN" altLang="en-US" sz="2400" dirty="0" smtClean="0"/>
              <a:t>使得对所有</a:t>
            </a:r>
            <a:r>
              <a:rPr lang="en-US" altLang="zh-CN" sz="2400" i="1" dirty="0" smtClean="0"/>
              <a:t>n </a:t>
            </a:r>
            <a:r>
              <a:rPr lang="en-US" altLang="zh-CN" sz="2400" dirty="0" smtClean="0">
                <a:sym typeface="Symbol" pitchFamily="18" charset="2"/>
              </a:rPr>
              <a:t> </a:t>
            </a:r>
            <a:r>
              <a:rPr lang="en-US" altLang="zh-CN" sz="2400" i="1" dirty="0" smtClean="0"/>
              <a:t>n</a:t>
            </a:r>
            <a:r>
              <a:rPr lang="en-US" altLang="zh-CN" sz="2400" baseline="-25000" dirty="0" smtClean="0"/>
              <a:t>0</a:t>
            </a:r>
            <a:r>
              <a:rPr lang="zh-CN" altLang="en-US" sz="2400" dirty="0" smtClean="0"/>
              <a:t>，有</a:t>
            </a:r>
            <a:r>
              <a:rPr lang="en-US" altLang="zh-CN" sz="2400" dirty="0" smtClean="0"/>
              <a:t>0 </a:t>
            </a:r>
            <a:r>
              <a:rPr lang="en-US" altLang="zh-CN" sz="2400" dirty="0" smtClean="0">
                <a:sym typeface="Symbol" pitchFamily="18" charset="2"/>
              </a:rPr>
              <a:t> </a:t>
            </a:r>
            <a:r>
              <a:rPr lang="en-US" altLang="zh-CN" sz="2400" i="1" dirty="0" smtClean="0"/>
              <a:t>f</a:t>
            </a:r>
            <a:r>
              <a:rPr lang="en-US" altLang="zh-CN" sz="2400" dirty="0" smtClean="0"/>
              <a:t>(</a:t>
            </a:r>
            <a:r>
              <a:rPr lang="en-US" altLang="zh-CN" sz="2400" i="1" dirty="0" smtClean="0"/>
              <a:t>n</a:t>
            </a:r>
            <a:r>
              <a:rPr lang="en-US" altLang="zh-CN" sz="2400" dirty="0" smtClean="0"/>
              <a:t>) &lt; </a:t>
            </a:r>
            <a:r>
              <a:rPr lang="en-US" altLang="zh-CN" sz="2400" i="1" dirty="0" smtClean="0"/>
              <a:t>cg</a:t>
            </a:r>
            <a:r>
              <a:rPr lang="en-US" altLang="zh-CN" sz="2400" dirty="0" smtClean="0"/>
              <a:t>(</a:t>
            </a:r>
            <a:r>
              <a:rPr lang="en-US" altLang="zh-CN" sz="2400" i="1" dirty="0" smtClean="0"/>
              <a:t>n</a:t>
            </a:r>
            <a:r>
              <a:rPr lang="en-US" altLang="zh-CN" sz="2400" dirty="0" smtClean="0"/>
              <a:t>) }</a:t>
            </a:r>
          </a:p>
          <a:p>
            <a:pPr eaLnBrk="1" hangingPunct="1">
              <a:lnSpc>
                <a:spcPct val="125000"/>
              </a:lnSpc>
              <a:spcBef>
                <a:spcPts val="600"/>
              </a:spcBef>
            </a:pPr>
            <a:r>
              <a:rPr lang="zh-CN" altLang="en-US" sz="2400" dirty="0" smtClean="0"/>
              <a:t>举例：</a:t>
            </a:r>
            <a:r>
              <a:rPr lang="en-US" altLang="zh-CN" sz="2400" dirty="0" smtClean="0"/>
              <a:t>5</a:t>
            </a:r>
            <a:r>
              <a:rPr lang="en-US" altLang="zh-CN" sz="2400" i="1" dirty="0" smtClean="0"/>
              <a:t>n</a:t>
            </a:r>
            <a:r>
              <a:rPr lang="en-US" altLang="zh-CN" sz="2400" dirty="0" smtClean="0"/>
              <a:t> </a:t>
            </a:r>
            <a:r>
              <a:rPr lang="en-US" altLang="zh-CN" sz="2400" dirty="0">
                <a:sym typeface="Symbol"/>
              </a:rPr>
              <a:t>= </a:t>
            </a:r>
            <a:r>
              <a:rPr lang="en-US" altLang="zh-CN" sz="2400" i="1" dirty="0" smtClean="0">
                <a:sym typeface="Symbol"/>
              </a:rPr>
              <a:t>o</a:t>
            </a:r>
            <a:r>
              <a:rPr lang="en-US" altLang="zh-CN" sz="2400" dirty="0" smtClean="0"/>
              <a:t>(</a:t>
            </a:r>
            <a:r>
              <a:rPr lang="en-US" altLang="zh-CN" sz="2400" i="1" dirty="0" smtClean="0"/>
              <a:t>n</a:t>
            </a:r>
            <a:r>
              <a:rPr lang="en-US" altLang="zh-CN" sz="2400" baseline="30000" dirty="0" smtClean="0"/>
              <a:t>2</a:t>
            </a:r>
            <a:r>
              <a:rPr lang="en-US" altLang="zh-CN" sz="2400" dirty="0" smtClean="0"/>
              <a:t>)</a:t>
            </a:r>
            <a:r>
              <a:rPr lang="zh-CN" altLang="en-US" sz="2400" dirty="0" smtClean="0"/>
              <a:t>；</a:t>
            </a:r>
            <a:r>
              <a:rPr lang="zh-CN" altLang="en-US" sz="2400" dirty="0"/>
              <a:t>尽管</a:t>
            </a:r>
            <a:r>
              <a:rPr lang="en-US" altLang="zh-CN" sz="2400" dirty="0" smtClean="0"/>
              <a:t>5</a:t>
            </a:r>
            <a:r>
              <a:rPr lang="en-US" altLang="zh-CN" sz="2400" i="1" dirty="0" smtClean="0"/>
              <a:t>n</a:t>
            </a:r>
            <a:r>
              <a:rPr lang="en-US" altLang="zh-CN" sz="2400" baseline="30000" dirty="0" smtClean="0"/>
              <a:t>2</a:t>
            </a:r>
            <a:r>
              <a:rPr lang="en-US" altLang="zh-CN" sz="2400" dirty="0" smtClean="0"/>
              <a:t> </a:t>
            </a:r>
            <a:r>
              <a:rPr lang="en-US" altLang="zh-CN" sz="2400" dirty="0"/>
              <a:t>=</a:t>
            </a:r>
            <a:r>
              <a:rPr lang="en-US" altLang="zh-CN" sz="2400" dirty="0">
                <a:sym typeface="Symbol"/>
              </a:rPr>
              <a:t> </a:t>
            </a:r>
            <a:r>
              <a:rPr lang="en-US" altLang="zh-CN" sz="2400" i="1" dirty="0">
                <a:sym typeface="Symbol"/>
              </a:rPr>
              <a:t>O</a:t>
            </a:r>
            <a:r>
              <a:rPr lang="en-US" altLang="zh-CN" sz="2400" dirty="0"/>
              <a:t>(</a:t>
            </a:r>
            <a:r>
              <a:rPr lang="en-US" altLang="zh-CN" sz="2400" i="1" dirty="0"/>
              <a:t>n</a:t>
            </a:r>
            <a:r>
              <a:rPr lang="en-US" altLang="zh-CN" sz="2400" baseline="30000" dirty="0"/>
              <a:t>2</a:t>
            </a:r>
            <a:r>
              <a:rPr lang="en-US" altLang="zh-CN" sz="2400" dirty="0" smtClean="0"/>
              <a:t>)</a:t>
            </a:r>
            <a:r>
              <a:rPr lang="zh-CN" altLang="en-US" sz="2400" dirty="0" smtClean="0"/>
              <a:t>，但</a:t>
            </a:r>
            <a:r>
              <a:rPr lang="en-US" altLang="zh-CN" sz="2400" dirty="0" smtClean="0"/>
              <a:t>5</a:t>
            </a:r>
            <a:r>
              <a:rPr lang="en-US" altLang="zh-CN" sz="2400" i="1" dirty="0" smtClean="0"/>
              <a:t>n</a:t>
            </a:r>
            <a:r>
              <a:rPr lang="en-US" altLang="zh-CN" sz="2400" baseline="30000" dirty="0" smtClean="0"/>
              <a:t>2</a:t>
            </a:r>
            <a:r>
              <a:rPr lang="en-US" altLang="zh-CN" sz="2400" dirty="0" smtClean="0"/>
              <a:t> </a:t>
            </a:r>
            <a:r>
              <a:rPr lang="en-US" altLang="zh-CN" sz="2400" dirty="0">
                <a:sym typeface="Symbol"/>
              </a:rPr>
              <a:t>≠ </a:t>
            </a:r>
            <a:r>
              <a:rPr lang="en-US" altLang="zh-CN" sz="2400" i="1" dirty="0"/>
              <a:t>o</a:t>
            </a:r>
            <a:r>
              <a:rPr lang="en-US" altLang="zh-CN" sz="2400" dirty="0"/>
              <a:t>(</a:t>
            </a:r>
            <a:r>
              <a:rPr lang="en-US" altLang="zh-CN" sz="2400" i="1" dirty="0"/>
              <a:t>n</a:t>
            </a:r>
            <a:r>
              <a:rPr lang="en-US" altLang="zh-CN" sz="2400" baseline="30000" dirty="0"/>
              <a:t>2</a:t>
            </a:r>
            <a:r>
              <a:rPr lang="en-US" altLang="zh-CN" sz="2400" dirty="0" smtClean="0"/>
              <a:t>)</a:t>
            </a:r>
          </a:p>
          <a:p>
            <a:pPr>
              <a:lnSpc>
                <a:spcPct val="125000"/>
              </a:lnSpc>
              <a:spcBef>
                <a:spcPts val="600"/>
              </a:spcBef>
            </a:pPr>
            <a:r>
              <a:rPr lang="zh-CN" altLang="en-US" sz="2400" dirty="0"/>
              <a:t>若</a:t>
            </a:r>
            <a:r>
              <a:rPr lang="en-US" altLang="zh-CN" sz="2400" i="1" dirty="0" smtClean="0"/>
              <a:t>f</a:t>
            </a:r>
            <a:r>
              <a:rPr lang="en-US" altLang="zh-CN" sz="2400" dirty="0" smtClean="0"/>
              <a:t>(</a:t>
            </a:r>
            <a:r>
              <a:rPr lang="en-US" altLang="zh-CN" sz="2400" i="1" dirty="0" smtClean="0"/>
              <a:t>n</a:t>
            </a:r>
            <a:r>
              <a:rPr lang="en-US" altLang="zh-CN" sz="2400" dirty="0"/>
              <a:t>) = </a:t>
            </a:r>
            <a:r>
              <a:rPr lang="en-US" altLang="zh-CN" sz="2400" i="1" dirty="0"/>
              <a:t>o</a:t>
            </a:r>
            <a:r>
              <a:rPr lang="en-US" altLang="zh-CN" sz="2400" dirty="0"/>
              <a:t>(</a:t>
            </a:r>
            <a:r>
              <a:rPr lang="en-US" altLang="zh-CN" sz="2400" i="1" dirty="0"/>
              <a:t>g</a:t>
            </a:r>
            <a:r>
              <a:rPr lang="en-US" altLang="zh-CN" sz="2400" dirty="0"/>
              <a:t>(</a:t>
            </a:r>
            <a:r>
              <a:rPr lang="en-US" altLang="zh-CN" sz="2400" i="1" dirty="0"/>
              <a:t>n</a:t>
            </a:r>
            <a:r>
              <a:rPr lang="en-US" altLang="zh-CN" sz="2400" dirty="0" smtClean="0"/>
              <a:t>))</a:t>
            </a:r>
            <a:r>
              <a:rPr lang="zh-CN" altLang="en-US" sz="2400" dirty="0" smtClean="0"/>
              <a:t>，那么</a:t>
            </a:r>
            <a:r>
              <a:rPr lang="en-US" altLang="zh-CN" sz="2400" i="1" dirty="0"/>
              <a:t>n</a:t>
            </a:r>
            <a:r>
              <a:rPr lang="zh-CN" altLang="en-US" sz="2400" dirty="0" smtClean="0"/>
              <a:t>当趋于无穷时，</a:t>
            </a:r>
            <a:r>
              <a:rPr lang="en-US" altLang="zh-CN" sz="2400" i="1" dirty="0"/>
              <a:t> f</a:t>
            </a:r>
            <a:r>
              <a:rPr lang="en-US" altLang="zh-CN" sz="2400" dirty="0"/>
              <a:t>(</a:t>
            </a:r>
            <a:r>
              <a:rPr lang="en-US" altLang="zh-CN" sz="2400" i="1" dirty="0"/>
              <a:t>n</a:t>
            </a:r>
            <a:r>
              <a:rPr lang="en-US" altLang="zh-CN" sz="2400" dirty="0" smtClean="0"/>
              <a:t>)</a:t>
            </a:r>
            <a:r>
              <a:rPr lang="zh-CN" altLang="en-US" sz="2400" dirty="0" smtClean="0"/>
              <a:t>相对于</a:t>
            </a:r>
            <a:r>
              <a:rPr lang="en-US" altLang="zh-CN" sz="2400" i="1" dirty="0"/>
              <a:t>g</a:t>
            </a:r>
            <a:r>
              <a:rPr lang="en-US" altLang="zh-CN" sz="2400" dirty="0" smtClean="0"/>
              <a:t>(</a:t>
            </a:r>
            <a:r>
              <a:rPr lang="en-US" altLang="zh-CN" sz="2400" i="1" dirty="0" smtClean="0"/>
              <a:t>n</a:t>
            </a:r>
            <a:r>
              <a:rPr lang="en-US" altLang="zh-CN" sz="2400" dirty="0" smtClean="0"/>
              <a:t>)</a:t>
            </a:r>
            <a:r>
              <a:rPr lang="zh-CN" altLang="en-US" sz="2400" dirty="0" smtClean="0"/>
              <a:t>变得微不足道</a:t>
            </a:r>
            <a:endParaRPr lang="en-US" altLang="zh-CN" sz="2400" dirty="0" smtClean="0"/>
          </a:p>
          <a:p>
            <a:pPr marL="0" indent="0" eaLnBrk="1" hangingPunct="1">
              <a:lnSpc>
                <a:spcPct val="125000"/>
              </a:lnSpc>
              <a:spcBef>
                <a:spcPts val="600"/>
              </a:spcBef>
              <a:buNone/>
            </a:pPr>
            <a:endParaRPr lang="en-US" altLang="zh-CN" sz="2400" dirty="0"/>
          </a:p>
          <a:p>
            <a:pPr lvl="1" eaLnBrk="1" hangingPunct="1">
              <a:lnSpc>
                <a:spcPct val="125000"/>
              </a:lnSpc>
              <a:spcBef>
                <a:spcPts val="600"/>
              </a:spcBef>
            </a:pPr>
            <a:endParaRPr lang="en-US" altLang="zh-CN" sz="2400" dirty="0" smtClean="0"/>
          </a:p>
        </p:txBody>
      </p:sp>
      <p:graphicFrame>
        <p:nvGraphicFramePr>
          <p:cNvPr id="4" name="Object 2"/>
          <p:cNvGraphicFramePr>
            <a:graphicFrameLocks noChangeAspect="1"/>
          </p:cNvGraphicFramePr>
          <p:nvPr/>
        </p:nvGraphicFramePr>
        <p:xfrm>
          <a:off x="3200400" y="4938713"/>
          <a:ext cx="1828800" cy="928687"/>
        </p:xfrm>
        <a:graphic>
          <a:graphicData uri="http://schemas.openxmlformats.org/presentationml/2006/ole">
            <p:oleObj spid="_x0000_s63489" name="Equation" r:id="rId3" imgW="19812000" imgH="100584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6"/>
          <p:cNvSpPr>
            <a:spLocks noGrp="1" noChangeArrowheads="1"/>
          </p:cNvSpPr>
          <p:nvPr>
            <p:ph type="title"/>
          </p:nvPr>
        </p:nvSpPr>
        <p:spPr>
          <a:xfrm>
            <a:off x="685800" y="228600"/>
            <a:ext cx="7772400" cy="1143000"/>
          </a:xfrm>
          <a:noFill/>
        </p:spPr>
        <p:txBody>
          <a:bodyPr/>
          <a:lstStyle/>
          <a:p>
            <a:pPr eaLnBrk="1" hangingPunct="1"/>
            <a:r>
              <a:rPr lang="en-US" altLang="zh-CN" dirty="0" smtClean="0"/>
              <a:t>1.3 </a:t>
            </a:r>
            <a:r>
              <a:rPr lang="zh-CN" altLang="en-US" dirty="0" smtClean="0"/>
              <a:t>渐近记号 </a:t>
            </a:r>
            <a:r>
              <a:rPr lang="en-US" altLang="zh-CN" dirty="0" smtClean="0">
                <a:latin typeface="Arial" pitchFamily="34" charset="0"/>
              </a:rPr>
              <a:t>—</a:t>
            </a:r>
            <a:r>
              <a:rPr lang="zh-CN" altLang="en-US" i="1" dirty="0" smtClean="0">
                <a:sym typeface="Symbol" pitchFamily="18" charset="2"/>
              </a:rPr>
              <a:t></a:t>
            </a:r>
            <a:r>
              <a:rPr lang="zh-CN" altLang="en-US" dirty="0" smtClean="0">
                <a:sym typeface="Symbol" pitchFamily="18" charset="2"/>
              </a:rPr>
              <a:t>记号</a:t>
            </a:r>
          </a:p>
        </p:txBody>
      </p:sp>
      <p:sp>
        <p:nvSpPr>
          <p:cNvPr id="18434" name="Rectangle 3"/>
          <p:cNvSpPr>
            <a:spLocks noGrp="1" noChangeArrowheads="1"/>
          </p:cNvSpPr>
          <p:nvPr>
            <p:ph idx="1"/>
          </p:nvPr>
        </p:nvSpPr>
        <p:spPr/>
        <p:txBody>
          <a:bodyPr/>
          <a:lstStyle/>
          <a:p>
            <a:pPr marL="0" indent="0" eaLnBrk="1" hangingPunct="1">
              <a:lnSpc>
                <a:spcPct val="125000"/>
              </a:lnSpc>
              <a:spcBef>
                <a:spcPts val="600"/>
              </a:spcBef>
              <a:buNone/>
            </a:pPr>
            <a:r>
              <a:rPr lang="zh-CN" altLang="en-US" dirty="0" smtClean="0"/>
              <a:t>非</a:t>
            </a:r>
            <a:r>
              <a:rPr lang="zh-CN" altLang="en-US" dirty="0"/>
              <a:t>渐近紧确下界</a:t>
            </a:r>
            <a:r>
              <a:rPr lang="zh-CN" altLang="en-US" dirty="0" smtClean="0"/>
              <a:t>记号</a:t>
            </a:r>
            <a:r>
              <a:rPr lang="zh-CN" altLang="en-US" i="1" dirty="0" smtClean="0">
                <a:sym typeface="Symbol" pitchFamily="18" charset="2"/>
              </a:rPr>
              <a:t></a:t>
            </a:r>
            <a:r>
              <a:rPr lang="zh-CN" altLang="en-US" sz="3600" dirty="0" smtClean="0"/>
              <a:t> </a:t>
            </a:r>
            <a:r>
              <a:rPr lang="zh-CN" altLang="en-US" sz="2800" i="1" dirty="0" smtClean="0"/>
              <a:t> </a:t>
            </a:r>
            <a:r>
              <a:rPr lang="en-US" altLang="zh-CN" dirty="0" smtClean="0"/>
              <a:t>(</a:t>
            </a:r>
            <a:r>
              <a:rPr lang="zh-CN" altLang="en-US" dirty="0"/>
              <a:t>小</a:t>
            </a:r>
            <a:r>
              <a:rPr lang="en-US" altLang="zh-CN" i="1" dirty="0" smtClean="0">
                <a:solidFill>
                  <a:schemeClr val="bg2"/>
                </a:solidFill>
                <a:sym typeface="Symbol"/>
              </a:rPr>
              <a:t></a:t>
            </a:r>
            <a:r>
              <a:rPr lang="en-US" altLang="zh-CN" dirty="0" smtClean="0"/>
              <a:t> </a:t>
            </a:r>
            <a:r>
              <a:rPr lang="zh-CN" altLang="en-US" dirty="0" smtClean="0"/>
              <a:t>记号</a:t>
            </a:r>
            <a:r>
              <a:rPr lang="en-US" altLang="zh-CN" dirty="0" smtClean="0"/>
              <a:t>)</a:t>
            </a:r>
            <a:endParaRPr lang="zh-CN" altLang="en-US" sz="2800" i="1" dirty="0" smtClean="0"/>
          </a:p>
          <a:p>
            <a:pPr eaLnBrk="1" hangingPunct="1">
              <a:lnSpc>
                <a:spcPct val="125000"/>
              </a:lnSpc>
              <a:spcBef>
                <a:spcPts val="600"/>
              </a:spcBef>
            </a:pPr>
            <a:r>
              <a:rPr lang="zh-CN" altLang="en-US" sz="2400" i="1" dirty="0" smtClean="0">
                <a:sym typeface="Symbol" pitchFamily="18" charset="2"/>
              </a:rPr>
              <a:t></a:t>
            </a:r>
            <a:r>
              <a:rPr lang="zh-CN" altLang="en-US" sz="2400" dirty="0" smtClean="0"/>
              <a:t> </a:t>
            </a:r>
            <a:r>
              <a:rPr lang="en-US" altLang="zh-CN" sz="2400" dirty="0" smtClean="0"/>
              <a:t>(</a:t>
            </a:r>
            <a:r>
              <a:rPr lang="en-US" altLang="zh-CN" sz="2400" i="1" dirty="0" smtClean="0"/>
              <a:t>g</a:t>
            </a:r>
            <a:r>
              <a:rPr lang="en-US" altLang="zh-CN" sz="2400" dirty="0" smtClean="0"/>
              <a:t>(</a:t>
            </a:r>
            <a:r>
              <a:rPr lang="en-US" altLang="zh-CN" sz="2400" i="1" dirty="0" smtClean="0"/>
              <a:t>n</a:t>
            </a:r>
            <a:r>
              <a:rPr lang="en-US" altLang="zh-CN" sz="2400" dirty="0" smtClean="0"/>
              <a:t>)) = { </a:t>
            </a:r>
            <a:r>
              <a:rPr lang="en-US" altLang="zh-CN" sz="2400" i="1" dirty="0" smtClean="0"/>
              <a:t>f</a:t>
            </a:r>
            <a:r>
              <a:rPr lang="en-US" altLang="zh-CN" sz="2400" dirty="0" smtClean="0"/>
              <a:t>(</a:t>
            </a:r>
            <a:r>
              <a:rPr lang="en-US" altLang="zh-CN" sz="2400" i="1" dirty="0" smtClean="0"/>
              <a:t>n</a:t>
            </a:r>
            <a:r>
              <a:rPr lang="en-US" altLang="zh-CN" sz="2400" dirty="0" smtClean="0"/>
              <a:t>) | </a:t>
            </a:r>
            <a:r>
              <a:rPr lang="zh-CN" altLang="en-US" sz="2400" dirty="0" smtClean="0"/>
              <a:t>对于任何正常量</a:t>
            </a:r>
            <a:r>
              <a:rPr lang="en-US" altLang="zh-CN" sz="2400" i="1" dirty="0" smtClean="0"/>
              <a:t>c </a:t>
            </a:r>
            <a:r>
              <a:rPr lang="en-US" altLang="zh-CN" sz="2400" dirty="0" smtClean="0"/>
              <a:t>&gt; 0</a:t>
            </a:r>
            <a:r>
              <a:rPr lang="zh-CN" altLang="en-US" sz="2400" dirty="0" smtClean="0"/>
              <a:t>，存在常量</a:t>
            </a:r>
            <a:r>
              <a:rPr lang="en-US" altLang="zh-CN" sz="2400" i="1" dirty="0" smtClean="0"/>
              <a:t>n</a:t>
            </a:r>
            <a:r>
              <a:rPr lang="en-US" altLang="zh-CN" sz="2400" baseline="-25000" dirty="0" smtClean="0"/>
              <a:t>0 </a:t>
            </a:r>
            <a:r>
              <a:rPr lang="en-US" altLang="zh-CN" sz="2400" dirty="0" smtClean="0"/>
              <a:t>&gt;0</a:t>
            </a:r>
            <a:r>
              <a:rPr lang="zh-CN" altLang="en-US" sz="2400" dirty="0" smtClean="0"/>
              <a:t>使得对所有</a:t>
            </a:r>
            <a:r>
              <a:rPr lang="en-US" altLang="zh-CN" sz="2400" i="1" dirty="0" smtClean="0"/>
              <a:t>n </a:t>
            </a:r>
            <a:r>
              <a:rPr lang="en-US" altLang="zh-CN" sz="2400" dirty="0" smtClean="0">
                <a:sym typeface="Symbol" pitchFamily="18" charset="2"/>
              </a:rPr>
              <a:t> </a:t>
            </a:r>
            <a:r>
              <a:rPr lang="en-US" altLang="zh-CN" sz="2400" i="1" dirty="0" smtClean="0"/>
              <a:t>n</a:t>
            </a:r>
            <a:r>
              <a:rPr lang="en-US" altLang="zh-CN" sz="2400" baseline="-25000" dirty="0" smtClean="0"/>
              <a:t>0</a:t>
            </a:r>
            <a:r>
              <a:rPr lang="zh-CN" altLang="en-US" sz="2400" dirty="0" smtClean="0"/>
              <a:t>，有</a:t>
            </a:r>
            <a:r>
              <a:rPr lang="en-US" altLang="zh-CN" sz="2400" dirty="0" smtClean="0"/>
              <a:t>0 </a:t>
            </a:r>
            <a:r>
              <a:rPr lang="en-US" altLang="zh-CN" sz="2400" dirty="0" smtClean="0">
                <a:sym typeface="Symbol" pitchFamily="18" charset="2"/>
              </a:rPr>
              <a:t> </a:t>
            </a:r>
            <a:r>
              <a:rPr lang="en-US" altLang="zh-CN" sz="2400" i="1" dirty="0" smtClean="0"/>
              <a:t>cg</a:t>
            </a:r>
            <a:r>
              <a:rPr lang="en-US" altLang="zh-CN" sz="2400" dirty="0" smtClean="0"/>
              <a:t>(</a:t>
            </a:r>
            <a:r>
              <a:rPr lang="en-US" altLang="zh-CN" sz="2400" i="1" dirty="0" smtClean="0"/>
              <a:t>n</a:t>
            </a:r>
            <a:r>
              <a:rPr lang="en-US" altLang="zh-CN" sz="2400" dirty="0" smtClean="0"/>
              <a:t>)</a:t>
            </a:r>
            <a:r>
              <a:rPr lang="en-US" altLang="zh-CN" sz="2400" dirty="0" smtClean="0">
                <a:sym typeface="Symbol" pitchFamily="18" charset="2"/>
              </a:rPr>
              <a:t> </a:t>
            </a:r>
            <a:r>
              <a:rPr lang="en-US" altLang="zh-CN" sz="2400" dirty="0" smtClean="0"/>
              <a:t>&lt; </a:t>
            </a:r>
            <a:r>
              <a:rPr lang="en-US" altLang="zh-CN" sz="2400" i="1" dirty="0" smtClean="0"/>
              <a:t>f</a:t>
            </a:r>
            <a:r>
              <a:rPr lang="en-US" altLang="zh-CN" sz="2400" dirty="0" smtClean="0"/>
              <a:t>(</a:t>
            </a:r>
            <a:r>
              <a:rPr lang="en-US" altLang="zh-CN" sz="2400" i="1" dirty="0" smtClean="0"/>
              <a:t>n</a:t>
            </a:r>
            <a:r>
              <a:rPr lang="en-US" altLang="zh-CN" sz="2400" dirty="0" smtClean="0"/>
              <a:t>) }</a:t>
            </a:r>
          </a:p>
          <a:p>
            <a:pPr eaLnBrk="1" hangingPunct="1">
              <a:lnSpc>
                <a:spcPct val="125000"/>
              </a:lnSpc>
              <a:spcBef>
                <a:spcPts val="600"/>
              </a:spcBef>
            </a:pPr>
            <a:r>
              <a:rPr lang="zh-CN" altLang="en-US" sz="2400" dirty="0" smtClean="0"/>
              <a:t>举例：</a:t>
            </a:r>
            <a:r>
              <a:rPr lang="en-US" altLang="zh-CN" sz="2400" dirty="0" smtClean="0"/>
              <a:t>5</a:t>
            </a:r>
            <a:r>
              <a:rPr lang="en-US" altLang="zh-CN" sz="2400" i="1" dirty="0" smtClean="0"/>
              <a:t>n</a:t>
            </a:r>
            <a:r>
              <a:rPr lang="en-US" altLang="zh-CN" sz="2400" baseline="30000" dirty="0" smtClean="0"/>
              <a:t>2</a:t>
            </a:r>
            <a:r>
              <a:rPr lang="en-US" altLang="zh-CN" sz="2400" dirty="0" smtClean="0"/>
              <a:t> </a:t>
            </a:r>
            <a:r>
              <a:rPr lang="en-US" altLang="zh-CN" sz="2400" dirty="0">
                <a:sym typeface="Symbol"/>
              </a:rPr>
              <a:t>= </a:t>
            </a:r>
            <a:r>
              <a:rPr lang="en-US" altLang="zh-CN" sz="2400" i="1" dirty="0">
                <a:solidFill>
                  <a:schemeClr val="bg2"/>
                </a:solidFill>
                <a:sym typeface="Symbol"/>
              </a:rPr>
              <a:t></a:t>
            </a:r>
            <a:r>
              <a:rPr lang="en-US" altLang="zh-CN" sz="2400" dirty="0"/>
              <a:t>(</a:t>
            </a:r>
            <a:r>
              <a:rPr lang="en-US" altLang="zh-CN" sz="2400" i="1" dirty="0"/>
              <a:t>n</a:t>
            </a:r>
            <a:r>
              <a:rPr lang="en-US" altLang="zh-CN" sz="2400" dirty="0" smtClean="0"/>
              <a:t>)</a:t>
            </a:r>
            <a:r>
              <a:rPr lang="zh-CN" altLang="en-US" sz="2400" dirty="0" smtClean="0"/>
              <a:t>；尽管</a:t>
            </a:r>
            <a:r>
              <a:rPr lang="en-US" altLang="zh-CN" sz="2400" dirty="0" smtClean="0"/>
              <a:t>5</a:t>
            </a:r>
            <a:r>
              <a:rPr lang="en-US" altLang="zh-CN" sz="2400" i="1" dirty="0" smtClean="0"/>
              <a:t>n</a:t>
            </a:r>
            <a:r>
              <a:rPr lang="en-US" altLang="zh-CN" sz="2400" baseline="30000" dirty="0" smtClean="0"/>
              <a:t>2</a:t>
            </a:r>
            <a:r>
              <a:rPr lang="en-US" altLang="zh-CN" sz="2400" dirty="0" smtClean="0"/>
              <a:t> </a:t>
            </a:r>
            <a:r>
              <a:rPr lang="en-US" altLang="zh-CN" sz="2400" dirty="0"/>
              <a:t>=</a:t>
            </a:r>
            <a:r>
              <a:rPr lang="en-US" altLang="zh-CN" sz="2400" dirty="0">
                <a:sym typeface="Symbol"/>
              </a:rPr>
              <a:t> </a:t>
            </a:r>
            <a:r>
              <a:rPr lang="en-US" altLang="zh-CN" sz="2400" dirty="0"/>
              <a:t>(</a:t>
            </a:r>
            <a:r>
              <a:rPr lang="en-US" altLang="zh-CN" sz="2400" i="1" dirty="0"/>
              <a:t>n</a:t>
            </a:r>
            <a:r>
              <a:rPr lang="en-US" altLang="zh-CN" sz="2400" baseline="30000" dirty="0"/>
              <a:t>2</a:t>
            </a:r>
            <a:r>
              <a:rPr lang="en-US" altLang="zh-CN" sz="2400" dirty="0" smtClean="0"/>
              <a:t>)</a:t>
            </a:r>
            <a:r>
              <a:rPr lang="zh-CN" altLang="en-US" sz="2400" dirty="0" smtClean="0"/>
              <a:t>，但</a:t>
            </a:r>
            <a:r>
              <a:rPr lang="en-US" altLang="zh-CN" sz="2400" dirty="0" smtClean="0"/>
              <a:t>5</a:t>
            </a:r>
            <a:r>
              <a:rPr lang="en-US" altLang="zh-CN" sz="2400" i="1" dirty="0" smtClean="0"/>
              <a:t>n</a:t>
            </a:r>
            <a:r>
              <a:rPr lang="en-US" altLang="zh-CN" sz="2400" baseline="30000" dirty="0" smtClean="0"/>
              <a:t>2</a:t>
            </a:r>
            <a:r>
              <a:rPr lang="en-US" altLang="zh-CN" sz="2400" dirty="0" smtClean="0"/>
              <a:t> </a:t>
            </a:r>
            <a:r>
              <a:rPr lang="en-US" altLang="zh-CN" sz="2400" dirty="0">
                <a:sym typeface="Symbol"/>
              </a:rPr>
              <a:t>≠ </a:t>
            </a:r>
            <a:r>
              <a:rPr lang="en-US" altLang="zh-CN" sz="2400" i="1" dirty="0">
                <a:solidFill>
                  <a:schemeClr val="bg2"/>
                </a:solidFill>
                <a:sym typeface="Symbol"/>
              </a:rPr>
              <a:t></a:t>
            </a:r>
            <a:r>
              <a:rPr lang="en-US" altLang="zh-CN" sz="2400" dirty="0"/>
              <a:t>(</a:t>
            </a:r>
            <a:r>
              <a:rPr lang="en-US" altLang="zh-CN" sz="2400" i="1" dirty="0"/>
              <a:t>n</a:t>
            </a:r>
            <a:r>
              <a:rPr lang="en-US" altLang="zh-CN" sz="2400" baseline="30000" dirty="0"/>
              <a:t>2</a:t>
            </a:r>
            <a:r>
              <a:rPr lang="en-US" altLang="zh-CN" sz="2400" dirty="0" smtClean="0"/>
              <a:t>)</a:t>
            </a:r>
            <a:r>
              <a:rPr lang="zh-CN" altLang="en-US" sz="2400" dirty="0" smtClean="0"/>
              <a:t>。</a:t>
            </a:r>
            <a:endParaRPr lang="en-US" altLang="zh-CN" sz="2400" dirty="0" smtClean="0"/>
          </a:p>
          <a:p>
            <a:pPr>
              <a:lnSpc>
                <a:spcPct val="125000"/>
              </a:lnSpc>
              <a:spcBef>
                <a:spcPts val="600"/>
              </a:spcBef>
            </a:pPr>
            <a:r>
              <a:rPr lang="zh-CN" altLang="en-US" sz="2400" dirty="0"/>
              <a:t>若</a:t>
            </a:r>
            <a:r>
              <a:rPr lang="en-US" altLang="zh-CN" sz="2400" i="1" dirty="0"/>
              <a:t>f</a:t>
            </a:r>
            <a:r>
              <a:rPr lang="en-US" altLang="zh-CN" sz="2400" dirty="0"/>
              <a:t>(</a:t>
            </a:r>
            <a:r>
              <a:rPr lang="en-US" altLang="zh-CN" sz="2400" i="1" dirty="0"/>
              <a:t>n</a:t>
            </a:r>
            <a:r>
              <a:rPr lang="en-US" altLang="zh-CN" sz="2400" dirty="0"/>
              <a:t>) = </a:t>
            </a:r>
            <a:r>
              <a:rPr lang="en-US" altLang="zh-CN" sz="2400" i="1" dirty="0">
                <a:sym typeface="Symbol" pitchFamily="18" charset="2"/>
              </a:rPr>
              <a:t></a:t>
            </a:r>
            <a:r>
              <a:rPr lang="en-US" altLang="zh-CN" sz="2400" dirty="0" smtClean="0"/>
              <a:t>(</a:t>
            </a:r>
            <a:r>
              <a:rPr lang="en-US" altLang="zh-CN" sz="2400" i="1" dirty="0"/>
              <a:t>g</a:t>
            </a:r>
            <a:r>
              <a:rPr lang="en-US" altLang="zh-CN" sz="2400" dirty="0"/>
              <a:t>(</a:t>
            </a:r>
            <a:r>
              <a:rPr lang="en-US" altLang="zh-CN" sz="2400" i="1" dirty="0"/>
              <a:t>n</a:t>
            </a:r>
            <a:r>
              <a:rPr lang="en-US" altLang="zh-CN" sz="2400" dirty="0"/>
              <a:t>))</a:t>
            </a:r>
            <a:r>
              <a:rPr lang="zh-CN" altLang="en-US" sz="2400" dirty="0"/>
              <a:t>，那么</a:t>
            </a:r>
            <a:r>
              <a:rPr lang="en-US" altLang="zh-CN" sz="2400" i="1" dirty="0"/>
              <a:t>n</a:t>
            </a:r>
            <a:r>
              <a:rPr lang="zh-CN" altLang="en-US" sz="2400" dirty="0"/>
              <a:t>当趋于无穷时，</a:t>
            </a:r>
            <a:r>
              <a:rPr lang="en-US" altLang="zh-CN" sz="2400" i="1" dirty="0"/>
              <a:t> f</a:t>
            </a:r>
            <a:r>
              <a:rPr lang="en-US" altLang="zh-CN" sz="2400" dirty="0"/>
              <a:t>(</a:t>
            </a:r>
            <a:r>
              <a:rPr lang="en-US" altLang="zh-CN" sz="2400" i="1" dirty="0"/>
              <a:t>n</a:t>
            </a:r>
            <a:r>
              <a:rPr lang="en-US" altLang="zh-CN" sz="2400" dirty="0"/>
              <a:t>)</a:t>
            </a:r>
            <a:r>
              <a:rPr lang="zh-CN" altLang="en-US" sz="2400" dirty="0"/>
              <a:t>相对于</a:t>
            </a:r>
            <a:r>
              <a:rPr lang="en-US" altLang="zh-CN" sz="2400" i="1" dirty="0"/>
              <a:t>g</a:t>
            </a:r>
            <a:r>
              <a:rPr lang="en-US" altLang="zh-CN" sz="2400" dirty="0"/>
              <a:t>(</a:t>
            </a:r>
            <a:r>
              <a:rPr lang="en-US" altLang="zh-CN" sz="2400" i="1" dirty="0"/>
              <a:t>n</a:t>
            </a:r>
            <a:r>
              <a:rPr lang="en-US" altLang="zh-CN" sz="2400" dirty="0"/>
              <a:t>)</a:t>
            </a:r>
            <a:r>
              <a:rPr lang="zh-CN" altLang="en-US" sz="2400" dirty="0" smtClean="0"/>
              <a:t>变得任意大了</a:t>
            </a:r>
            <a:endParaRPr lang="en-US" altLang="zh-CN" sz="2400" dirty="0"/>
          </a:p>
          <a:p>
            <a:pPr eaLnBrk="1" hangingPunct="1">
              <a:lnSpc>
                <a:spcPct val="125000"/>
              </a:lnSpc>
              <a:spcBef>
                <a:spcPts val="600"/>
              </a:spcBef>
            </a:pPr>
            <a:endParaRPr lang="en-US" altLang="zh-CN" sz="2400" i="1" dirty="0" smtClean="0"/>
          </a:p>
          <a:p>
            <a:pPr eaLnBrk="1" hangingPunct="1">
              <a:lnSpc>
                <a:spcPct val="125000"/>
              </a:lnSpc>
              <a:spcBef>
                <a:spcPts val="600"/>
              </a:spcBef>
            </a:pPr>
            <a:r>
              <a:rPr lang="en-US" altLang="zh-CN" sz="2400" i="1" dirty="0" smtClean="0"/>
              <a:t>f</a:t>
            </a:r>
            <a:r>
              <a:rPr lang="en-US" altLang="zh-CN" sz="2400" dirty="0" smtClean="0"/>
              <a:t>(</a:t>
            </a:r>
            <a:r>
              <a:rPr lang="en-US" altLang="zh-CN" sz="2400" i="1" dirty="0" smtClean="0"/>
              <a:t>n</a:t>
            </a:r>
            <a:r>
              <a:rPr lang="en-US" altLang="zh-CN" sz="2400" dirty="0" smtClean="0"/>
              <a:t>) </a:t>
            </a:r>
            <a:r>
              <a:rPr lang="en-US" altLang="zh-CN" sz="2400" dirty="0" smtClean="0">
                <a:sym typeface="Symbol" pitchFamily="18" charset="2"/>
              </a:rPr>
              <a:t></a:t>
            </a:r>
            <a:r>
              <a:rPr lang="en-US" altLang="zh-CN" sz="2400" dirty="0" smtClean="0"/>
              <a:t> </a:t>
            </a:r>
            <a:r>
              <a:rPr lang="en-US" altLang="zh-CN" sz="2400" i="1" dirty="0" smtClean="0">
                <a:sym typeface="Symbol" pitchFamily="18" charset="2"/>
              </a:rPr>
              <a:t></a:t>
            </a:r>
            <a:r>
              <a:rPr lang="en-US" altLang="zh-CN" sz="2400" dirty="0" smtClean="0"/>
              <a:t>(</a:t>
            </a:r>
            <a:r>
              <a:rPr lang="en-US" altLang="zh-CN" sz="2400" i="1" dirty="0" smtClean="0"/>
              <a:t>g</a:t>
            </a:r>
            <a:r>
              <a:rPr lang="en-US" altLang="zh-CN" sz="2400" dirty="0" smtClean="0"/>
              <a:t>(</a:t>
            </a:r>
            <a:r>
              <a:rPr lang="en-US" altLang="zh-CN" sz="2400" i="1" dirty="0" smtClean="0"/>
              <a:t>n</a:t>
            </a:r>
            <a:r>
              <a:rPr lang="en-US" altLang="zh-CN" sz="2400" dirty="0" smtClean="0"/>
              <a:t>))  </a:t>
            </a:r>
            <a:r>
              <a:rPr lang="zh-CN" altLang="en-US" sz="2400" dirty="0" smtClean="0">
                <a:sym typeface="Symbol" pitchFamily="18" charset="2"/>
              </a:rPr>
              <a:t>当且仅当</a:t>
            </a:r>
            <a:r>
              <a:rPr lang="en-US" altLang="zh-CN" sz="2400" dirty="0" smtClean="0">
                <a:sym typeface="Symbol" pitchFamily="18" charset="2"/>
              </a:rPr>
              <a:t> </a:t>
            </a:r>
            <a:r>
              <a:rPr lang="en-US" altLang="zh-CN" sz="2400" dirty="0" smtClean="0"/>
              <a:t> </a:t>
            </a:r>
            <a:r>
              <a:rPr lang="en-US" altLang="zh-CN" sz="2400" i="1" dirty="0" smtClean="0"/>
              <a:t>g</a:t>
            </a:r>
            <a:r>
              <a:rPr lang="en-US" altLang="zh-CN" sz="2400" dirty="0" smtClean="0"/>
              <a:t>(</a:t>
            </a:r>
            <a:r>
              <a:rPr lang="en-US" altLang="zh-CN" sz="2400" i="1" dirty="0" smtClean="0"/>
              <a:t>n</a:t>
            </a:r>
            <a:r>
              <a:rPr lang="en-US" altLang="zh-CN" sz="2400" dirty="0" smtClean="0"/>
              <a:t>) </a:t>
            </a:r>
            <a:r>
              <a:rPr lang="en-US" altLang="zh-CN" sz="2400" dirty="0" smtClean="0">
                <a:sym typeface="Symbol" pitchFamily="18" charset="2"/>
              </a:rPr>
              <a:t></a:t>
            </a:r>
            <a:r>
              <a:rPr lang="en-US" altLang="zh-CN" sz="2400" dirty="0" smtClean="0"/>
              <a:t> </a:t>
            </a:r>
            <a:r>
              <a:rPr lang="en-US" altLang="zh-CN" sz="2400" i="1" dirty="0" smtClean="0">
                <a:sym typeface="Symbol" pitchFamily="18" charset="2"/>
              </a:rPr>
              <a:t>o</a:t>
            </a:r>
            <a:r>
              <a:rPr lang="en-US" altLang="zh-CN" sz="2400" dirty="0" smtClean="0"/>
              <a:t>(</a:t>
            </a:r>
            <a:r>
              <a:rPr lang="en-US" altLang="zh-CN" sz="2400" i="1" dirty="0" smtClean="0"/>
              <a:t>f</a:t>
            </a:r>
            <a:r>
              <a:rPr lang="en-US" altLang="zh-CN" sz="2400" dirty="0" smtClean="0"/>
              <a:t>(</a:t>
            </a:r>
            <a:r>
              <a:rPr lang="en-US" altLang="zh-CN" sz="2400" i="1" dirty="0" smtClean="0"/>
              <a:t>n</a:t>
            </a:r>
            <a:r>
              <a:rPr lang="en-US" altLang="zh-CN" sz="2400" dirty="0" smtClean="0"/>
              <a:t>))</a:t>
            </a:r>
          </a:p>
        </p:txBody>
      </p:sp>
      <p:graphicFrame>
        <p:nvGraphicFramePr>
          <p:cNvPr id="4" name="Object 2"/>
          <p:cNvGraphicFramePr>
            <a:graphicFrameLocks noChangeAspect="1"/>
          </p:cNvGraphicFramePr>
          <p:nvPr/>
        </p:nvGraphicFramePr>
        <p:xfrm>
          <a:off x="3124200" y="4800600"/>
          <a:ext cx="1912938" cy="928687"/>
        </p:xfrm>
        <a:graphic>
          <a:graphicData uri="http://schemas.openxmlformats.org/presentationml/2006/ole">
            <p:oleObj spid="_x0000_s79873" name="Equation" r:id="rId3" imgW="20726400" imgH="100584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461639" y="4914176"/>
            <a:ext cx="8301361" cy="1715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spcBef>
                <a:spcPts val="0"/>
              </a:spcBef>
            </a:pPr>
            <a:r>
              <a:rPr lang="zh-CN" altLang="en-US" sz="2400" kern="0" dirty="0" smtClean="0"/>
              <a:t>例</a:t>
            </a:r>
            <a:r>
              <a:rPr lang="en-US" altLang="zh-CN" sz="2400" kern="0" dirty="0" smtClean="0"/>
              <a:t>1</a:t>
            </a:r>
          </a:p>
          <a:p>
            <a:pPr>
              <a:spcBef>
                <a:spcPts val="0"/>
              </a:spcBef>
            </a:pPr>
            <a:endParaRPr lang="en-US" altLang="zh-CN" sz="2400" b="1" kern="0" dirty="0"/>
          </a:p>
          <a:p>
            <a:pPr marL="0" indent="0">
              <a:spcBef>
                <a:spcPts val="0"/>
              </a:spcBef>
              <a:buNone/>
            </a:pPr>
            <a:r>
              <a:rPr lang="en-US" altLang="zh-CN" sz="2400" kern="0" dirty="0"/>
              <a:t> </a:t>
            </a:r>
            <a:r>
              <a:rPr lang="en-US" altLang="zh-CN" sz="2400" kern="0" dirty="0" smtClean="0"/>
              <a:t>                                                                    </a:t>
            </a:r>
            <a:r>
              <a:rPr lang="zh-CN" altLang="en-US" sz="2400" kern="0" dirty="0" smtClean="0"/>
              <a:t>，因此</a:t>
            </a:r>
            <a:endParaRPr lang="en-US" altLang="zh-CN" sz="2400" b="1" kern="0" dirty="0" smtClean="0"/>
          </a:p>
          <a:p>
            <a:pPr>
              <a:spcBef>
                <a:spcPts val="0"/>
              </a:spcBef>
            </a:pPr>
            <a:endParaRPr lang="pt-BR" sz="2400" b="1" kern="0" dirty="0" smtClean="0"/>
          </a:p>
          <a:p>
            <a:pPr marL="0" indent="0">
              <a:spcBef>
                <a:spcPts val="0"/>
              </a:spcBef>
              <a:buFont typeface="Wingdings" pitchFamily="2" charset="2"/>
              <a:buNone/>
            </a:pPr>
            <a:endParaRPr lang="pt-BR" sz="2400" b="1" kern="0" dirty="0" smtClean="0"/>
          </a:p>
          <a:p>
            <a:pPr marL="0" indent="0">
              <a:spcBef>
                <a:spcPts val="0"/>
              </a:spcBef>
              <a:buFont typeface="Wingdings" pitchFamily="2" charset="2"/>
              <a:buNone/>
            </a:pPr>
            <a:endParaRPr lang="pt-BR" sz="2400" b="1" kern="0" dirty="0" smtClean="0"/>
          </a:p>
          <a:p>
            <a:pPr>
              <a:spcBef>
                <a:spcPts val="0"/>
              </a:spcBef>
            </a:pPr>
            <a:endParaRPr lang="pt-BR" sz="2400" b="1" kern="0" dirty="0" smtClean="0"/>
          </a:p>
          <a:p>
            <a:pPr>
              <a:spcBef>
                <a:spcPts val="0"/>
              </a:spcBef>
            </a:pPr>
            <a:endParaRPr lang="pt-BR" sz="2400" b="1" kern="0" dirty="0" smtClean="0"/>
          </a:p>
          <a:p>
            <a:pPr marL="0" indent="0">
              <a:spcBef>
                <a:spcPts val="0"/>
              </a:spcBef>
              <a:buFont typeface="Wingdings" pitchFamily="2" charset="2"/>
              <a:buNone/>
            </a:pPr>
            <a:r>
              <a:rPr lang="en-US" sz="2400" b="1" kern="0" dirty="0" smtClean="0"/>
              <a:t> </a:t>
            </a:r>
            <a:endParaRPr lang="en-US" sz="2400" b="1" kern="0" dirty="0"/>
          </a:p>
        </p:txBody>
      </p:sp>
      <p:sp>
        <p:nvSpPr>
          <p:cNvPr id="7170" name="Rectangle 2"/>
          <p:cNvSpPr>
            <a:spLocks noGrp="1" noChangeArrowheads="1"/>
          </p:cNvSpPr>
          <p:nvPr>
            <p:ph type="title" idx="4294967295"/>
          </p:nvPr>
        </p:nvSpPr>
        <p:spPr>
          <a:xfrm>
            <a:off x="0" y="0"/>
            <a:ext cx="7772400" cy="838200"/>
          </a:xfrm>
        </p:spPr>
        <p:txBody>
          <a:bodyPr/>
          <a:lstStyle/>
          <a:p>
            <a:r>
              <a:rPr lang="en-US" altLang="zh-CN" sz="3600" dirty="0" smtClean="0"/>
              <a:t>1.3 </a:t>
            </a:r>
            <a:r>
              <a:rPr lang="zh-CN" altLang="en-US" sz="3600" dirty="0"/>
              <a:t>渐近</a:t>
            </a:r>
            <a:r>
              <a:rPr lang="zh-CN" altLang="en-US" sz="3600" dirty="0" smtClean="0"/>
              <a:t>记号 </a:t>
            </a:r>
            <a:r>
              <a:rPr lang="en-US" altLang="zh-CN" sz="3600" dirty="0" smtClean="0"/>
              <a:t>— </a:t>
            </a:r>
            <a:r>
              <a:rPr lang="zh-CN" altLang="en-US" sz="3600" dirty="0" smtClean="0"/>
              <a:t>极限 </a:t>
            </a:r>
            <a:r>
              <a:rPr lang="en-US" altLang="zh-CN" sz="3600" dirty="0" smtClean="0"/>
              <a:t>(1)</a:t>
            </a:r>
            <a:endParaRPr lang="en-US" sz="3600" b="1" dirty="0">
              <a:solidFill>
                <a:srgbClr val="0000CC"/>
              </a:solidFill>
            </a:endParaRPr>
          </a:p>
        </p:txBody>
      </p:sp>
      <p:sp>
        <p:nvSpPr>
          <p:cNvPr id="7171" name="Rectangle 3"/>
          <p:cNvSpPr>
            <a:spLocks noGrp="1" noChangeArrowheads="1"/>
          </p:cNvSpPr>
          <p:nvPr>
            <p:ph type="body" idx="4294967295"/>
          </p:nvPr>
        </p:nvSpPr>
        <p:spPr>
          <a:xfrm>
            <a:off x="842963" y="1371600"/>
            <a:ext cx="8301037" cy="457200"/>
          </a:xfrm>
        </p:spPr>
        <p:txBody>
          <a:bodyPr/>
          <a:lstStyle/>
          <a:p>
            <a:pPr>
              <a:spcBef>
                <a:spcPts val="0"/>
              </a:spcBef>
            </a:pPr>
            <a:r>
              <a:rPr lang="zh-CN" altLang="en-US" sz="2400" b="1" dirty="0" smtClean="0"/>
              <a:t>用极限去定义渐近符号：</a:t>
            </a:r>
            <a:endParaRPr lang="en-US" altLang="zh-CN" sz="2400" b="1" dirty="0" smtClean="0"/>
          </a:p>
          <a:p>
            <a:pPr>
              <a:spcBef>
                <a:spcPts val="0"/>
              </a:spcBef>
            </a:pPr>
            <a:endParaRPr lang="pt-BR" sz="2400" b="1" dirty="0"/>
          </a:p>
          <a:p>
            <a:pPr marL="0" indent="0">
              <a:spcBef>
                <a:spcPts val="0"/>
              </a:spcBef>
              <a:buNone/>
            </a:pPr>
            <a:endParaRPr lang="pt-BR" sz="2400" b="1" dirty="0"/>
          </a:p>
          <a:p>
            <a:pPr marL="0" indent="0">
              <a:spcBef>
                <a:spcPts val="0"/>
              </a:spcBef>
              <a:buNone/>
            </a:pPr>
            <a:endParaRPr lang="pt-BR" sz="2400" b="1" dirty="0"/>
          </a:p>
          <a:p>
            <a:pPr>
              <a:spcBef>
                <a:spcPts val="0"/>
              </a:spcBef>
            </a:pPr>
            <a:endParaRPr lang="pt-BR" sz="2400" b="1" dirty="0" smtClean="0"/>
          </a:p>
          <a:p>
            <a:pPr>
              <a:spcBef>
                <a:spcPts val="0"/>
              </a:spcBef>
            </a:pPr>
            <a:endParaRPr lang="pt-BR" sz="2400" b="1" dirty="0"/>
          </a:p>
          <a:p>
            <a:pPr marL="0" indent="0">
              <a:spcBef>
                <a:spcPts val="0"/>
              </a:spcBef>
              <a:buNone/>
            </a:pPr>
            <a:r>
              <a:rPr lang="en-US" sz="2400" b="1" dirty="0" smtClean="0"/>
              <a:t> </a:t>
            </a:r>
            <a:endParaRPr lang="en-US" sz="2400" b="1" dirty="0"/>
          </a:p>
        </p:txBody>
      </p:sp>
      <p:graphicFrame>
        <p:nvGraphicFramePr>
          <p:cNvPr id="3" name="Object 2"/>
          <p:cNvGraphicFramePr>
            <a:graphicFrameLocks noChangeAspect="1"/>
          </p:cNvGraphicFramePr>
          <p:nvPr/>
        </p:nvGraphicFramePr>
        <p:xfrm>
          <a:off x="762000" y="1905000"/>
          <a:ext cx="6984900" cy="1492200"/>
        </p:xfrm>
        <a:graphic>
          <a:graphicData uri="http://schemas.openxmlformats.org/presentationml/2006/ole">
            <p:oleObj spid="_x0000_s80899" name="公式" r:id="rId4" imgW="67056000" imgH="14325600" progId="Equation.3">
              <p:embed/>
            </p:oleObj>
          </a:graphicData>
        </a:graphic>
      </p:graphicFrame>
      <p:sp>
        <p:nvSpPr>
          <p:cNvPr id="6" name="Text Box 6"/>
          <p:cNvSpPr txBox="1">
            <a:spLocks noChangeArrowheads="1"/>
          </p:cNvSpPr>
          <p:nvPr/>
        </p:nvSpPr>
        <p:spPr bwMode="auto">
          <a:xfrm>
            <a:off x="762000" y="3276600"/>
            <a:ext cx="4665060" cy="1588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35000"/>
              </a:lnSpc>
            </a:pPr>
            <a:r>
              <a:rPr lang="zh-CN" altLang="en-US" sz="2400" u="none" dirty="0">
                <a:latin typeface="+mn-ea"/>
                <a:ea typeface="+mn-ea"/>
              </a:rPr>
              <a:t>前两种情况</a:t>
            </a:r>
            <a:r>
              <a:rPr lang="zh-CN" altLang="en-US" sz="2400" u="none" dirty="0" smtClean="0">
                <a:latin typeface="+mn-ea"/>
                <a:ea typeface="+mn-ea"/>
              </a:rPr>
              <a:t>意味着</a:t>
            </a:r>
            <a:r>
              <a:rPr lang="en-US" altLang="zh-CN" sz="2400" i="1" u="none" dirty="0" smtClean="0">
                <a:latin typeface="+mn-ea"/>
                <a:ea typeface="+mn-ea"/>
              </a:rPr>
              <a:t>f</a:t>
            </a:r>
            <a:r>
              <a:rPr lang="en-US" altLang="zh-CN" sz="2400" u="none" dirty="0" smtClean="0">
                <a:latin typeface="+mn-ea"/>
                <a:ea typeface="+mn-ea"/>
              </a:rPr>
              <a:t>(</a:t>
            </a:r>
            <a:r>
              <a:rPr lang="en-US" altLang="zh-CN" sz="2400" i="1" u="none" dirty="0" smtClean="0">
                <a:latin typeface="+mn-ea"/>
                <a:ea typeface="+mn-ea"/>
              </a:rPr>
              <a:t>n</a:t>
            </a:r>
            <a:r>
              <a:rPr lang="en-US" altLang="zh-CN" sz="2400" u="none" dirty="0">
                <a:latin typeface="+mn-ea"/>
                <a:ea typeface="+mn-ea"/>
              </a:rPr>
              <a:t>)</a:t>
            </a:r>
            <a:r>
              <a:rPr lang="en-US" altLang="zh-CN" sz="2400" i="1" u="none" dirty="0">
                <a:latin typeface="+mn-ea"/>
                <a:ea typeface="+mn-ea"/>
              </a:rPr>
              <a:t> </a:t>
            </a:r>
            <a:r>
              <a:rPr lang="en-US" altLang="zh-CN" sz="2400" u="none" dirty="0">
                <a:latin typeface="+mn-ea"/>
                <a:ea typeface="+mn-ea"/>
              </a:rPr>
              <a:t>∈</a:t>
            </a:r>
            <a:r>
              <a:rPr lang="en-US" altLang="zh-CN" sz="2400" i="1" u="none" dirty="0">
                <a:latin typeface="+mn-ea"/>
                <a:ea typeface="+mn-ea"/>
              </a:rPr>
              <a:t> O</a:t>
            </a:r>
            <a:r>
              <a:rPr lang="en-US" altLang="zh-CN" sz="2400" u="none" dirty="0">
                <a:latin typeface="+mn-ea"/>
                <a:ea typeface="+mn-ea"/>
              </a:rPr>
              <a:t>(</a:t>
            </a:r>
            <a:r>
              <a:rPr lang="en-US" altLang="zh-CN" sz="2400" i="1" u="none" dirty="0">
                <a:latin typeface="+mn-ea"/>
                <a:ea typeface="+mn-ea"/>
              </a:rPr>
              <a:t>g</a:t>
            </a:r>
            <a:r>
              <a:rPr lang="en-US" altLang="zh-CN" sz="2400" u="none" dirty="0">
                <a:latin typeface="+mn-ea"/>
                <a:ea typeface="+mn-ea"/>
              </a:rPr>
              <a:t>(</a:t>
            </a:r>
            <a:r>
              <a:rPr lang="en-US" altLang="zh-CN" sz="2400" i="1" u="none" dirty="0">
                <a:latin typeface="+mn-ea"/>
                <a:ea typeface="+mn-ea"/>
              </a:rPr>
              <a:t>n</a:t>
            </a:r>
            <a:r>
              <a:rPr lang="en-US" altLang="zh-CN" sz="2400" u="none" dirty="0">
                <a:latin typeface="+mn-ea"/>
                <a:ea typeface="+mn-ea"/>
              </a:rPr>
              <a:t>))</a:t>
            </a:r>
          </a:p>
          <a:p>
            <a:pPr eaLnBrk="1" hangingPunct="1">
              <a:lnSpc>
                <a:spcPct val="135000"/>
              </a:lnSpc>
            </a:pPr>
            <a:r>
              <a:rPr lang="zh-CN" altLang="en-US" sz="2400" u="none" dirty="0">
                <a:latin typeface="+mn-ea"/>
                <a:ea typeface="+mn-ea"/>
              </a:rPr>
              <a:t>后两种情况</a:t>
            </a:r>
            <a:r>
              <a:rPr lang="zh-CN" altLang="en-US" sz="2400" u="none" dirty="0" smtClean="0">
                <a:latin typeface="+mn-ea"/>
                <a:ea typeface="+mn-ea"/>
              </a:rPr>
              <a:t>意味着</a:t>
            </a:r>
            <a:r>
              <a:rPr lang="en-US" altLang="zh-CN" sz="2400" i="1" u="none" dirty="0" smtClean="0">
                <a:latin typeface="+mn-ea"/>
                <a:ea typeface="+mn-ea"/>
              </a:rPr>
              <a:t>f</a:t>
            </a:r>
            <a:r>
              <a:rPr lang="en-US" altLang="zh-CN" sz="2400" u="none" dirty="0" smtClean="0">
                <a:latin typeface="+mn-ea"/>
                <a:ea typeface="+mn-ea"/>
              </a:rPr>
              <a:t>(</a:t>
            </a:r>
            <a:r>
              <a:rPr lang="en-US" altLang="zh-CN" sz="2400" i="1" u="none" dirty="0" smtClean="0">
                <a:latin typeface="+mn-ea"/>
                <a:ea typeface="+mn-ea"/>
              </a:rPr>
              <a:t>n</a:t>
            </a:r>
            <a:r>
              <a:rPr lang="en-US" altLang="zh-CN" sz="2400" u="none" dirty="0">
                <a:latin typeface="+mn-ea"/>
                <a:ea typeface="+mn-ea"/>
              </a:rPr>
              <a:t>)</a:t>
            </a:r>
            <a:r>
              <a:rPr lang="en-US" altLang="zh-CN" sz="2400" i="1" u="none" dirty="0">
                <a:latin typeface="+mn-ea"/>
                <a:ea typeface="+mn-ea"/>
              </a:rPr>
              <a:t> </a:t>
            </a:r>
            <a:r>
              <a:rPr lang="en-US" altLang="zh-CN" sz="2400" u="none" dirty="0">
                <a:latin typeface="+mn-ea"/>
                <a:ea typeface="+mn-ea"/>
              </a:rPr>
              <a:t>∈</a:t>
            </a:r>
            <a:r>
              <a:rPr lang="en-US" altLang="zh-CN" sz="2400" i="1" u="none" dirty="0">
                <a:latin typeface="+mn-ea"/>
                <a:ea typeface="+mn-ea"/>
              </a:rPr>
              <a:t> </a:t>
            </a:r>
            <a:r>
              <a:rPr lang="en-US" altLang="zh-CN" sz="2400" u="none" dirty="0">
                <a:latin typeface="+mn-ea"/>
                <a:ea typeface="+mn-ea"/>
              </a:rPr>
              <a:t>Ω(</a:t>
            </a:r>
            <a:r>
              <a:rPr lang="en-US" altLang="zh-CN" sz="2400" i="1" u="none" dirty="0">
                <a:latin typeface="+mn-ea"/>
                <a:ea typeface="+mn-ea"/>
              </a:rPr>
              <a:t>g(n</a:t>
            </a:r>
            <a:r>
              <a:rPr lang="en-US" altLang="zh-CN" sz="2400" u="none" dirty="0">
                <a:latin typeface="+mn-ea"/>
                <a:ea typeface="+mn-ea"/>
              </a:rPr>
              <a:t>))</a:t>
            </a:r>
          </a:p>
          <a:p>
            <a:pPr eaLnBrk="1" hangingPunct="1">
              <a:lnSpc>
                <a:spcPct val="135000"/>
              </a:lnSpc>
            </a:pPr>
            <a:r>
              <a:rPr lang="zh-CN" altLang="en-US" sz="2400" u="none" dirty="0">
                <a:latin typeface="+mn-ea"/>
                <a:ea typeface="+mn-ea"/>
              </a:rPr>
              <a:t>第二种情况</a:t>
            </a:r>
            <a:r>
              <a:rPr lang="zh-CN" altLang="en-US" sz="2400" u="none" dirty="0" smtClean="0">
                <a:latin typeface="+mn-ea"/>
                <a:ea typeface="+mn-ea"/>
              </a:rPr>
              <a:t>意味着</a:t>
            </a:r>
            <a:r>
              <a:rPr lang="en-US" altLang="zh-CN" sz="2400" i="1" dirty="0" smtClean="0">
                <a:latin typeface="+mn-ea"/>
                <a:ea typeface="+mn-ea"/>
              </a:rPr>
              <a:t>f</a:t>
            </a:r>
            <a:r>
              <a:rPr lang="en-US" altLang="zh-CN" sz="2400" u="none" dirty="0" smtClean="0">
                <a:latin typeface="+mn-ea"/>
                <a:ea typeface="+mn-ea"/>
              </a:rPr>
              <a:t>(</a:t>
            </a:r>
            <a:r>
              <a:rPr lang="en-US" altLang="zh-CN" sz="2400" i="1" u="none" dirty="0" smtClean="0">
                <a:latin typeface="+mn-ea"/>
                <a:ea typeface="+mn-ea"/>
              </a:rPr>
              <a:t>n</a:t>
            </a:r>
            <a:r>
              <a:rPr lang="en-US" altLang="zh-CN" sz="2400" u="none" dirty="0">
                <a:latin typeface="+mn-ea"/>
                <a:ea typeface="+mn-ea"/>
              </a:rPr>
              <a:t>)</a:t>
            </a:r>
            <a:r>
              <a:rPr lang="en-US" altLang="zh-CN" sz="2400" i="1" u="none" dirty="0">
                <a:latin typeface="+mn-ea"/>
                <a:ea typeface="+mn-ea"/>
              </a:rPr>
              <a:t> ∈ </a:t>
            </a:r>
            <a:r>
              <a:rPr lang="en-US" altLang="zh-CN" sz="2400" u="none" dirty="0">
                <a:latin typeface="+mn-ea"/>
                <a:ea typeface="+mn-ea"/>
              </a:rPr>
              <a:t>Θ(</a:t>
            </a:r>
            <a:r>
              <a:rPr lang="en-US" altLang="zh-CN" sz="2400" i="1" u="none" dirty="0">
                <a:latin typeface="+mn-ea"/>
                <a:ea typeface="+mn-ea"/>
              </a:rPr>
              <a:t>g</a:t>
            </a:r>
            <a:r>
              <a:rPr lang="en-US" altLang="zh-CN" sz="2400" u="none" dirty="0">
                <a:latin typeface="+mn-ea"/>
                <a:ea typeface="+mn-ea"/>
              </a:rPr>
              <a:t>(</a:t>
            </a:r>
            <a:r>
              <a:rPr lang="en-US" altLang="zh-CN" sz="2400" i="1" u="none" dirty="0">
                <a:latin typeface="+mn-ea"/>
                <a:ea typeface="+mn-ea"/>
              </a:rPr>
              <a:t>n</a:t>
            </a:r>
            <a:r>
              <a:rPr lang="en-US" altLang="zh-CN" sz="2400" u="none" dirty="0">
                <a:latin typeface="+mn-ea"/>
                <a:ea typeface="+mn-ea"/>
              </a:rPr>
              <a:t>))</a:t>
            </a:r>
          </a:p>
        </p:txBody>
      </p:sp>
      <p:graphicFrame>
        <p:nvGraphicFramePr>
          <p:cNvPr id="7" name="Object 3"/>
          <p:cNvGraphicFramePr>
            <a:graphicFrameLocks/>
          </p:cNvGraphicFramePr>
          <p:nvPr/>
        </p:nvGraphicFramePr>
        <p:xfrm>
          <a:off x="457200" y="5429503"/>
          <a:ext cx="5364900" cy="952200"/>
        </p:xfrm>
        <a:graphic>
          <a:graphicData uri="http://schemas.openxmlformats.org/presentationml/2006/ole">
            <p:oleObj spid="_x0000_s80898" name="公式" r:id="rId5" imgW="51511200" imgH="9144000" progId="Equation.3">
              <p:embed/>
            </p:oleObj>
          </a:graphicData>
        </a:graphic>
      </p:graphicFrame>
      <p:graphicFrame>
        <p:nvGraphicFramePr>
          <p:cNvPr id="10" name="Object 3"/>
          <p:cNvGraphicFramePr>
            <a:graphicFrameLocks/>
          </p:cNvGraphicFramePr>
          <p:nvPr/>
        </p:nvGraphicFramePr>
        <p:xfrm>
          <a:off x="6754812" y="5624513"/>
          <a:ext cx="2389188" cy="547687"/>
        </p:xfrm>
        <a:graphic>
          <a:graphicData uri="http://schemas.openxmlformats.org/presentationml/2006/ole">
            <p:oleObj spid="_x0000_s80897" name="公式" r:id="rId6" imgW="22860000" imgH="51816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课程评价</a:t>
            </a:r>
            <a:endParaRPr lang="zh-CN" altLang="en-US" dirty="0"/>
          </a:p>
        </p:txBody>
      </p:sp>
      <p:sp>
        <p:nvSpPr>
          <p:cNvPr id="3" name="内容占位符 2"/>
          <p:cNvSpPr>
            <a:spLocks noGrp="1"/>
          </p:cNvSpPr>
          <p:nvPr>
            <p:ph idx="1"/>
          </p:nvPr>
        </p:nvSpPr>
        <p:spPr/>
        <p:txBody>
          <a:bodyPr/>
          <a:lstStyle/>
          <a:p>
            <a:r>
              <a:rPr lang="zh-CN" altLang="en-US" dirty="0" smtClean="0"/>
              <a:t>很好 上课很轻松 又学到了知识（</a:t>
            </a:r>
            <a:r>
              <a:rPr lang="en-US" altLang="zh-CN" dirty="0" smtClean="0"/>
              <a:t>20091</a:t>
            </a:r>
            <a:r>
              <a:rPr lang="zh-CN" altLang="en-US" dirty="0" smtClean="0"/>
              <a:t>）</a:t>
            </a:r>
            <a:endParaRPr lang="en-US" altLang="zh-CN" dirty="0" smtClean="0"/>
          </a:p>
          <a:p>
            <a:r>
              <a:rPr lang="zh-CN" altLang="zh-CN" dirty="0" smtClean="0"/>
              <a:t>老师</a:t>
            </a:r>
            <a:r>
              <a:rPr lang="zh-CN" altLang="zh-CN" dirty="0"/>
              <a:t>讲课还不错，推荐了不少书。学到很多新奇的东西。课堂讲太多的算法思想，代码讲的少。希望增加代码的讲解</a:t>
            </a:r>
            <a:r>
              <a:rPr lang="zh-CN" altLang="zh-CN" dirty="0" smtClean="0"/>
              <a:t>。</a:t>
            </a:r>
            <a:r>
              <a:rPr lang="zh-CN" altLang="en-US" dirty="0" smtClean="0"/>
              <a:t>（</a:t>
            </a:r>
            <a:r>
              <a:rPr lang="en-US" altLang="zh-CN" dirty="0" smtClean="0"/>
              <a:t>20121</a:t>
            </a:r>
            <a:r>
              <a:rPr lang="zh-CN" altLang="en-US" dirty="0" smtClean="0"/>
              <a:t>）</a:t>
            </a:r>
            <a:r>
              <a:rPr lang="en-US" altLang="zh-CN" dirty="0" smtClean="0"/>
              <a:t>        </a:t>
            </a:r>
          </a:p>
          <a:p>
            <a:pPr lvl="1"/>
            <a:r>
              <a:rPr lang="zh-CN" altLang="en-US" dirty="0" smtClean="0"/>
              <a:t>改进：讲解伪代码</a:t>
            </a:r>
            <a:r>
              <a:rPr lang="en-US" altLang="zh-CN" dirty="0" smtClean="0"/>
              <a:t>                                                                                                                                                 </a:t>
            </a:r>
            <a:endParaRPr lang="zh-CN" altLang="zh-CN" dirty="0"/>
          </a:p>
          <a:p>
            <a:r>
              <a:rPr lang="zh-CN" altLang="zh-CN" dirty="0" smtClean="0"/>
              <a:t>上课</a:t>
            </a:r>
            <a:r>
              <a:rPr lang="zh-CN" altLang="zh-CN" dirty="0"/>
              <a:t>通俗易懂，而且经常推荐一些好书给我们。个人感觉作业太少，很难区分学生的学习成绩，作为计算机作业，个人感觉实践比较重要，布置作业也可作为锻炼</a:t>
            </a:r>
            <a:r>
              <a:rPr lang="zh-CN" altLang="zh-CN" dirty="0" smtClean="0"/>
              <a:t>。</a:t>
            </a:r>
            <a:r>
              <a:rPr lang="zh-CN" altLang="en-US" dirty="0" smtClean="0"/>
              <a:t>（</a:t>
            </a:r>
            <a:r>
              <a:rPr lang="en-US" altLang="zh-CN" dirty="0" smtClean="0"/>
              <a:t>20121</a:t>
            </a:r>
            <a:r>
              <a:rPr lang="zh-CN" altLang="en-US" dirty="0" smtClean="0"/>
              <a:t>）</a:t>
            </a:r>
            <a:endParaRPr lang="en-US" altLang="zh-CN" dirty="0" smtClean="0"/>
          </a:p>
          <a:p>
            <a:pPr lvl="1"/>
            <a:r>
              <a:rPr lang="zh-CN" altLang="en-US" dirty="0" smtClean="0"/>
              <a:t>改进：增加代码</a:t>
            </a:r>
            <a:r>
              <a:rPr lang="en-US" altLang="zh-CN" dirty="0" smtClean="0"/>
              <a:t>       </a:t>
            </a:r>
          </a:p>
          <a:p>
            <a:pPr lvl="1">
              <a:buNone/>
            </a:pPr>
            <a:r>
              <a:rPr lang="en-US" altLang="zh-CN" dirty="0" smtClean="0"/>
              <a:t>                                                                                                  </a:t>
            </a:r>
            <a:endParaRPr lang="zh-CN" altLang="zh-CN" dirty="0"/>
          </a:p>
        </p:txBody>
      </p:sp>
    </p:spTree>
    <p:extLst>
      <p:ext uri="{BB962C8B-B14F-4D97-AF65-F5344CB8AC3E}">
        <p14:creationId xmlns:p14="http://schemas.microsoft.com/office/powerpoint/2010/main" xmlns="" val="356634039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533400" y="0"/>
            <a:ext cx="7772400" cy="838200"/>
          </a:xfrm>
        </p:spPr>
        <p:txBody>
          <a:bodyPr/>
          <a:lstStyle/>
          <a:p>
            <a:r>
              <a:rPr lang="en-US" altLang="zh-CN" sz="3600" dirty="0" smtClean="0"/>
              <a:t>1.3 </a:t>
            </a:r>
            <a:r>
              <a:rPr lang="zh-CN" altLang="en-US" sz="3600" dirty="0"/>
              <a:t>渐近记号 </a:t>
            </a:r>
            <a:r>
              <a:rPr lang="en-US" altLang="zh-CN" sz="3600" dirty="0"/>
              <a:t>— </a:t>
            </a:r>
            <a:r>
              <a:rPr lang="zh-CN" altLang="en-US" sz="3600" dirty="0"/>
              <a:t>极限 </a:t>
            </a:r>
            <a:r>
              <a:rPr lang="en-US" altLang="zh-CN" sz="3600" dirty="0" smtClean="0"/>
              <a:t>(2)</a:t>
            </a:r>
            <a:endParaRPr lang="en-US" sz="3600" b="1" dirty="0">
              <a:solidFill>
                <a:srgbClr val="0000CC"/>
              </a:solidFill>
            </a:endParaRPr>
          </a:p>
        </p:txBody>
      </p:sp>
      <p:sp>
        <p:nvSpPr>
          <p:cNvPr id="6148" name="Rectangle 3"/>
          <p:cNvSpPr>
            <a:spLocks noGrp="1" noChangeArrowheads="1"/>
          </p:cNvSpPr>
          <p:nvPr>
            <p:ph type="body" sz="half" idx="1"/>
          </p:nvPr>
        </p:nvSpPr>
        <p:spPr>
          <a:xfrm>
            <a:off x="467519" y="1391444"/>
            <a:ext cx="8208962" cy="1524000"/>
          </a:xfrm>
          <a:noFill/>
        </p:spPr>
        <p:txBody>
          <a:bodyPr lIns="92075" tIns="46038" rIns="92075" bIns="46038"/>
          <a:lstStyle/>
          <a:p>
            <a:pPr eaLnBrk="1" hangingPunct="1">
              <a:buFont typeface="Wingdings" charset="2"/>
              <a:buNone/>
            </a:pPr>
            <a:r>
              <a:rPr lang="zh-CN" altLang="en-US" b="1" dirty="0" smtClean="0">
                <a:solidFill>
                  <a:srgbClr val="0000CC"/>
                </a:solidFill>
                <a:latin typeface="黑体" pitchFamily="49" charset="-122"/>
                <a:ea typeface="黑体" pitchFamily="49" charset="-122"/>
              </a:rPr>
              <a:t>洛必达法则 </a:t>
            </a:r>
            <a:r>
              <a:rPr lang="en-US" altLang="zh-CN" sz="2400" dirty="0" smtClean="0"/>
              <a:t>(</a:t>
            </a:r>
            <a:r>
              <a:rPr lang="en-US" altLang="zh-CN" sz="2400" b="1" dirty="0" err="1" smtClean="0"/>
              <a:t>L’Hopital’s</a:t>
            </a:r>
            <a:r>
              <a:rPr lang="en-US" altLang="zh-CN" sz="2400" b="1" dirty="0" smtClean="0"/>
              <a:t> Rule)</a:t>
            </a:r>
            <a:r>
              <a:rPr lang="zh-CN" altLang="en-US" sz="2400" b="1" dirty="0" smtClean="0"/>
              <a:t>：</a:t>
            </a:r>
            <a:endParaRPr lang="en-US" sz="2400" b="1" dirty="0" smtClean="0"/>
          </a:p>
        </p:txBody>
      </p:sp>
      <p:graphicFrame>
        <p:nvGraphicFramePr>
          <p:cNvPr id="6146" name="Object 4"/>
          <p:cNvGraphicFramePr>
            <a:graphicFrameLocks noGrp="1" noChangeAspect="1"/>
          </p:cNvGraphicFramePr>
          <p:nvPr>
            <p:ph sz="half" idx="2"/>
          </p:nvPr>
        </p:nvGraphicFramePr>
        <p:xfrm>
          <a:off x="2590800" y="1905000"/>
          <a:ext cx="3048000" cy="889000"/>
        </p:xfrm>
        <a:graphic>
          <a:graphicData uri="http://schemas.openxmlformats.org/presentationml/2006/ole">
            <p:oleObj spid="_x0000_s81924" name="公式" r:id="rId4" imgW="29260800" imgH="8534400" progId="Equation.3">
              <p:embed/>
            </p:oleObj>
          </a:graphicData>
        </a:graphic>
      </p:graphicFrame>
      <p:graphicFrame>
        <p:nvGraphicFramePr>
          <p:cNvPr id="6" name="Object 2"/>
          <p:cNvGraphicFramePr>
            <a:graphicFrameLocks noChangeAspect="1"/>
          </p:cNvGraphicFramePr>
          <p:nvPr/>
        </p:nvGraphicFramePr>
        <p:xfrm>
          <a:off x="533400" y="3924600"/>
          <a:ext cx="8222400" cy="952200"/>
        </p:xfrm>
        <a:graphic>
          <a:graphicData uri="http://schemas.openxmlformats.org/presentationml/2006/ole">
            <p:oleObj spid="_x0000_s81923" name="公式" r:id="rId5" imgW="78943200" imgH="9144000" progId="Equation.3">
              <p:embed/>
            </p:oleObj>
          </a:graphicData>
        </a:graphic>
      </p:graphicFrame>
      <p:sp>
        <p:nvSpPr>
          <p:cNvPr id="7" name="Rectangle 3"/>
          <p:cNvSpPr txBox="1">
            <a:spLocks noChangeArrowheads="1"/>
          </p:cNvSpPr>
          <p:nvPr/>
        </p:nvSpPr>
        <p:spPr>
          <a:xfrm>
            <a:off x="611163" y="5029200"/>
            <a:ext cx="2894037" cy="533400"/>
          </a:xfrm>
          <a:prstGeom prst="rect">
            <a:avLst/>
          </a:prstGeom>
          <a:noFill/>
        </p:spPr>
        <p:txBody>
          <a:bodyPr lIns="92075" tIns="46038" rIns="92075" bIns="46038"/>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eaLnBrk="1" hangingPunct="1">
              <a:buFont typeface="Wingdings" charset="2"/>
              <a:buNone/>
            </a:pPr>
            <a:r>
              <a:rPr lang="en-US" sz="2400" dirty="0" smtClean="0">
                <a:sym typeface="Wingdings" pitchFamily="2" charset="2"/>
              </a:rPr>
              <a:t></a:t>
            </a:r>
            <a:r>
              <a:rPr lang="en-US" sz="2400" b="1" dirty="0" smtClean="0"/>
              <a:t>  </a:t>
            </a:r>
            <a:r>
              <a:rPr lang="en-US" sz="2400" b="1" i="1" dirty="0" err="1" smtClean="0"/>
              <a:t>n</a:t>
            </a:r>
            <a:r>
              <a:rPr lang="en-US" sz="2400" b="1" i="1" baseline="30000" dirty="0" err="1" smtClean="0"/>
              <a:t>k</a:t>
            </a:r>
            <a:r>
              <a:rPr lang="en-US" sz="2400" b="1" dirty="0" smtClean="0"/>
              <a:t> </a:t>
            </a:r>
            <a:r>
              <a:rPr lang="en-US" sz="2400" b="1" dirty="0" smtClean="0">
                <a:sym typeface="Symbol"/>
              </a:rPr>
              <a:t> </a:t>
            </a:r>
            <a:r>
              <a:rPr lang="en-US" sz="2400" b="1" i="1" dirty="0" smtClean="0">
                <a:sym typeface="Symbol"/>
              </a:rPr>
              <a:t>o</a:t>
            </a:r>
            <a:r>
              <a:rPr lang="en-US" sz="2400" b="1" dirty="0" smtClean="0">
                <a:sym typeface="Symbol"/>
              </a:rPr>
              <a:t>(2</a:t>
            </a:r>
            <a:r>
              <a:rPr lang="en-US" sz="2400" i="1" baseline="30000" dirty="0">
                <a:sym typeface="Symbol"/>
              </a:rPr>
              <a:t>n</a:t>
            </a:r>
            <a:r>
              <a:rPr lang="en-US" sz="2400" b="1" dirty="0" smtClean="0">
                <a:sym typeface="Symbol"/>
              </a:rPr>
              <a:t>)</a:t>
            </a:r>
            <a:endParaRPr lang="en-US" sz="2400" b="1" dirty="0" smtClean="0"/>
          </a:p>
        </p:txBody>
      </p:sp>
      <p:graphicFrame>
        <p:nvGraphicFramePr>
          <p:cNvPr id="8" name="Object 4"/>
          <p:cNvGraphicFramePr>
            <a:graphicFrameLocks noChangeAspect="1"/>
          </p:cNvGraphicFramePr>
          <p:nvPr/>
        </p:nvGraphicFramePr>
        <p:xfrm>
          <a:off x="533400" y="5562600"/>
          <a:ext cx="3111500" cy="857250"/>
        </p:xfrm>
        <a:graphic>
          <a:graphicData uri="http://schemas.openxmlformats.org/presentationml/2006/ole">
            <p:oleObj spid="_x0000_s81922" name="公式" r:id="rId6" imgW="29870400" imgH="8229600" progId="Equation.3">
              <p:embed/>
            </p:oleObj>
          </a:graphicData>
        </a:graphic>
      </p:graphicFrame>
      <p:sp>
        <p:nvSpPr>
          <p:cNvPr id="9" name="Rectangle 3"/>
          <p:cNvSpPr txBox="1">
            <a:spLocks noChangeArrowheads="1"/>
          </p:cNvSpPr>
          <p:nvPr/>
        </p:nvSpPr>
        <p:spPr bwMode="auto">
          <a:xfrm>
            <a:off x="4057172" y="5776424"/>
            <a:ext cx="4648200" cy="4296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eaLnBrk="1" hangingPunct="1">
              <a:buNone/>
            </a:pPr>
            <a:r>
              <a:rPr lang="en-US" altLang="zh-CN" sz="2400" dirty="0">
                <a:sym typeface="Wingdings" pitchFamily="2" charset="2"/>
              </a:rPr>
              <a:t> </a:t>
            </a:r>
            <a:r>
              <a:rPr lang="en-US" altLang="zh-CN" sz="2400" dirty="0" smtClean="0">
                <a:sym typeface="Wingdings" pitchFamily="2" charset="2"/>
              </a:rPr>
              <a:t> </a:t>
            </a:r>
            <a:r>
              <a:rPr lang="en-US" sz="2400" b="1" kern="0" dirty="0" smtClean="0"/>
              <a:t>ln </a:t>
            </a:r>
            <a:r>
              <a:rPr lang="en-US" sz="2400" b="1" i="1" kern="0" dirty="0" smtClean="0"/>
              <a:t>n</a:t>
            </a:r>
            <a:r>
              <a:rPr lang="en-US" sz="2400" b="1" kern="0" dirty="0" smtClean="0"/>
              <a:t> = </a:t>
            </a:r>
            <a:r>
              <a:rPr lang="en-US" sz="2400" b="1" i="1" kern="0" dirty="0" smtClean="0"/>
              <a:t>o</a:t>
            </a:r>
            <a:r>
              <a:rPr lang="en-US" sz="2400" b="1" kern="0" dirty="0" smtClean="0"/>
              <a:t>(</a:t>
            </a:r>
            <a:r>
              <a:rPr lang="en-US" sz="2400" b="1" i="1" kern="0" dirty="0" err="1" smtClean="0"/>
              <a:t>n</a:t>
            </a:r>
            <a:r>
              <a:rPr lang="en-US" sz="2400" b="1" i="1" kern="0" baseline="30000" dirty="0" err="1" smtClean="0"/>
              <a:t>a</a:t>
            </a:r>
            <a:r>
              <a:rPr lang="en-US" sz="2400" b="1" kern="0" dirty="0" smtClean="0"/>
              <a:t>) </a:t>
            </a:r>
            <a:r>
              <a:rPr lang="zh-CN" altLang="en-US" sz="2400" b="1" kern="0" dirty="0" smtClean="0"/>
              <a:t>，对任意</a:t>
            </a:r>
            <a:r>
              <a:rPr lang="en-US" sz="2400" b="1" i="1" kern="0" dirty="0" smtClean="0"/>
              <a:t>a</a:t>
            </a:r>
            <a:r>
              <a:rPr lang="en-US" sz="2400" b="1" kern="0" dirty="0" smtClean="0"/>
              <a:t> &gt; 0</a:t>
            </a:r>
          </a:p>
        </p:txBody>
      </p:sp>
      <p:graphicFrame>
        <p:nvGraphicFramePr>
          <p:cNvPr id="10" name="Object 6"/>
          <p:cNvGraphicFramePr>
            <a:graphicFrameLocks/>
          </p:cNvGraphicFramePr>
          <p:nvPr/>
        </p:nvGraphicFramePr>
        <p:xfrm>
          <a:off x="567310" y="2971800"/>
          <a:ext cx="4953000" cy="889000"/>
        </p:xfrm>
        <a:graphic>
          <a:graphicData uri="http://schemas.openxmlformats.org/presentationml/2006/ole">
            <p:oleObj spid="_x0000_s81921" name="公式" r:id="rId7" imgW="47548800" imgH="8534400" progId="Equation.3">
              <p:embed/>
            </p:oleObj>
          </a:graphicData>
        </a:graphic>
      </p:graphicFrame>
      <p:sp>
        <p:nvSpPr>
          <p:cNvPr id="12" name="Rectangle 3"/>
          <p:cNvSpPr txBox="1">
            <a:spLocks noChangeArrowheads="1"/>
          </p:cNvSpPr>
          <p:nvPr/>
        </p:nvSpPr>
        <p:spPr>
          <a:xfrm>
            <a:off x="5792763" y="3149600"/>
            <a:ext cx="2894037" cy="533400"/>
          </a:xfrm>
          <a:prstGeom prst="rect">
            <a:avLst/>
          </a:prstGeom>
          <a:noFill/>
        </p:spPr>
        <p:txBody>
          <a:bodyPr lIns="92075" tIns="46038" rIns="92075" bIns="46038"/>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eaLnBrk="1" hangingPunct="1">
              <a:buFont typeface="Wingdings" charset="2"/>
              <a:buNone/>
            </a:pPr>
            <a:r>
              <a:rPr lang="en-US" sz="2400" dirty="0" smtClean="0">
                <a:sym typeface="Wingdings" pitchFamily="2" charset="2"/>
              </a:rPr>
              <a:t></a:t>
            </a:r>
            <a:r>
              <a:rPr lang="en-US" sz="2400" b="1" dirty="0" smtClean="0"/>
              <a:t>  </a:t>
            </a:r>
            <a:r>
              <a:rPr lang="en-US" sz="2400" b="1" i="1" dirty="0" err="1" smtClean="0"/>
              <a:t>n</a:t>
            </a:r>
            <a:r>
              <a:rPr lang="en-US" sz="2400" b="1" dirty="0" err="1" smtClean="0"/>
              <a:t>ln</a:t>
            </a:r>
            <a:r>
              <a:rPr lang="en-US" sz="2400" b="1" i="1" dirty="0" err="1" smtClean="0"/>
              <a:t>n</a:t>
            </a:r>
            <a:r>
              <a:rPr lang="en-US" sz="2400" b="1" dirty="0" smtClean="0"/>
              <a:t> </a:t>
            </a:r>
            <a:r>
              <a:rPr lang="en-US" sz="2400" b="1" dirty="0" smtClean="0">
                <a:sym typeface="Symbol"/>
              </a:rPr>
              <a:t> </a:t>
            </a:r>
            <a:r>
              <a:rPr lang="en-US" sz="2400" b="1" i="1" dirty="0" smtClean="0">
                <a:sym typeface="Symbol"/>
              </a:rPr>
              <a:t>o</a:t>
            </a:r>
            <a:r>
              <a:rPr lang="en-US" sz="2400" b="1" dirty="0" smtClean="0">
                <a:sym typeface="Symbol"/>
              </a:rPr>
              <a:t>(</a:t>
            </a:r>
            <a:r>
              <a:rPr lang="en-US" sz="2400" b="1" i="1" dirty="0" smtClean="0">
                <a:sym typeface="Symbol"/>
              </a:rPr>
              <a:t>n</a:t>
            </a:r>
            <a:r>
              <a:rPr lang="en-US" sz="2400" baseline="30000" dirty="0">
                <a:sym typeface="Symbol"/>
              </a:rPr>
              <a:t>2</a:t>
            </a:r>
            <a:r>
              <a:rPr lang="en-US" sz="2400" b="1" dirty="0" smtClean="0">
                <a:sym typeface="Symbol"/>
              </a:rPr>
              <a:t>)</a:t>
            </a:r>
            <a:endParaRPr lang="en-US" sz="24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506412" y="152400"/>
            <a:ext cx="8637588" cy="900113"/>
          </a:xfrm>
          <a:noFill/>
        </p:spPr>
        <p:txBody>
          <a:bodyPr lIns="92075" tIns="46038" rIns="92075" bIns="46038" anchor="ctr"/>
          <a:lstStyle/>
          <a:p>
            <a:pPr eaLnBrk="1" hangingPunct="1"/>
            <a:r>
              <a:rPr lang="en-US" altLang="zh-CN" dirty="0" smtClean="0"/>
              <a:t>1.3 </a:t>
            </a:r>
            <a:r>
              <a:rPr lang="zh-CN" altLang="en-US" dirty="0"/>
              <a:t>渐近记号 </a:t>
            </a:r>
            <a:r>
              <a:rPr lang="en-US" altLang="zh-CN" dirty="0"/>
              <a:t>—</a:t>
            </a:r>
            <a:r>
              <a:rPr lang="zh-CN" altLang="en-US" dirty="0">
                <a:sym typeface="Symbol" pitchFamily="18" charset="2"/>
              </a:rPr>
              <a:t>性质</a:t>
            </a:r>
            <a:r>
              <a:rPr lang="zh-CN" altLang="en-US" dirty="0" smtClean="0">
                <a:sym typeface="Symbol" pitchFamily="18" charset="2"/>
              </a:rPr>
              <a:t> </a:t>
            </a:r>
            <a:r>
              <a:rPr lang="en-US" b="1" dirty="0" smtClean="0">
                <a:solidFill>
                  <a:srgbClr val="0000CC"/>
                </a:solidFill>
              </a:rPr>
              <a:t>(1)</a:t>
            </a:r>
            <a:endParaRPr lang="en-US" dirty="0" smtClean="0"/>
          </a:p>
        </p:txBody>
      </p:sp>
      <p:sp>
        <p:nvSpPr>
          <p:cNvPr id="61443" name="Rectangle 3"/>
          <p:cNvSpPr>
            <a:spLocks noGrp="1" noChangeArrowheads="1"/>
          </p:cNvSpPr>
          <p:nvPr>
            <p:ph idx="1"/>
          </p:nvPr>
        </p:nvSpPr>
        <p:spPr>
          <a:xfrm>
            <a:off x="533400" y="1447800"/>
            <a:ext cx="8610600" cy="5105400"/>
          </a:xfrm>
          <a:noFill/>
        </p:spPr>
        <p:txBody>
          <a:bodyPr lIns="92075" tIns="46038" rIns="92075" bIns="46038"/>
          <a:lstStyle/>
          <a:p>
            <a:pPr eaLnBrk="1" hangingPunct="1">
              <a:buFont typeface="Wingdings" charset="2"/>
              <a:buNone/>
            </a:pPr>
            <a:r>
              <a:rPr lang="zh-CN" altLang="en-US" sz="2400" b="1" dirty="0" smtClean="0">
                <a:solidFill>
                  <a:srgbClr val="C00000"/>
                </a:solidFill>
              </a:rPr>
              <a:t>传递性</a:t>
            </a:r>
            <a:r>
              <a:rPr lang="en-US" sz="2400" b="1" dirty="0" smtClean="0">
                <a:solidFill>
                  <a:srgbClr val="C00000"/>
                </a:solidFill>
              </a:rPr>
              <a:t>:</a:t>
            </a:r>
          </a:p>
          <a:p>
            <a:pPr eaLnBrk="1" hangingPunct="1">
              <a:spcBef>
                <a:spcPts val="1200"/>
              </a:spcBef>
            </a:pP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 </a:t>
            </a:r>
            <a:r>
              <a:rPr lang="en-US" sz="2400" b="1" i="1" dirty="0" smtClean="0">
                <a:solidFill>
                  <a:schemeClr val="tx2"/>
                </a:solidFill>
                <a:latin typeface="+mj-lt"/>
              </a:rPr>
              <a:t>O</a:t>
            </a:r>
            <a:r>
              <a:rPr lang="en-US" sz="2400" b="1" dirty="0" smtClean="0">
                <a:latin typeface="+mj-lt"/>
              </a:rPr>
              <a:t>(</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a:t>
            </a:r>
            <a:r>
              <a:rPr lang="zh-CN" altLang="en-US" sz="2400" b="1" dirty="0" smtClean="0">
                <a:latin typeface="+mj-lt"/>
              </a:rPr>
              <a:t>且</a:t>
            </a:r>
            <a:r>
              <a:rPr lang="en-US" sz="2400" b="1" dirty="0" smtClean="0">
                <a:latin typeface="+mj-lt"/>
              </a:rPr>
              <a:t> </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 </a:t>
            </a:r>
            <a:r>
              <a:rPr lang="en-US" sz="2400" b="1" i="1" dirty="0" smtClean="0">
                <a:latin typeface="+mj-lt"/>
              </a:rPr>
              <a:t>O</a:t>
            </a:r>
            <a:r>
              <a:rPr lang="en-US" sz="2400" b="1" dirty="0" smtClean="0">
                <a:latin typeface="+mj-lt"/>
              </a:rPr>
              <a:t>(</a:t>
            </a:r>
            <a:r>
              <a:rPr lang="en-US" sz="2400" b="1" i="1" dirty="0" smtClean="0">
                <a:latin typeface="+mj-lt"/>
              </a:rPr>
              <a:t>h</a:t>
            </a:r>
            <a:r>
              <a:rPr lang="en-US" sz="2400" b="1" dirty="0" smtClean="0">
                <a:latin typeface="+mj-lt"/>
              </a:rPr>
              <a:t>(</a:t>
            </a:r>
            <a:r>
              <a:rPr lang="en-US" sz="2400" b="1" i="1" dirty="0" smtClean="0">
                <a:latin typeface="+mj-lt"/>
              </a:rPr>
              <a:t>n</a:t>
            </a:r>
            <a:r>
              <a:rPr lang="en-US" sz="2400" b="1" dirty="0" smtClean="0">
                <a:latin typeface="+mj-lt"/>
              </a:rPr>
              <a:t>))	</a:t>
            </a:r>
            <a:r>
              <a:rPr lang="zh-CN" altLang="en-US" sz="2400" b="1" dirty="0" smtClean="0">
                <a:latin typeface="+mj-lt"/>
              </a:rPr>
              <a:t>蕴含 </a:t>
            </a: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 </a:t>
            </a:r>
            <a:r>
              <a:rPr lang="en-US" sz="2400" b="1" i="1" dirty="0" smtClean="0">
                <a:latin typeface="+mj-lt"/>
              </a:rPr>
              <a:t>O</a:t>
            </a:r>
            <a:r>
              <a:rPr lang="en-US" sz="2400" b="1" dirty="0" smtClean="0">
                <a:latin typeface="+mj-lt"/>
              </a:rPr>
              <a:t>(</a:t>
            </a:r>
            <a:r>
              <a:rPr lang="en-US" sz="2400" b="1" i="1" dirty="0" smtClean="0">
                <a:latin typeface="+mj-lt"/>
              </a:rPr>
              <a:t>h</a:t>
            </a:r>
            <a:r>
              <a:rPr lang="en-US" sz="2400" b="1" dirty="0" smtClean="0">
                <a:latin typeface="+mj-lt"/>
              </a:rPr>
              <a:t>(</a:t>
            </a:r>
            <a:r>
              <a:rPr lang="en-US" sz="2400" b="1" i="1" dirty="0" smtClean="0">
                <a:latin typeface="+mj-lt"/>
              </a:rPr>
              <a:t>n</a:t>
            </a:r>
            <a:r>
              <a:rPr lang="en-US" sz="2400" b="1" dirty="0" smtClean="0">
                <a:latin typeface="+mj-lt"/>
              </a:rPr>
              <a:t>))</a:t>
            </a:r>
          </a:p>
          <a:p>
            <a:pPr eaLnBrk="1" hangingPunct="1">
              <a:spcBef>
                <a:spcPts val="1200"/>
              </a:spcBef>
            </a:pP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 </a:t>
            </a:r>
            <a:r>
              <a:rPr lang="en-US" sz="2400" b="1" dirty="0" smtClean="0">
                <a:solidFill>
                  <a:schemeClr val="tx2"/>
                </a:solidFill>
                <a:latin typeface="+mj-lt"/>
                <a:sym typeface="Symbol"/>
              </a:rPr>
              <a:t></a:t>
            </a:r>
            <a:r>
              <a:rPr lang="en-US" sz="2400" b="1" dirty="0" smtClean="0">
                <a:latin typeface="+mj-lt"/>
              </a:rPr>
              <a:t>(</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a:t>
            </a:r>
            <a:r>
              <a:rPr lang="zh-CN" altLang="en-US" sz="2400" b="1" dirty="0" smtClean="0">
                <a:latin typeface="+mj-lt"/>
              </a:rPr>
              <a:t>且 </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 </a:t>
            </a:r>
            <a:r>
              <a:rPr lang="en-US" sz="2400" b="1" dirty="0">
                <a:solidFill>
                  <a:schemeClr val="tx2"/>
                </a:solidFill>
                <a:sym typeface="Symbol"/>
              </a:rPr>
              <a:t></a:t>
            </a:r>
            <a:r>
              <a:rPr lang="en-US" sz="2400" b="1" dirty="0" smtClean="0">
                <a:latin typeface="+mj-lt"/>
              </a:rPr>
              <a:t>(</a:t>
            </a:r>
            <a:r>
              <a:rPr lang="en-US" sz="2400" b="1" i="1" dirty="0" smtClean="0">
                <a:latin typeface="+mj-lt"/>
              </a:rPr>
              <a:t>h</a:t>
            </a:r>
            <a:r>
              <a:rPr lang="en-US" sz="2400" b="1" dirty="0" smtClean="0">
                <a:latin typeface="+mj-lt"/>
              </a:rPr>
              <a:t>(</a:t>
            </a:r>
            <a:r>
              <a:rPr lang="en-US" sz="2400" b="1" i="1" dirty="0" smtClean="0">
                <a:latin typeface="+mj-lt"/>
              </a:rPr>
              <a:t>n</a:t>
            </a:r>
            <a:r>
              <a:rPr lang="en-US" sz="2400" b="1" dirty="0" smtClean="0">
                <a:latin typeface="+mj-lt"/>
              </a:rPr>
              <a:t>))</a:t>
            </a:r>
            <a:r>
              <a:rPr lang="en-US" altLang="zh-CN" sz="2400" dirty="0"/>
              <a:t> 	</a:t>
            </a:r>
            <a:r>
              <a:rPr lang="zh-CN" altLang="en-US" sz="2400" dirty="0"/>
              <a:t>蕴含 </a:t>
            </a: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a:t>
            </a:r>
            <a:r>
              <a:rPr lang="en-US" sz="2400" b="1" i="1" dirty="0" smtClean="0">
                <a:latin typeface="+mj-lt"/>
              </a:rPr>
              <a:t> </a:t>
            </a:r>
            <a:r>
              <a:rPr lang="en-US" sz="2400" b="1" dirty="0">
                <a:solidFill>
                  <a:schemeClr val="tx2"/>
                </a:solidFill>
                <a:sym typeface="Symbol"/>
              </a:rPr>
              <a:t></a:t>
            </a:r>
            <a:r>
              <a:rPr lang="en-US" sz="2400" b="1" dirty="0" smtClean="0">
                <a:latin typeface="+mj-lt"/>
              </a:rPr>
              <a:t>(</a:t>
            </a:r>
            <a:r>
              <a:rPr lang="en-US" sz="2400" b="1" i="1" dirty="0" smtClean="0">
                <a:latin typeface="+mj-lt"/>
              </a:rPr>
              <a:t>h</a:t>
            </a:r>
            <a:r>
              <a:rPr lang="en-US" sz="2400" b="1" dirty="0" smtClean="0">
                <a:latin typeface="+mj-lt"/>
              </a:rPr>
              <a:t>(</a:t>
            </a:r>
            <a:r>
              <a:rPr lang="en-US" sz="2400" b="1" i="1" dirty="0" smtClean="0">
                <a:latin typeface="+mj-lt"/>
              </a:rPr>
              <a:t>n</a:t>
            </a:r>
            <a:r>
              <a:rPr lang="en-US" sz="2400" b="1" dirty="0" smtClean="0">
                <a:latin typeface="+mj-lt"/>
              </a:rPr>
              <a:t>)) </a:t>
            </a:r>
          </a:p>
          <a:p>
            <a:pPr eaLnBrk="1" hangingPunct="1">
              <a:spcBef>
                <a:spcPts val="1200"/>
              </a:spcBef>
            </a:pP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 </a:t>
            </a:r>
            <a:r>
              <a:rPr lang="en-US" sz="2400" b="1" dirty="0" smtClean="0">
                <a:latin typeface="+mj-lt"/>
                <a:sym typeface="Symbol"/>
              </a:rPr>
              <a:t></a:t>
            </a:r>
            <a:r>
              <a:rPr lang="en-US" sz="2400" b="1" dirty="0" smtClean="0">
                <a:latin typeface="+mj-lt"/>
              </a:rPr>
              <a:t>(</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a:t>
            </a:r>
            <a:r>
              <a:rPr lang="zh-CN" altLang="en-US" sz="2400" b="1" dirty="0" smtClean="0">
                <a:latin typeface="+mj-lt"/>
              </a:rPr>
              <a:t>且 </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 </a:t>
            </a:r>
            <a:r>
              <a:rPr lang="en-US" sz="2400" b="1" dirty="0">
                <a:sym typeface="Symbol"/>
              </a:rPr>
              <a:t></a:t>
            </a:r>
            <a:r>
              <a:rPr lang="en-US" sz="2400" b="1" dirty="0" smtClean="0">
                <a:latin typeface="+mj-lt"/>
              </a:rPr>
              <a:t>(</a:t>
            </a:r>
            <a:r>
              <a:rPr lang="en-US" sz="2400" b="1" i="1" dirty="0" smtClean="0">
                <a:latin typeface="+mj-lt"/>
              </a:rPr>
              <a:t>h</a:t>
            </a:r>
            <a:r>
              <a:rPr lang="en-US" sz="2400" b="1" dirty="0" smtClean="0">
                <a:latin typeface="+mj-lt"/>
              </a:rPr>
              <a:t>(</a:t>
            </a:r>
            <a:r>
              <a:rPr lang="en-US" sz="2400" b="1" i="1" dirty="0" smtClean="0">
                <a:latin typeface="+mj-lt"/>
              </a:rPr>
              <a:t>n</a:t>
            </a:r>
            <a:r>
              <a:rPr lang="en-US" sz="2400" b="1" dirty="0" smtClean="0">
                <a:latin typeface="+mj-lt"/>
              </a:rPr>
              <a:t>))</a:t>
            </a:r>
            <a:r>
              <a:rPr lang="en-US" altLang="zh-CN" sz="2400" dirty="0"/>
              <a:t> 	</a:t>
            </a:r>
            <a:r>
              <a:rPr lang="zh-CN" altLang="en-US" sz="2400" dirty="0"/>
              <a:t>蕴含 </a:t>
            </a: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 </a:t>
            </a:r>
            <a:r>
              <a:rPr lang="en-US" sz="2400" b="1" dirty="0" smtClean="0">
                <a:sym typeface="Symbol"/>
              </a:rPr>
              <a:t></a:t>
            </a:r>
            <a:r>
              <a:rPr lang="en-US" sz="2400" b="1" dirty="0" smtClean="0">
                <a:latin typeface="+mj-lt"/>
              </a:rPr>
              <a:t>(</a:t>
            </a:r>
            <a:r>
              <a:rPr lang="en-US" sz="2400" b="1" i="1" dirty="0" smtClean="0">
                <a:latin typeface="+mj-lt"/>
              </a:rPr>
              <a:t>h</a:t>
            </a:r>
            <a:r>
              <a:rPr lang="en-US" sz="2400" b="1" dirty="0" smtClean="0">
                <a:latin typeface="+mj-lt"/>
              </a:rPr>
              <a:t>(</a:t>
            </a:r>
            <a:r>
              <a:rPr lang="en-US" sz="2400" b="1" i="1" dirty="0" smtClean="0">
                <a:latin typeface="+mj-lt"/>
              </a:rPr>
              <a:t>n</a:t>
            </a:r>
            <a:r>
              <a:rPr lang="en-US" sz="2400" b="1" dirty="0" smtClean="0">
                <a:latin typeface="+mj-lt"/>
              </a:rPr>
              <a:t>))</a:t>
            </a:r>
          </a:p>
          <a:p>
            <a:pPr eaLnBrk="1" hangingPunct="1">
              <a:spcBef>
                <a:spcPts val="1200"/>
              </a:spcBef>
            </a:pP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  </a:t>
            </a:r>
            <a:r>
              <a:rPr lang="en-US" sz="2400" b="1" i="1" dirty="0" smtClean="0">
                <a:solidFill>
                  <a:schemeClr val="tx2"/>
                </a:solidFill>
                <a:latin typeface="+mj-lt"/>
              </a:rPr>
              <a:t>o</a:t>
            </a:r>
            <a:r>
              <a:rPr lang="en-US" sz="2400" b="1" dirty="0" smtClean="0">
                <a:latin typeface="+mj-lt"/>
              </a:rPr>
              <a:t>(</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a:t>
            </a:r>
            <a:r>
              <a:rPr lang="zh-CN" altLang="en-US" sz="2400" b="1" dirty="0" smtClean="0">
                <a:latin typeface="+mj-lt"/>
              </a:rPr>
              <a:t>且 </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 </a:t>
            </a:r>
            <a:r>
              <a:rPr lang="en-US" sz="2400" b="1" i="1" dirty="0" smtClean="0">
                <a:solidFill>
                  <a:schemeClr val="tx2"/>
                </a:solidFill>
                <a:latin typeface="+mj-lt"/>
              </a:rPr>
              <a:t>o</a:t>
            </a:r>
            <a:r>
              <a:rPr lang="en-US" sz="2400" b="1" dirty="0" smtClean="0">
                <a:latin typeface="+mj-lt"/>
              </a:rPr>
              <a:t>(</a:t>
            </a:r>
            <a:r>
              <a:rPr lang="en-US" sz="2400" b="1" i="1" dirty="0" smtClean="0">
                <a:latin typeface="+mj-lt"/>
              </a:rPr>
              <a:t>h</a:t>
            </a:r>
            <a:r>
              <a:rPr lang="en-US" sz="2400" b="1" dirty="0" smtClean="0">
                <a:latin typeface="+mj-lt"/>
              </a:rPr>
              <a:t>(</a:t>
            </a:r>
            <a:r>
              <a:rPr lang="en-US" sz="2400" b="1" i="1" dirty="0" smtClean="0">
                <a:latin typeface="+mj-lt"/>
              </a:rPr>
              <a:t>n</a:t>
            </a:r>
            <a:r>
              <a:rPr lang="en-US" sz="2400" b="1" dirty="0" smtClean="0">
                <a:latin typeface="+mj-lt"/>
              </a:rPr>
              <a:t>))</a:t>
            </a:r>
            <a:r>
              <a:rPr lang="en-US" altLang="zh-CN" sz="2400" dirty="0"/>
              <a:t> 	</a:t>
            </a:r>
            <a:r>
              <a:rPr lang="zh-CN" altLang="en-US" sz="2400" dirty="0"/>
              <a:t>蕴含 </a:t>
            </a: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 </a:t>
            </a:r>
            <a:r>
              <a:rPr lang="en-US" sz="2400" b="1" i="1" dirty="0" smtClean="0">
                <a:solidFill>
                  <a:schemeClr val="tx2"/>
                </a:solidFill>
                <a:latin typeface="+mj-lt"/>
              </a:rPr>
              <a:t>o</a:t>
            </a:r>
            <a:r>
              <a:rPr lang="en-US" sz="2400" b="1" dirty="0" smtClean="0">
                <a:latin typeface="+mj-lt"/>
              </a:rPr>
              <a:t>(</a:t>
            </a:r>
            <a:r>
              <a:rPr lang="en-US" sz="2400" b="1" i="1" dirty="0" smtClean="0">
                <a:latin typeface="+mj-lt"/>
              </a:rPr>
              <a:t>h</a:t>
            </a:r>
            <a:r>
              <a:rPr lang="en-US" sz="2400" b="1" dirty="0" smtClean="0">
                <a:latin typeface="+mj-lt"/>
              </a:rPr>
              <a:t>(</a:t>
            </a:r>
            <a:r>
              <a:rPr lang="en-US" sz="2400" b="1" i="1" dirty="0" smtClean="0">
                <a:latin typeface="+mj-lt"/>
              </a:rPr>
              <a:t>n</a:t>
            </a:r>
            <a:r>
              <a:rPr lang="en-US" sz="2400" b="1" dirty="0" smtClean="0">
                <a:latin typeface="+mj-lt"/>
              </a:rPr>
              <a:t>))</a:t>
            </a:r>
          </a:p>
          <a:p>
            <a:pPr eaLnBrk="1" hangingPunct="1">
              <a:spcBef>
                <a:spcPts val="1200"/>
              </a:spcBef>
            </a:pP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  </a:t>
            </a:r>
            <a:r>
              <a:rPr lang="en-US" sz="2400" b="1" dirty="0" smtClean="0">
                <a:latin typeface="+mj-lt"/>
                <a:sym typeface="Symbol"/>
              </a:rPr>
              <a:t></a:t>
            </a:r>
            <a:r>
              <a:rPr lang="en-US" sz="2400" b="1" dirty="0" smtClean="0">
                <a:latin typeface="+mj-lt"/>
              </a:rPr>
              <a:t>(</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a:t>
            </a:r>
            <a:r>
              <a:rPr lang="zh-CN" altLang="en-US" sz="2400" b="1" dirty="0" smtClean="0">
                <a:latin typeface="+mj-lt"/>
              </a:rPr>
              <a:t>且 </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 </a:t>
            </a:r>
            <a:r>
              <a:rPr lang="en-US" sz="2400" b="1" dirty="0">
                <a:sym typeface="Symbol"/>
              </a:rPr>
              <a:t></a:t>
            </a:r>
            <a:r>
              <a:rPr lang="en-US" sz="2400" b="1" dirty="0" smtClean="0">
                <a:latin typeface="+mj-lt"/>
              </a:rPr>
              <a:t>(</a:t>
            </a:r>
            <a:r>
              <a:rPr lang="en-US" sz="2400" b="1" i="1" dirty="0" smtClean="0">
                <a:latin typeface="+mj-lt"/>
              </a:rPr>
              <a:t>h</a:t>
            </a:r>
            <a:r>
              <a:rPr lang="en-US" sz="2400" b="1" dirty="0" smtClean="0">
                <a:latin typeface="+mj-lt"/>
              </a:rPr>
              <a:t>(</a:t>
            </a:r>
            <a:r>
              <a:rPr lang="en-US" sz="2400" b="1" i="1" dirty="0" smtClean="0">
                <a:latin typeface="+mj-lt"/>
              </a:rPr>
              <a:t>n</a:t>
            </a:r>
            <a:r>
              <a:rPr lang="en-US" sz="2400" b="1" dirty="0" smtClean="0">
                <a:latin typeface="+mj-lt"/>
              </a:rPr>
              <a:t>))</a:t>
            </a:r>
            <a:r>
              <a:rPr lang="en-US" altLang="zh-CN" sz="2400" dirty="0"/>
              <a:t> 	</a:t>
            </a:r>
            <a:r>
              <a:rPr lang="zh-CN" altLang="en-US" sz="2400" dirty="0"/>
              <a:t>蕴含 </a:t>
            </a: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 </a:t>
            </a:r>
            <a:r>
              <a:rPr lang="en-US" sz="2400" b="1" dirty="0" smtClean="0">
                <a:sym typeface="Symbol"/>
              </a:rPr>
              <a:t></a:t>
            </a:r>
            <a:r>
              <a:rPr lang="en-US" sz="2400" b="1" dirty="0" smtClean="0">
                <a:latin typeface="+mj-lt"/>
              </a:rPr>
              <a:t>(</a:t>
            </a:r>
            <a:r>
              <a:rPr lang="en-US" sz="2400" b="1" i="1" dirty="0" smtClean="0">
                <a:latin typeface="+mj-lt"/>
              </a:rPr>
              <a:t>h</a:t>
            </a:r>
            <a:r>
              <a:rPr lang="en-US" sz="2400" b="1" dirty="0" smtClean="0">
                <a:latin typeface="+mj-lt"/>
              </a:rPr>
              <a:t>(</a:t>
            </a:r>
            <a:r>
              <a:rPr lang="en-US" sz="2400" b="1" i="1" dirty="0" smtClean="0">
                <a:latin typeface="+mj-lt"/>
              </a:rPr>
              <a:t>n</a:t>
            </a:r>
            <a:r>
              <a:rPr lang="en-US" sz="2400" b="1" dirty="0" smtClean="0">
                <a:latin typeface="+mj-lt"/>
              </a:rPr>
              <a:t>))</a:t>
            </a:r>
          </a:p>
          <a:p>
            <a:pPr lvl="0" eaLnBrk="1" hangingPunct="1">
              <a:buNone/>
            </a:pPr>
            <a:r>
              <a:rPr lang="zh-CN" altLang="en-US" sz="2400" b="1" dirty="0" smtClean="0">
                <a:solidFill>
                  <a:srgbClr val="C00000"/>
                </a:solidFill>
                <a:latin typeface="Times New Roman" pitchFamily="18" charset="0"/>
              </a:rPr>
              <a:t>自反性</a:t>
            </a:r>
            <a:r>
              <a:rPr lang="en-US" sz="2400" b="1" dirty="0" smtClean="0">
                <a:solidFill>
                  <a:srgbClr val="C00000"/>
                </a:solidFill>
                <a:latin typeface="Times New Roman" pitchFamily="18" charset="0"/>
              </a:rPr>
              <a:t>:</a:t>
            </a:r>
          </a:p>
          <a:p>
            <a:pPr eaLnBrk="1" hangingPunct="1">
              <a:spcBef>
                <a:spcPts val="600"/>
              </a:spcBef>
            </a:pPr>
            <a:r>
              <a:rPr lang="en-US" sz="2400" b="1" i="1" dirty="0" smtClean="0">
                <a:solidFill>
                  <a:srgbClr val="000000"/>
                </a:solidFill>
                <a:latin typeface="Times New Roman" pitchFamily="18" charset="0"/>
              </a:rPr>
              <a:t>f</a:t>
            </a:r>
            <a:r>
              <a:rPr lang="en-US" sz="2400" b="1" dirty="0" smtClean="0">
                <a:solidFill>
                  <a:srgbClr val="000000"/>
                </a:solidFill>
                <a:latin typeface="Times New Roman" pitchFamily="18" charset="0"/>
              </a:rPr>
              <a:t>(</a:t>
            </a:r>
            <a:r>
              <a:rPr lang="en-US" sz="2400" b="1" i="1" dirty="0" smtClean="0">
                <a:solidFill>
                  <a:srgbClr val="000000"/>
                </a:solidFill>
                <a:latin typeface="Times New Roman" pitchFamily="18" charset="0"/>
              </a:rPr>
              <a:t>n</a:t>
            </a:r>
            <a:r>
              <a:rPr lang="en-US" sz="2400" b="1" dirty="0">
                <a:solidFill>
                  <a:srgbClr val="000000"/>
                </a:solidFill>
                <a:latin typeface="Times New Roman" pitchFamily="18" charset="0"/>
              </a:rPr>
              <a:t>) = </a:t>
            </a:r>
            <a:r>
              <a:rPr lang="en-US" sz="2400" b="1" i="1" dirty="0" smtClean="0">
                <a:solidFill>
                  <a:srgbClr val="000000"/>
                </a:solidFill>
                <a:latin typeface="Symbol" pitchFamily="18" charset="2"/>
              </a:rPr>
              <a:t>O</a:t>
            </a:r>
            <a:r>
              <a:rPr lang="en-US" sz="2400" b="1" dirty="0" smtClean="0">
                <a:solidFill>
                  <a:srgbClr val="000000"/>
                </a:solidFill>
                <a:latin typeface="Times New Roman" pitchFamily="18" charset="0"/>
              </a:rPr>
              <a:t>(</a:t>
            </a:r>
            <a:r>
              <a:rPr lang="en-US" sz="2400" b="1" i="1" dirty="0" smtClean="0">
                <a:solidFill>
                  <a:srgbClr val="000000"/>
                </a:solidFill>
                <a:latin typeface="Times New Roman" pitchFamily="18" charset="0"/>
              </a:rPr>
              <a:t>f</a:t>
            </a:r>
            <a:r>
              <a:rPr lang="en-US" sz="2400" b="1" dirty="0" smtClean="0">
                <a:solidFill>
                  <a:srgbClr val="000000"/>
                </a:solidFill>
                <a:latin typeface="Times New Roman" pitchFamily="18" charset="0"/>
              </a:rPr>
              <a:t>(</a:t>
            </a:r>
            <a:r>
              <a:rPr lang="en-US" sz="2400" b="1" i="1" dirty="0" smtClean="0">
                <a:solidFill>
                  <a:srgbClr val="000000"/>
                </a:solidFill>
                <a:latin typeface="Times New Roman" pitchFamily="18" charset="0"/>
              </a:rPr>
              <a:t>n</a:t>
            </a:r>
            <a:r>
              <a:rPr lang="en-US" sz="2400" b="1" dirty="0" smtClean="0">
                <a:solidFill>
                  <a:srgbClr val="000000"/>
                </a:solidFill>
                <a:latin typeface="Times New Roman" pitchFamily="18" charset="0"/>
              </a:rPr>
              <a:t>))</a:t>
            </a:r>
            <a:endParaRPr lang="en-US" sz="2400" b="1" dirty="0" smtClean="0"/>
          </a:p>
          <a:p>
            <a:pPr eaLnBrk="1" hangingPunct="1">
              <a:spcBef>
                <a:spcPts val="600"/>
              </a:spcBef>
            </a:pPr>
            <a:r>
              <a:rPr lang="en-US" sz="2400" b="1" i="1" dirty="0" smtClean="0">
                <a:solidFill>
                  <a:srgbClr val="000000"/>
                </a:solidFill>
                <a:latin typeface="Times New Roman" pitchFamily="18" charset="0"/>
              </a:rPr>
              <a:t>f</a:t>
            </a:r>
            <a:r>
              <a:rPr lang="en-US" sz="2400" b="1" dirty="0" smtClean="0">
                <a:solidFill>
                  <a:srgbClr val="000000"/>
                </a:solidFill>
                <a:latin typeface="Times New Roman" pitchFamily="18" charset="0"/>
              </a:rPr>
              <a:t>(</a:t>
            </a:r>
            <a:r>
              <a:rPr lang="en-US" sz="2400" b="1" i="1" dirty="0" smtClean="0">
                <a:solidFill>
                  <a:srgbClr val="000000"/>
                </a:solidFill>
                <a:latin typeface="Times New Roman" pitchFamily="18" charset="0"/>
              </a:rPr>
              <a:t>n</a:t>
            </a:r>
            <a:r>
              <a:rPr lang="en-US" sz="2400" b="1" dirty="0">
                <a:solidFill>
                  <a:srgbClr val="000000"/>
                </a:solidFill>
                <a:latin typeface="Times New Roman" pitchFamily="18" charset="0"/>
              </a:rPr>
              <a:t>) = </a:t>
            </a:r>
            <a:r>
              <a:rPr lang="en-US" sz="2400" b="1" dirty="0" smtClean="0">
                <a:solidFill>
                  <a:srgbClr val="000000"/>
                </a:solidFill>
                <a:latin typeface="Symbol" pitchFamily="18" charset="2"/>
              </a:rPr>
              <a:t>W</a:t>
            </a:r>
            <a:r>
              <a:rPr lang="en-US" sz="2400" b="1" dirty="0" smtClean="0">
                <a:solidFill>
                  <a:srgbClr val="000000"/>
                </a:solidFill>
                <a:latin typeface="Times New Roman" pitchFamily="18" charset="0"/>
              </a:rPr>
              <a:t>(</a:t>
            </a:r>
            <a:r>
              <a:rPr lang="en-US" sz="2400" b="1" i="1" dirty="0" smtClean="0">
                <a:solidFill>
                  <a:srgbClr val="000000"/>
                </a:solidFill>
                <a:latin typeface="Times New Roman" pitchFamily="18" charset="0"/>
              </a:rPr>
              <a:t>f</a:t>
            </a:r>
            <a:r>
              <a:rPr lang="en-US" sz="2400" b="1" dirty="0" smtClean="0">
                <a:solidFill>
                  <a:srgbClr val="000000"/>
                </a:solidFill>
                <a:latin typeface="Times New Roman" pitchFamily="18" charset="0"/>
              </a:rPr>
              <a:t>(</a:t>
            </a:r>
            <a:r>
              <a:rPr lang="en-US" sz="2400" b="1" i="1" dirty="0" smtClean="0">
                <a:solidFill>
                  <a:srgbClr val="000000"/>
                </a:solidFill>
                <a:latin typeface="Times New Roman" pitchFamily="18" charset="0"/>
              </a:rPr>
              <a:t>n</a:t>
            </a:r>
            <a:r>
              <a:rPr lang="en-US" sz="2400" b="1" dirty="0" smtClean="0">
                <a:solidFill>
                  <a:srgbClr val="000000"/>
                </a:solidFill>
                <a:latin typeface="Times New Roman" pitchFamily="18" charset="0"/>
              </a:rPr>
              <a:t>)) </a:t>
            </a:r>
          </a:p>
          <a:p>
            <a:pPr eaLnBrk="1" hangingPunct="1">
              <a:spcBef>
                <a:spcPts val="600"/>
              </a:spcBef>
            </a:pPr>
            <a:r>
              <a:rPr lang="en-US" sz="2400" b="1" i="1" dirty="0" smtClean="0">
                <a:solidFill>
                  <a:srgbClr val="000000"/>
                </a:solidFill>
                <a:latin typeface="Times New Roman" pitchFamily="18" charset="0"/>
              </a:rPr>
              <a:t>f</a:t>
            </a:r>
            <a:r>
              <a:rPr lang="en-US" sz="2400" b="1" dirty="0" smtClean="0">
                <a:solidFill>
                  <a:srgbClr val="000000"/>
                </a:solidFill>
                <a:latin typeface="Times New Roman" pitchFamily="18" charset="0"/>
              </a:rPr>
              <a:t>(</a:t>
            </a:r>
            <a:r>
              <a:rPr lang="en-US" sz="2400" b="1" i="1" dirty="0" smtClean="0">
                <a:solidFill>
                  <a:srgbClr val="000000"/>
                </a:solidFill>
                <a:latin typeface="Times New Roman" pitchFamily="18" charset="0"/>
              </a:rPr>
              <a:t>n</a:t>
            </a:r>
            <a:r>
              <a:rPr lang="en-US" sz="2400" b="1" dirty="0">
                <a:solidFill>
                  <a:srgbClr val="000000"/>
                </a:solidFill>
                <a:latin typeface="Times New Roman" pitchFamily="18" charset="0"/>
              </a:rPr>
              <a:t>) = </a:t>
            </a:r>
            <a:r>
              <a:rPr lang="en-US" sz="2400" b="1" dirty="0" smtClean="0">
                <a:solidFill>
                  <a:srgbClr val="000000"/>
                </a:solidFill>
                <a:latin typeface="Symbol" pitchFamily="18" charset="2"/>
              </a:rPr>
              <a:t>Q</a:t>
            </a:r>
            <a:r>
              <a:rPr lang="en-US" sz="2400" b="1" dirty="0" smtClean="0">
                <a:solidFill>
                  <a:srgbClr val="000000"/>
                </a:solidFill>
                <a:latin typeface="Times New Roman" pitchFamily="18" charset="0"/>
              </a:rPr>
              <a:t>(</a:t>
            </a:r>
            <a:r>
              <a:rPr lang="en-US" sz="2400" b="1" i="1" dirty="0" smtClean="0">
                <a:solidFill>
                  <a:srgbClr val="000000"/>
                </a:solidFill>
                <a:latin typeface="Times New Roman" pitchFamily="18" charset="0"/>
              </a:rPr>
              <a:t>f</a:t>
            </a:r>
            <a:r>
              <a:rPr lang="en-US" sz="2400" b="1" dirty="0" smtClean="0">
                <a:solidFill>
                  <a:srgbClr val="000000"/>
                </a:solidFill>
                <a:latin typeface="Times New Roman" pitchFamily="18" charset="0"/>
              </a:rPr>
              <a:t>(</a:t>
            </a:r>
            <a:r>
              <a:rPr lang="en-US" sz="2400" b="1" i="1" dirty="0" smtClean="0">
                <a:solidFill>
                  <a:srgbClr val="000000"/>
                </a:solidFill>
                <a:latin typeface="Times New Roman" pitchFamily="18" charset="0"/>
              </a:rPr>
              <a:t>n</a:t>
            </a:r>
            <a:r>
              <a:rPr lang="en-US" sz="2400" b="1" dirty="0" smtClean="0">
                <a:solidFill>
                  <a:srgbClr val="000000"/>
                </a:solidFill>
                <a:latin typeface="Times New Roman" pitchFamily="18" charset="0"/>
              </a:rPr>
              <a:t>))</a:t>
            </a:r>
            <a:endParaRPr lang="en-US" sz="2400" b="1" dirty="0">
              <a:solidFill>
                <a:srgbClr val="000000"/>
              </a:solidFill>
              <a:latin typeface="Times New Roman" pitchFamily="18" charset="0"/>
            </a:endParaRPr>
          </a:p>
        </p:txBody>
      </p:sp>
      <p:sp>
        <p:nvSpPr>
          <p:cNvPr id="2" name="矩形 1"/>
          <p:cNvSpPr/>
          <p:nvPr/>
        </p:nvSpPr>
        <p:spPr>
          <a:xfrm>
            <a:off x="3200400" y="5410200"/>
            <a:ext cx="3004349" cy="400110"/>
          </a:xfrm>
          <a:prstGeom prst="rect">
            <a:avLst/>
          </a:prstGeom>
        </p:spPr>
        <p:txBody>
          <a:bodyPr wrap="none">
            <a:spAutoFit/>
          </a:bodyPr>
          <a:lstStyle/>
          <a:p>
            <a:pPr eaLnBrk="1" hangingPunct="1">
              <a:spcBef>
                <a:spcPts val="600"/>
              </a:spcBef>
            </a:pPr>
            <a:r>
              <a:rPr lang="zh-CN" altLang="en-US" dirty="0" smtClean="0">
                <a:solidFill>
                  <a:srgbClr val="000000"/>
                </a:solidFill>
                <a:latin typeface="Times New Roman" pitchFamily="18" charset="0"/>
              </a:rPr>
              <a:t>注意：</a:t>
            </a:r>
            <a:r>
              <a:rPr lang="en-US" altLang="zh-CN" i="1" dirty="0" smtClean="0">
                <a:solidFill>
                  <a:srgbClr val="000000"/>
                </a:solidFill>
                <a:latin typeface="Times New Roman" pitchFamily="18" charset="0"/>
              </a:rPr>
              <a:t>o</a:t>
            </a:r>
            <a:r>
              <a:rPr lang="en-US" altLang="zh-CN" dirty="0" smtClean="0">
                <a:solidFill>
                  <a:srgbClr val="000000"/>
                </a:solidFill>
                <a:latin typeface="Times New Roman" pitchFamily="18" charset="0"/>
              </a:rPr>
              <a:t> </a:t>
            </a:r>
            <a:r>
              <a:rPr lang="zh-CN" altLang="en-US" dirty="0" smtClean="0">
                <a:solidFill>
                  <a:srgbClr val="000000"/>
                </a:solidFill>
                <a:latin typeface="Times New Roman" pitchFamily="18" charset="0"/>
              </a:rPr>
              <a:t>和</a:t>
            </a:r>
            <a:r>
              <a:rPr lang="en-US" altLang="zh-CN" dirty="0" smtClean="0">
                <a:solidFill>
                  <a:srgbClr val="000000"/>
                </a:solidFill>
                <a:latin typeface="Times New Roman" pitchFamily="18" charset="0"/>
              </a:rPr>
              <a:t> </a:t>
            </a:r>
            <a:r>
              <a:rPr lang="en-US" altLang="zh-CN" dirty="0">
                <a:solidFill>
                  <a:srgbClr val="000000"/>
                </a:solidFill>
                <a:latin typeface="Times New Roman" pitchFamily="18" charset="0"/>
                <a:sym typeface="Symbol" pitchFamily="18" charset="2"/>
              </a:rPr>
              <a:t> </a:t>
            </a:r>
            <a:r>
              <a:rPr lang="zh-CN" altLang="en-US" dirty="0">
                <a:solidFill>
                  <a:srgbClr val="000000"/>
                </a:solidFill>
                <a:latin typeface="Times New Roman" pitchFamily="18" charset="0"/>
                <a:sym typeface="Symbol" pitchFamily="18" charset="2"/>
              </a:rPr>
              <a:t>不</a:t>
            </a:r>
            <a:r>
              <a:rPr lang="zh-CN" altLang="en-US" dirty="0" smtClean="0">
                <a:solidFill>
                  <a:srgbClr val="000000"/>
                </a:solidFill>
                <a:latin typeface="Times New Roman" pitchFamily="18" charset="0"/>
                <a:sym typeface="Symbol" pitchFamily="18" charset="2"/>
              </a:rPr>
              <a:t>具自反性</a:t>
            </a:r>
            <a:endParaRPr lang="en-US" altLang="zh-CN" dirty="0">
              <a:solidFill>
                <a:srgbClr val="000000"/>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4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506412" y="152400"/>
            <a:ext cx="8637588" cy="900113"/>
          </a:xfrm>
          <a:noFill/>
        </p:spPr>
        <p:txBody>
          <a:bodyPr lIns="92075" tIns="46038" rIns="92075" bIns="46038" anchor="ctr"/>
          <a:lstStyle/>
          <a:p>
            <a:pPr eaLnBrk="1" hangingPunct="1"/>
            <a:r>
              <a:rPr lang="en-US" altLang="zh-CN" dirty="0" smtClean="0"/>
              <a:t>1.3 </a:t>
            </a:r>
            <a:r>
              <a:rPr lang="zh-CN" altLang="en-US" dirty="0"/>
              <a:t>渐近记号 </a:t>
            </a:r>
            <a:r>
              <a:rPr lang="en-US" altLang="zh-CN" dirty="0" smtClean="0"/>
              <a:t>— </a:t>
            </a:r>
            <a:r>
              <a:rPr lang="zh-CN" altLang="en-US" dirty="0" smtClean="0">
                <a:sym typeface="Symbol" pitchFamily="18" charset="2"/>
              </a:rPr>
              <a:t>性质 </a:t>
            </a:r>
            <a:r>
              <a:rPr lang="en-US" altLang="zh-CN" dirty="0" smtClean="0"/>
              <a:t>(2)</a:t>
            </a:r>
            <a:endParaRPr lang="en-US" dirty="0" smtClean="0"/>
          </a:p>
        </p:txBody>
      </p:sp>
      <p:sp>
        <p:nvSpPr>
          <p:cNvPr id="61443" name="Rectangle 3"/>
          <p:cNvSpPr>
            <a:spLocks noGrp="1" noChangeArrowheads="1"/>
          </p:cNvSpPr>
          <p:nvPr>
            <p:ph idx="1"/>
          </p:nvPr>
        </p:nvSpPr>
        <p:spPr>
          <a:xfrm>
            <a:off x="538427" y="1371600"/>
            <a:ext cx="8382000" cy="2514600"/>
          </a:xfrm>
          <a:noFill/>
        </p:spPr>
        <p:txBody>
          <a:bodyPr lIns="92075" tIns="46038" rIns="92075" bIns="46038"/>
          <a:lstStyle/>
          <a:p>
            <a:pPr marL="0" indent="0" eaLnBrk="1" hangingPunct="1">
              <a:buNone/>
            </a:pPr>
            <a:r>
              <a:rPr lang="zh-CN" altLang="en-US" sz="2400" b="1" dirty="0" smtClean="0">
                <a:solidFill>
                  <a:srgbClr val="C00000"/>
                </a:solidFill>
                <a:latin typeface="+mj-lt"/>
              </a:rPr>
              <a:t>对称性</a:t>
            </a:r>
            <a:r>
              <a:rPr lang="en-US" sz="2400" b="1" dirty="0" smtClean="0">
                <a:solidFill>
                  <a:srgbClr val="C00000"/>
                </a:solidFill>
                <a:latin typeface="+mj-lt"/>
              </a:rPr>
              <a:t>:</a:t>
            </a:r>
            <a:endParaRPr lang="en-US" sz="2400" b="1" dirty="0" smtClean="0">
              <a:latin typeface="+mj-lt"/>
            </a:endParaRPr>
          </a:p>
          <a:p>
            <a:pPr eaLnBrk="1" hangingPunct="1"/>
            <a:r>
              <a:rPr lang="en-US" sz="2400" b="1" i="1" dirty="0" smtClean="0">
                <a:latin typeface="+mj-lt"/>
              </a:rPr>
              <a:t>f</a:t>
            </a:r>
            <a:r>
              <a:rPr lang="en-US" sz="2400" b="1" dirty="0" smtClean="0">
                <a:latin typeface="+mj-lt"/>
              </a:rPr>
              <a:t> </a:t>
            </a:r>
            <a:r>
              <a:rPr lang="en-US" sz="2400" b="1" dirty="0">
                <a:latin typeface="+mj-lt"/>
              </a:rPr>
              <a:t>(</a:t>
            </a:r>
            <a:r>
              <a:rPr lang="en-US" sz="2400" b="1" i="1" dirty="0">
                <a:latin typeface="+mj-lt"/>
              </a:rPr>
              <a:t>n</a:t>
            </a:r>
            <a:r>
              <a:rPr lang="en-US" sz="2400" b="1" dirty="0">
                <a:latin typeface="+mj-lt"/>
              </a:rPr>
              <a:t>) = </a:t>
            </a:r>
            <a:r>
              <a:rPr lang="en-US" sz="2400" dirty="0">
                <a:solidFill>
                  <a:schemeClr val="tx2"/>
                </a:solidFill>
                <a:latin typeface="Symbol" pitchFamily="18" charset="2"/>
              </a:rPr>
              <a:t>Q</a:t>
            </a:r>
            <a:r>
              <a:rPr lang="en-US" sz="2400" b="1" dirty="0" smtClean="0">
                <a:latin typeface="+mj-lt"/>
              </a:rPr>
              <a:t>(</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a:t>
            </a:r>
            <a:r>
              <a:rPr lang="zh-CN" altLang="en-US" sz="2400" dirty="0" smtClean="0"/>
              <a:t>当且仅当 </a:t>
            </a:r>
            <a:r>
              <a:rPr lang="en-US" sz="2400" b="1" i="1" dirty="0" smtClean="0">
                <a:latin typeface="+mj-lt"/>
              </a:rPr>
              <a:t>g</a:t>
            </a:r>
            <a:r>
              <a:rPr lang="en-US" sz="2400" b="1" dirty="0" smtClean="0">
                <a:latin typeface="+mj-lt"/>
              </a:rPr>
              <a:t>(</a:t>
            </a:r>
            <a:r>
              <a:rPr lang="en-US" sz="2400" b="1" i="1" dirty="0" smtClean="0">
                <a:latin typeface="+mj-lt"/>
              </a:rPr>
              <a:t>n</a:t>
            </a:r>
            <a:r>
              <a:rPr lang="en-US" sz="2400" b="1" dirty="0">
                <a:latin typeface="+mj-lt"/>
              </a:rPr>
              <a:t>) = </a:t>
            </a:r>
            <a:r>
              <a:rPr lang="en-US" sz="2400" dirty="0">
                <a:solidFill>
                  <a:schemeClr val="tx2"/>
                </a:solidFill>
                <a:latin typeface="Symbol" pitchFamily="18" charset="2"/>
              </a:rPr>
              <a:t>Q</a:t>
            </a:r>
            <a:r>
              <a:rPr lang="en-US" sz="2400" b="1" dirty="0" smtClean="0">
                <a:latin typeface="+mj-lt"/>
              </a:rPr>
              <a:t>(</a:t>
            </a: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a:t>
            </a:r>
            <a:endParaRPr lang="en-US" sz="2400" dirty="0">
              <a:latin typeface="+mj-lt"/>
            </a:endParaRPr>
          </a:p>
          <a:p>
            <a:pPr marL="0" indent="0" eaLnBrk="1" hangingPunct="1">
              <a:buNone/>
            </a:pPr>
            <a:r>
              <a:rPr lang="zh-CN" altLang="en-US" sz="2400" b="1" dirty="0" smtClean="0">
                <a:solidFill>
                  <a:srgbClr val="C00000"/>
                </a:solidFill>
                <a:latin typeface="+mj-lt"/>
              </a:rPr>
              <a:t>转置对称性</a:t>
            </a:r>
            <a:r>
              <a:rPr lang="en-US" sz="2400" b="1" dirty="0" smtClean="0">
                <a:solidFill>
                  <a:srgbClr val="C00000"/>
                </a:solidFill>
                <a:latin typeface="+mj-lt"/>
              </a:rPr>
              <a:t>:</a:t>
            </a:r>
          </a:p>
          <a:p>
            <a:pPr eaLnBrk="1" hangingPunct="1"/>
            <a:r>
              <a:rPr lang="en-US" sz="2400" b="1" i="1" dirty="0" smtClean="0">
                <a:latin typeface="+mj-lt"/>
              </a:rPr>
              <a:t>f</a:t>
            </a:r>
            <a:r>
              <a:rPr lang="en-US" sz="2400" b="1" dirty="0" smtClean="0">
                <a:latin typeface="+mj-lt"/>
              </a:rPr>
              <a:t>(</a:t>
            </a:r>
            <a:r>
              <a:rPr lang="en-US" sz="2400" b="1" i="1" dirty="0" smtClean="0">
                <a:latin typeface="+mj-lt"/>
              </a:rPr>
              <a:t>n</a:t>
            </a:r>
            <a:r>
              <a:rPr lang="en-US" sz="2400" b="1" dirty="0">
                <a:latin typeface="+mj-lt"/>
              </a:rPr>
              <a:t>) = </a:t>
            </a:r>
            <a:r>
              <a:rPr lang="en-US" sz="2400" b="1" i="1" dirty="0" smtClean="0">
                <a:solidFill>
                  <a:schemeClr val="tx2"/>
                </a:solidFill>
                <a:latin typeface="+mj-lt"/>
              </a:rPr>
              <a:t>O</a:t>
            </a:r>
            <a:r>
              <a:rPr lang="en-US" sz="2400" b="1" dirty="0" smtClean="0">
                <a:latin typeface="+mj-lt"/>
              </a:rPr>
              <a:t>(</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a:t>
            </a:r>
            <a:r>
              <a:rPr lang="zh-CN" altLang="en-US" sz="2400" dirty="0" smtClean="0"/>
              <a:t>当且仅当  </a:t>
            </a:r>
            <a:r>
              <a:rPr lang="en-US" sz="2400" b="1" i="1" dirty="0" smtClean="0">
                <a:latin typeface="+mj-lt"/>
              </a:rPr>
              <a:t>g</a:t>
            </a:r>
            <a:r>
              <a:rPr lang="en-US" sz="2400" b="1" dirty="0" smtClean="0">
                <a:latin typeface="+mj-lt"/>
              </a:rPr>
              <a:t>(</a:t>
            </a:r>
            <a:r>
              <a:rPr lang="en-US" sz="2400" b="1" i="1" dirty="0" smtClean="0">
                <a:latin typeface="+mj-lt"/>
              </a:rPr>
              <a:t>n</a:t>
            </a:r>
            <a:r>
              <a:rPr lang="en-US" sz="2400" b="1" dirty="0">
                <a:latin typeface="+mj-lt"/>
              </a:rPr>
              <a:t>) = </a:t>
            </a:r>
            <a:r>
              <a:rPr lang="en-US" sz="2400" b="1" dirty="0" smtClean="0">
                <a:latin typeface="+mj-lt"/>
                <a:sym typeface="Symbol"/>
              </a:rPr>
              <a:t></a:t>
            </a:r>
            <a:r>
              <a:rPr lang="en-US" sz="2400" b="1" dirty="0" smtClean="0">
                <a:latin typeface="+mj-lt"/>
              </a:rPr>
              <a:t>(</a:t>
            </a: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a:t>
            </a:r>
          </a:p>
          <a:p>
            <a:pPr eaLnBrk="1" hangingPunct="1"/>
            <a:r>
              <a:rPr lang="en-US" sz="2400" b="1" i="1" dirty="0" smtClean="0">
                <a:latin typeface="+mj-lt"/>
              </a:rPr>
              <a:t>f</a:t>
            </a:r>
            <a:r>
              <a:rPr lang="en-US" sz="2400" b="1" dirty="0" smtClean="0">
                <a:latin typeface="+mj-lt"/>
              </a:rPr>
              <a:t>(</a:t>
            </a:r>
            <a:r>
              <a:rPr lang="en-US" sz="2400" b="1" i="1" dirty="0" smtClean="0">
                <a:latin typeface="+mj-lt"/>
              </a:rPr>
              <a:t>n</a:t>
            </a:r>
            <a:r>
              <a:rPr lang="en-US" sz="2400" b="1" dirty="0">
                <a:latin typeface="+mj-lt"/>
              </a:rPr>
              <a:t>) = </a:t>
            </a:r>
            <a:r>
              <a:rPr lang="en-US" sz="2400" b="1" i="1" dirty="0" smtClean="0">
                <a:solidFill>
                  <a:schemeClr val="tx2"/>
                </a:solidFill>
                <a:latin typeface="+mj-lt"/>
              </a:rPr>
              <a:t>o</a:t>
            </a:r>
            <a:r>
              <a:rPr lang="en-US" sz="2400" b="1" dirty="0" smtClean="0">
                <a:latin typeface="+mj-lt"/>
              </a:rPr>
              <a:t>(</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a:t>
            </a:r>
            <a:r>
              <a:rPr lang="zh-CN" altLang="en-US" sz="2400" dirty="0" smtClean="0"/>
              <a:t>当且仅当  </a:t>
            </a:r>
            <a:r>
              <a:rPr lang="en-US" sz="2400" b="1" i="1" dirty="0" smtClean="0">
                <a:latin typeface="+mj-lt"/>
              </a:rPr>
              <a:t>g</a:t>
            </a:r>
            <a:r>
              <a:rPr lang="en-US" sz="2400" b="1" dirty="0" smtClean="0">
                <a:latin typeface="+mj-lt"/>
              </a:rPr>
              <a:t>(</a:t>
            </a:r>
            <a:r>
              <a:rPr lang="en-US" sz="2400" b="1" i="1" dirty="0" smtClean="0">
                <a:latin typeface="+mj-lt"/>
              </a:rPr>
              <a:t>n</a:t>
            </a:r>
            <a:r>
              <a:rPr lang="en-US" sz="2400" b="1" dirty="0">
                <a:latin typeface="+mj-lt"/>
              </a:rPr>
              <a:t>) = </a:t>
            </a:r>
            <a:r>
              <a:rPr lang="en-US" sz="2400" b="1" dirty="0" smtClean="0">
                <a:latin typeface="+mj-lt"/>
                <a:sym typeface="Symbol"/>
              </a:rPr>
              <a:t></a:t>
            </a:r>
            <a:r>
              <a:rPr lang="en-US" sz="2400" b="1" dirty="0" smtClean="0">
                <a:latin typeface="+mj-lt"/>
              </a:rPr>
              <a:t>(</a:t>
            </a: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a:t>
            </a:r>
            <a:endParaRPr lang="en-US" sz="2400" b="1" dirty="0">
              <a:latin typeface="+mj-lt"/>
            </a:endParaRPr>
          </a:p>
        </p:txBody>
      </p:sp>
      <p:graphicFrame>
        <p:nvGraphicFramePr>
          <p:cNvPr id="4" name="Table 1"/>
          <p:cNvGraphicFramePr>
            <a:graphicFrameLocks noGrp="1"/>
          </p:cNvGraphicFramePr>
          <p:nvPr/>
        </p:nvGraphicFramePr>
        <p:xfrm>
          <a:off x="1676400" y="4052887"/>
          <a:ext cx="6400800" cy="2560320"/>
        </p:xfrm>
        <a:graphic>
          <a:graphicData uri="http://schemas.openxmlformats.org/drawingml/2006/table">
            <a:tbl>
              <a:tblPr firstRow="1" bandRow="1">
                <a:tableStyleId>{D7AC3CCA-C797-4891-BE02-D94E43425B78}</a:tableStyleId>
              </a:tblPr>
              <a:tblGrid>
                <a:gridCol w="3200400"/>
                <a:gridCol w="3200400"/>
              </a:tblGrid>
              <a:tr h="0">
                <a:tc>
                  <a:txBody>
                    <a:bodyPr/>
                    <a:lstStyle/>
                    <a:p>
                      <a:pPr algn="ctr"/>
                      <a:r>
                        <a:rPr lang="zh-CN" altLang="en-US" sz="2200" dirty="0" smtClean="0"/>
                        <a:t>渐近符号</a:t>
                      </a:r>
                      <a:endParaRPr lang="en-US" sz="2200" dirty="0"/>
                    </a:p>
                  </a:txBody>
                  <a:tcPr/>
                </a:tc>
                <a:tc>
                  <a:txBody>
                    <a:bodyPr/>
                    <a:lstStyle/>
                    <a:p>
                      <a:pPr algn="ctr"/>
                      <a:r>
                        <a:rPr lang="zh-CN" altLang="en-US" sz="2200" dirty="0" smtClean="0"/>
                        <a:t>算术符号</a:t>
                      </a:r>
                      <a:endParaRPr lang="en-US" sz="2200" dirty="0"/>
                    </a:p>
                  </a:txBody>
                  <a:tcPr/>
                </a:tc>
              </a:tr>
              <a:tr h="370840">
                <a:tc>
                  <a:txBody>
                    <a:bodyPr/>
                    <a:lstStyle/>
                    <a:p>
                      <a:pPr algn="ctr"/>
                      <a:r>
                        <a:rPr lang="en-US" sz="2200" b="1" i="1" dirty="0" smtClean="0"/>
                        <a:t>O</a:t>
                      </a:r>
                      <a:endParaRPr lang="en-US" sz="2200" b="1" i="1" dirty="0"/>
                    </a:p>
                  </a:txBody>
                  <a:tcPr/>
                </a:tc>
                <a:tc>
                  <a:txBody>
                    <a:bodyPr/>
                    <a:lstStyle/>
                    <a:p>
                      <a:pPr algn="ctr"/>
                      <a:r>
                        <a:rPr lang="en-US" sz="2200" b="1" dirty="0" smtClean="0"/>
                        <a:t>≤</a:t>
                      </a:r>
                      <a:endParaRPr lang="en-US" sz="2200" b="1" dirty="0"/>
                    </a:p>
                  </a:txBody>
                  <a:tcPr/>
                </a:tc>
              </a:tr>
              <a:tr h="370840">
                <a:tc>
                  <a:txBody>
                    <a:bodyPr/>
                    <a:lstStyle/>
                    <a:p>
                      <a:pPr algn="ctr"/>
                      <a:r>
                        <a:rPr lang="en-US" sz="2200" b="1" dirty="0" smtClean="0">
                          <a:sym typeface="Symbol"/>
                        </a:rPr>
                        <a:t></a:t>
                      </a:r>
                      <a:endParaRPr lang="en-US" sz="2200" b="1" dirty="0"/>
                    </a:p>
                  </a:txBody>
                  <a:tcPr/>
                </a:tc>
                <a:tc>
                  <a:txBody>
                    <a:bodyPr/>
                    <a:lstStyle/>
                    <a:p>
                      <a:pPr algn="ctr"/>
                      <a:r>
                        <a:rPr lang="en-US" sz="2200" b="1" dirty="0" smtClean="0"/>
                        <a:t>≥</a:t>
                      </a:r>
                      <a:endParaRPr lang="en-US" sz="2200" b="1" dirty="0"/>
                    </a:p>
                  </a:txBody>
                  <a:tcPr/>
                </a:tc>
              </a:tr>
              <a:tr h="370840">
                <a:tc>
                  <a:txBody>
                    <a:bodyPr/>
                    <a:lstStyle/>
                    <a:p>
                      <a:pPr algn="ctr"/>
                      <a:r>
                        <a:rPr lang="en-US" sz="2200" b="1" dirty="0" smtClean="0">
                          <a:sym typeface="Symbol"/>
                        </a:rPr>
                        <a:t></a:t>
                      </a:r>
                      <a:endParaRPr lang="en-US" sz="2200" b="1" dirty="0"/>
                    </a:p>
                  </a:txBody>
                  <a:tcPr/>
                </a:tc>
                <a:tc>
                  <a:txBody>
                    <a:bodyPr/>
                    <a:lstStyle/>
                    <a:p>
                      <a:pPr algn="ctr"/>
                      <a:r>
                        <a:rPr lang="en-US" sz="2200" b="1" dirty="0" smtClean="0"/>
                        <a:t>=</a:t>
                      </a:r>
                      <a:endParaRPr lang="en-US" sz="2200" b="1" dirty="0"/>
                    </a:p>
                  </a:txBody>
                  <a:tcPr/>
                </a:tc>
              </a:tr>
              <a:tr h="370840">
                <a:tc>
                  <a:txBody>
                    <a:bodyPr/>
                    <a:lstStyle/>
                    <a:p>
                      <a:pPr algn="ctr"/>
                      <a:r>
                        <a:rPr lang="en-US" sz="2200" b="1" i="1" dirty="0" smtClean="0"/>
                        <a:t>o</a:t>
                      </a:r>
                      <a:endParaRPr lang="en-US" sz="2200" b="1" i="1" dirty="0"/>
                    </a:p>
                  </a:txBody>
                  <a:tcPr/>
                </a:tc>
                <a:tc>
                  <a:txBody>
                    <a:bodyPr/>
                    <a:lstStyle/>
                    <a:p>
                      <a:pPr algn="ctr"/>
                      <a:r>
                        <a:rPr lang="en-US" sz="2200" b="1" dirty="0" smtClean="0"/>
                        <a:t>&lt;</a:t>
                      </a:r>
                      <a:endParaRPr lang="en-US" sz="2200" b="1" dirty="0"/>
                    </a:p>
                  </a:txBody>
                  <a:tcPr/>
                </a:tc>
              </a:tr>
              <a:tr h="370840">
                <a:tc>
                  <a:txBody>
                    <a:bodyPr/>
                    <a:lstStyle/>
                    <a:p>
                      <a:pPr algn="ctr"/>
                      <a:r>
                        <a:rPr lang="en-US" sz="2200" b="1" dirty="0" smtClean="0">
                          <a:sym typeface="Symbol"/>
                        </a:rPr>
                        <a:t></a:t>
                      </a:r>
                      <a:endParaRPr lang="en-US" sz="2200" b="1" dirty="0"/>
                    </a:p>
                  </a:txBody>
                  <a:tcPr/>
                </a:tc>
                <a:tc>
                  <a:txBody>
                    <a:bodyPr/>
                    <a:lstStyle/>
                    <a:p>
                      <a:pPr algn="ctr"/>
                      <a:r>
                        <a:rPr lang="en-US" sz="2200" b="1" dirty="0" smtClean="0"/>
                        <a:t>&gt;</a:t>
                      </a:r>
                      <a:endParaRPr lang="en-US" sz="2200" b="1"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62000" y="152400"/>
            <a:ext cx="7772400" cy="1143000"/>
          </a:xfrm>
        </p:spPr>
        <p:txBody>
          <a:bodyPr/>
          <a:lstStyle/>
          <a:p>
            <a:pPr eaLnBrk="1" hangingPunct="1"/>
            <a:r>
              <a:rPr lang="en-US" altLang="zh-CN" dirty="0" smtClean="0"/>
              <a:t>1.3 </a:t>
            </a:r>
            <a:r>
              <a:rPr lang="zh-CN" altLang="en-US" dirty="0"/>
              <a:t>渐近记号 </a:t>
            </a:r>
            <a:r>
              <a:rPr lang="en-US" altLang="zh-CN" dirty="0" smtClean="0"/>
              <a:t>— </a:t>
            </a:r>
            <a:r>
              <a:rPr lang="zh-CN" altLang="en-US" dirty="0" smtClean="0">
                <a:sym typeface="Symbol" pitchFamily="18" charset="2"/>
              </a:rPr>
              <a:t>性质 </a:t>
            </a:r>
            <a:r>
              <a:rPr lang="en-US" altLang="zh-CN" dirty="0" smtClean="0"/>
              <a:t>(3)</a:t>
            </a:r>
            <a:endParaRPr lang="zh-CN" altLang="en-US" sz="3600" dirty="0" smtClean="0">
              <a:sym typeface="Symbol" pitchFamily="18" charset="2"/>
            </a:endParaRPr>
          </a:p>
        </p:txBody>
      </p:sp>
      <p:sp>
        <p:nvSpPr>
          <p:cNvPr id="22531" name="Rectangle 3"/>
          <p:cNvSpPr>
            <a:spLocks noGrp="1" noChangeArrowheads="1"/>
          </p:cNvSpPr>
          <p:nvPr>
            <p:ph idx="1"/>
          </p:nvPr>
        </p:nvSpPr>
        <p:spPr>
          <a:xfrm>
            <a:off x="457200" y="1447800"/>
            <a:ext cx="7772400" cy="4219575"/>
          </a:xfrm>
        </p:spPr>
        <p:txBody>
          <a:bodyPr/>
          <a:lstStyle/>
          <a:p>
            <a:pPr marL="0" indent="0" eaLnBrk="1" hangingPunct="1">
              <a:buNone/>
            </a:pPr>
            <a:r>
              <a:rPr lang="zh-CN" altLang="en-US" sz="2400" dirty="0" smtClean="0">
                <a:solidFill>
                  <a:srgbClr val="CC3300"/>
                </a:solidFill>
              </a:rPr>
              <a:t>单调性</a:t>
            </a:r>
            <a:r>
              <a:rPr lang="zh-CN" altLang="en-US" sz="2400" dirty="0" smtClean="0"/>
              <a:t>：</a:t>
            </a:r>
          </a:p>
          <a:p>
            <a:pPr lvl="1" eaLnBrk="1" hangingPunct="1"/>
            <a:r>
              <a:rPr lang="zh-CN" altLang="en-US" dirty="0" smtClean="0"/>
              <a:t>单调递增：若</a:t>
            </a:r>
            <a:r>
              <a:rPr lang="en-US" altLang="zh-CN" i="1" dirty="0" smtClean="0"/>
              <a:t>m</a:t>
            </a:r>
            <a:r>
              <a:rPr lang="en-US" altLang="zh-CN" dirty="0" smtClean="0"/>
              <a:t> </a:t>
            </a:r>
            <a:r>
              <a:rPr lang="en-US" altLang="zh-CN" dirty="0" smtClean="0">
                <a:sym typeface="Symbol" pitchFamily="18" charset="2"/>
              </a:rPr>
              <a:t></a:t>
            </a:r>
            <a:r>
              <a:rPr lang="en-US" altLang="zh-CN" dirty="0" smtClean="0"/>
              <a:t> </a:t>
            </a:r>
            <a:r>
              <a:rPr lang="en-US" altLang="zh-CN" i="1" dirty="0" smtClean="0"/>
              <a:t>n</a:t>
            </a:r>
            <a:r>
              <a:rPr lang="zh-CN" altLang="en-US" dirty="0" smtClean="0"/>
              <a:t>蕴含</a:t>
            </a:r>
            <a:r>
              <a:rPr lang="en-US" altLang="zh-CN" i="1" dirty="0" smtClean="0"/>
              <a:t>f</a:t>
            </a:r>
            <a:r>
              <a:rPr lang="en-US" altLang="zh-CN" dirty="0" smtClean="0"/>
              <a:t>(</a:t>
            </a:r>
            <a:r>
              <a:rPr lang="en-US" altLang="zh-CN" i="1" dirty="0"/>
              <a:t>m</a:t>
            </a:r>
            <a:r>
              <a:rPr lang="en-US" altLang="zh-CN" dirty="0" smtClean="0"/>
              <a:t>) </a:t>
            </a:r>
            <a:r>
              <a:rPr lang="en-US" altLang="zh-CN" dirty="0" smtClean="0">
                <a:sym typeface="Symbol" pitchFamily="18" charset="2"/>
              </a:rPr>
              <a:t></a:t>
            </a:r>
            <a:r>
              <a:rPr lang="en-US" altLang="zh-CN" dirty="0" smtClean="0"/>
              <a:t> </a:t>
            </a:r>
            <a:r>
              <a:rPr lang="en-US" altLang="zh-CN" i="1" dirty="0" smtClean="0"/>
              <a:t>f</a:t>
            </a:r>
            <a:r>
              <a:rPr lang="en-US" altLang="zh-CN" dirty="0" smtClean="0"/>
              <a:t>(</a:t>
            </a:r>
            <a:r>
              <a:rPr lang="en-US" altLang="zh-CN" i="1" dirty="0" smtClean="0"/>
              <a:t>n</a:t>
            </a:r>
            <a:r>
              <a:rPr lang="en-US" altLang="zh-CN" dirty="0" smtClean="0"/>
              <a:t>) </a:t>
            </a:r>
          </a:p>
          <a:p>
            <a:pPr lvl="1" eaLnBrk="1" hangingPunct="1"/>
            <a:r>
              <a:rPr lang="zh-CN" altLang="en-US" dirty="0" smtClean="0"/>
              <a:t>单调递减：若</a:t>
            </a:r>
            <a:r>
              <a:rPr lang="en-US" altLang="zh-CN" i="1" dirty="0"/>
              <a:t>m</a:t>
            </a:r>
            <a:r>
              <a:rPr lang="en-US" altLang="zh-CN" dirty="0" smtClean="0"/>
              <a:t> </a:t>
            </a:r>
            <a:r>
              <a:rPr lang="en-US" altLang="zh-CN" dirty="0" smtClean="0">
                <a:sym typeface="Symbol" pitchFamily="18" charset="2"/>
              </a:rPr>
              <a:t></a:t>
            </a:r>
            <a:r>
              <a:rPr lang="en-US" altLang="zh-CN" dirty="0" smtClean="0"/>
              <a:t> </a:t>
            </a:r>
            <a:r>
              <a:rPr lang="en-US" altLang="zh-CN" i="1" dirty="0"/>
              <a:t>n</a:t>
            </a:r>
            <a:r>
              <a:rPr lang="zh-CN" altLang="en-US" dirty="0" smtClean="0"/>
              <a:t>蕴含</a:t>
            </a:r>
            <a:r>
              <a:rPr lang="en-US" altLang="zh-CN" i="1" dirty="0" smtClean="0"/>
              <a:t>f</a:t>
            </a:r>
            <a:r>
              <a:rPr lang="en-US" altLang="zh-CN" dirty="0" smtClean="0"/>
              <a:t>(</a:t>
            </a:r>
            <a:r>
              <a:rPr lang="en-US" altLang="zh-CN" i="1" dirty="0" smtClean="0"/>
              <a:t>m</a:t>
            </a:r>
            <a:r>
              <a:rPr lang="en-US" altLang="zh-CN" dirty="0" smtClean="0"/>
              <a:t>) </a:t>
            </a:r>
            <a:r>
              <a:rPr lang="en-US" altLang="zh-CN" dirty="0" smtClean="0">
                <a:sym typeface="Symbol" pitchFamily="18" charset="2"/>
              </a:rPr>
              <a:t> </a:t>
            </a:r>
            <a:r>
              <a:rPr lang="en-US" altLang="zh-CN" i="1" dirty="0" smtClean="0"/>
              <a:t>f</a:t>
            </a:r>
            <a:r>
              <a:rPr lang="en-US" altLang="zh-CN" dirty="0" smtClean="0"/>
              <a:t>(</a:t>
            </a:r>
            <a:r>
              <a:rPr lang="en-US" altLang="zh-CN" i="1" dirty="0" smtClean="0"/>
              <a:t>n</a:t>
            </a:r>
            <a:r>
              <a:rPr lang="en-US" altLang="zh-CN" dirty="0" smtClean="0"/>
              <a:t>) </a:t>
            </a:r>
          </a:p>
          <a:p>
            <a:pPr lvl="1" eaLnBrk="1" hangingPunct="1"/>
            <a:r>
              <a:rPr lang="zh-CN" altLang="en-US" dirty="0" smtClean="0"/>
              <a:t>严格递增：若</a:t>
            </a:r>
            <a:r>
              <a:rPr lang="en-US" altLang="zh-CN" i="1" dirty="0"/>
              <a:t>m </a:t>
            </a:r>
            <a:r>
              <a:rPr lang="en-US" altLang="zh-CN" dirty="0" smtClean="0"/>
              <a:t>&lt;</a:t>
            </a:r>
            <a:r>
              <a:rPr lang="en-US" altLang="zh-CN" i="1" dirty="0"/>
              <a:t> n</a:t>
            </a:r>
            <a:r>
              <a:rPr lang="zh-CN" altLang="en-US" dirty="0" smtClean="0"/>
              <a:t>蕴含</a:t>
            </a:r>
            <a:r>
              <a:rPr lang="en-US" altLang="zh-CN" i="1" dirty="0" smtClean="0"/>
              <a:t>f</a:t>
            </a:r>
            <a:r>
              <a:rPr lang="en-US" altLang="zh-CN" dirty="0" smtClean="0"/>
              <a:t>(</a:t>
            </a:r>
            <a:r>
              <a:rPr lang="en-US" altLang="zh-CN" i="1" dirty="0" smtClean="0"/>
              <a:t>m</a:t>
            </a:r>
            <a:r>
              <a:rPr lang="en-US" altLang="zh-CN" dirty="0" smtClean="0"/>
              <a:t>) &lt; </a:t>
            </a:r>
            <a:r>
              <a:rPr lang="en-US" altLang="zh-CN" i="1" dirty="0" smtClean="0"/>
              <a:t>f</a:t>
            </a:r>
            <a:r>
              <a:rPr lang="en-US" altLang="zh-CN" dirty="0" smtClean="0"/>
              <a:t>(</a:t>
            </a:r>
            <a:r>
              <a:rPr lang="en-US" altLang="zh-CN" i="1" dirty="0" smtClean="0"/>
              <a:t>n</a:t>
            </a:r>
            <a:r>
              <a:rPr lang="en-US" altLang="zh-CN" dirty="0" smtClean="0"/>
              <a:t>) </a:t>
            </a:r>
          </a:p>
          <a:p>
            <a:pPr lvl="1" eaLnBrk="1" hangingPunct="1"/>
            <a:r>
              <a:rPr lang="zh-CN" altLang="en-US" dirty="0" smtClean="0"/>
              <a:t>严格递减：若</a:t>
            </a:r>
            <a:r>
              <a:rPr lang="en-US" altLang="zh-CN" i="1" dirty="0"/>
              <a:t>m </a:t>
            </a:r>
            <a:r>
              <a:rPr lang="en-US" altLang="zh-CN" dirty="0" smtClean="0"/>
              <a:t>&lt;</a:t>
            </a:r>
            <a:r>
              <a:rPr lang="en-US" altLang="zh-CN" i="1" dirty="0"/>
              <a:t> n</a:t>
            </a:r>
            <a:r>
              <a:rPr lang="zh-CN" altLang="en-US" dirty="0" smtClean="0"/>
              <a:t>蕴含</a:t>
            </a:r>
            <a:r>
              <a:rPr lang="en-US" altLang="zh-CN" i="1" dirty="0" smtClean="0"/>
              <a:t>f</a:t>
            </a:r>
            <a:r>
              <a:rPr lang="en-US" altLang="zh-CN" dirty="0" smtClean="0"/>
              <a:t>(</a:t>
            </a:r>
            <a:r>
              <a:rPr lang="en-US" altLang="zh-CN" i="1" dirty="0" smtClean="0"/>
              <a:t>m</a:t>
            </a:r>
            <a:r>
              <a:rPr lang="en-US" altLang="zh-CN" dirty="0" smtClean="0"/>
              <a:t>) &gt; </a:t>
            </a:r>
            <a:r>
              <a:rPr lang="en-US" altLang="zh-CN" i="1" dirty="0" smtClean="0"/>
              <a:t>f</a:t>
            </a:r>
            <a:r>
              <a:rPr lang="en-US" altLang="zh-CN" dirty="0" smtClean="0"/>
              <a:t>(</a:t>
            </a:r>
            <a:r>
              <a:rPr lang="en-US" altLang="zh-CN" i="1" dirty="0" smtClean="0"/>
              <a:t>n</a:t>
            </a:r>
            <a:r>
              <a:rPr lang="en-US" altLang="zh-CN" dirty="0" smtClean="0"/>
              <a:t>) </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a:xfrm>
            <a:off x="381000" y="0"/>
            <a:ext cx="8229600" cy="954088"/>
          </a:xfrm>
        </p:spPr>
        <p:txBody>
          <a:bodyPr/>
          <a:lstStyle/>
          <a:p>
            <a:pPr eaLnBrk="1" hangingPunct="1"/>
            <a:r>
              <a:rPr lang="en-US" altLang="zh-CN" dirty="0" smtClean="0"/>
              <a:t>1.3 </a:t>
            </a:r>
            <a:r>
              <a:rPr lang="zh-CN" altLang="en-US" dirty="0"/>
              <a:t>渐近记号 </a:t>
            </a:r>
            <a:r>
              <a:rPr lang="en-US" altLang="zh-CN" dirty="0"/>
              <a:t>— </a:t>
            </a:r>
            <a:r>
              <a:rPr lang="zh-CN" altLang="en-US" dirty="0">
                <a:sym typeface="Symbol" pitchFamily="18" charset="2"/>
              </a:rPr>
              <a:t>性质 </a:t>
            </a:r>
            <a:r>
              <a:rPr lang="en-US" altLang="zh-CN" dirty="0" smtClean="0"/>
              <a:t>(4)</a:t>
            </a:r>
            <a:endParaRPr lang="zh-CN" altLang="en-US" dirty="0" smtClean="0"/>
          </a:p>
        </p:txBody>
      </p:sp>
      <p:sp>
        <p:nvSpPr>
          <p:cNvPr id="14342" name="Rectangle 3"/>
          <p:cNvSpPr>
            <a:spLocks noGrp="1" noChangeArrowheads="1"/>
          </p:cNvSpPr>
          <p:nvPr>
            <p:ph idx="1"/>
          </p:nvPr>
        </p:nvSpPr>
        <p:spPr>
          <a:xfrm>
            <a:off x="468313" y="1444764"/>
            <a:ext cx="8496300" cy="4530725"/>
          </a:xfrm>
        </p:spPr>
        <p:txBody>
          <a:bodyPr/>
          <a:lstStyle/>
          <a:p>
            <a:pPr eaLnBrk="1" hangingPunct="1">
              <a:lnSpc>
                <a:spcPct val="120000"/>
              </a:lnSpc>
              <a:spcBef>
                <a:spcPts val="600"/>
              </a:spcBef>
            </a:pPr>
            <a:r>
              <a:rPr lang="zh-CN" altLang="en-US" dirty="0" smtClean="0"/>
              <a:t>定理 如果</a:t>
            </a:r>
            <a:r>
              <a:rPr lang="en-US" altLang="zh-CN" i="1" dirty="0" smtClean="0"/>
              <a:t>t</a:t>
            </a:r>
            <a:r>
              <a:rPr lang="en-US" altLang="zh-CN" baseline="-25000" dirty="0" smtClean="0"/>
              <a:t>1</a:t>
            </a:r>
            <a:r>
              <a:rPr lang="en-US" altLang="zh-CN" dirty="0" smtClean="0"/>
              <a:t>(</a:t>
            </a:r>
            <a:r>
              <a:rPr lang="en-US" altLang="zh-CN" i="1" dirty="0" smtClean="0"/>
              <a:t>n</a:t>
            </a:r>
            <a:r>
              <a:rPr lang="en-US" altLang="zh-CN" dirty="0" smtClean="0"/>
              <a:t>)</a:t>
            </a:r>
            <a:r>
              <a:rPr lang="en-US" altLang="zh-CN" i="1" dirty="0" smtClean="0"/>
              <a:t> </a:t>
            </a:r>
            <a:r>
              <a:rPr lang="en-US" altLang="en-US" dirty="0" smtClean="0"/>
              <a:t>∈</a:t>
            </a:r>
            <a:r>
              <a:rPr lang="en-US" altLang="zh-CN" i="1" dirty="0" smtClean="0"/>
              <a:t>O</a:t>
            </a:r>
            <a:r>
              <a:rPr lang="en-US" altLang="zh-CN" dirty="0" smtClean="0"/>
              <a:t>(</a:t>
            </a:r>
            <a:r>
              <a:rPr lang="en-US" altLang="zh-CN" i="1" dirty="0" smtClean="0"/>
              <a:t>g</a:t>
            </a:r>
            <a:r>
              <a:rPr lang="en-US" altLang="zh-CN" baseline="-25000" dirty="0" smtClean="0"/>
              <a:t>1</a:t>
            </a:r>
            <a:r>
              <a:rPr lang="en-US" altLang="zh-CN" dirty="0" smtClean="0"/>
              <a:t>(</a:t>
            </a:r>
            <a:r>
              <a:rPr lang="en-US" altLang="zh-CN" i="1" dirty="0" smtClean="0"/>
              <a:t>n</a:t>
            </a:r>
            <a:r>
              <a:rPr lang="en-US" altLang="zh-CN" dirty="0" smtClean="0"/>
              <a:t>))</a:t>
            </a:r>
            <a:r>
              <a:rPr lang="zh-CN" altLang="en-US" dirty="0" smtClean="0"/>
              <a:t>并且</a:t>
            </a:r>
            <a:r>
              <a:rPr lang="en-US" altLang="zh-CN" i="1" dirty="0" smtClean="0"/>
              <a:t>t</a:t>
            </a:r>
            <a:r>
              <a:rPr lang="en-US" altLang="zh-CN" baseline="-25000" dirty="0" smtClean="0"/>
              <a:t>2</a:t>
            </a:r>
            <a:r>
              <a:rPr lang="en-US" altLang="zh-CN" dirty="0" smtClean="0"/>
              <a:t>(</a:t>
            </a:r>
            <a:r>
              <a:rPr lang="en-US" altLang="zh-CN" i="1" dirty="0" smtClean="0"/>
              <a:t>n</a:t>
            </a:r>
            <a:r>
              <a:rPr lang="en-US" altLang="zh-CN" dirty="0" smtClean="0"/>
              <a:t>)</a:t>
            </a:r>
            <a:r>
              <a:rPr lang="en-US" altLang="zh-CN" i="1" dirty="0" smtClean="0"/>
              <a:t> </a:t>
            </a:r>
            <a:r>
              <a:rPr lang="en-US" altLang="en-US" dirty="0" smtClean="0"/>
              <a:t>∈</a:t>
            </a:r>
            <a:r>
              <a:rPr lang="en-US" altLang="zh-CN" i="1" dirty="0" smtClean="0"/>
              <a:t>O</a:t>
            </a:r>
            <a:r>
              <a:rPr lang="en-US" altLang="zh-CN" dirty="0" smtClean="0"/>
              <a:t>(</a:t>
            </a:r>
            <a:r>
              <a:rPr lang="en-US" altLang="zh-CN" i="1" dirty="0" smtClean="0"/>
              <a:t>g</a:t>
            </a:r>
            <a:r>
              <a:rPr lang="en-US" altLang="zh-CN" baseline="-25000" dirty="0" smtClean="0"/>
              <a:t>2</a:t>
            </a:r>
            <a:r>
              <a:rPr lang="en-US" altLang="zh-CN" dirty="0" smtClean="0"/>
              <a:t>(</a:t>
            </a:r>
            <a:r>
              <a:rPr lang="en-US" altLang="zh-CN" i="1" dirty="0" smtClean="0"/>
              <a:t>n</a:t>
            </a:r>
            <a:r>
              <a:rPr lang="en-US" altLang="zh-CN" dirty="0" smtClean="0"/>
              <a:t>))</a:t>
            </a:r>
            <a:r>
              <a:rPr lang="zh-CN" altLang="en-US" dirty="0" smtClean="0"/>
              <a:t>，则</a:t>
            </a:r>
          </a:p>
          <a:p>
            <a:pPr eaLnBrk="1" hangingPunct="1">
              <a:lnSpc>
                <a:spcPct val="120000"/>
              </a:lnSpc>
              <a:spcBef>
                <a:spcPts val="600"/>
              </a:spcBef>
              <a:buFont typeface="Wingdings" pitchFamily="2" charset="2"/>
              <a:buNone/>
            </a:pPr>
            <a:r>
              <a:rPr lang="zh-CN" altLang="en-US" i="1" dirty="0" smtClean="0">
                <a:solidFill>
                  <a:srgbClr val="FF0000"/>
                </a:solidFill>
              </a:rPr>
              <a:t>        </a:t>
            </a:r>
            <a:r>
              <a:rPr lang="en-US" altLang="zh-CN" i="1" dirty="0" smtClean="0">
                <a:solidFill>
                  <a:srgbClr val="FF0000"/>
                </a:solidFill>
              </a:rPr>
              <a:t>t</a:t>
            </a:r>
            <a:r>
              <a:rPr lang="en-US" altLang="zh-CN" baseline="-25000" dirty="0" smtClean="0">
                <a:solidFill>
                  <a:srgbClr val="FF0000"/>
                </a:solidFill>
              </a:rPr>
              <a:t>1</a:t>
            </a:r>
            <a:r>
              <a:rPr lang="en-US" altLang="zh-CN" dirty="0" smtClean="0">
                <a:solidFill>
                  <a:srgbClr val="FF0000"/>
                </a:solidFill>
              </a:rPr>
              <a:t>(</a:t>
            </a:r>
            <a:r>
              <a:rPr lang="en-US" altLang="zh-CN" i="1" dirty="0" smtClean="0">
                <a:solidFill>
                  <a:srgbClr val="FF0000"/>
                </a:solidFill>
              </a:rPr>
              <a:t>n</a:t>
            </a:r>
            <a:r>
              <a:rPr lang="en-US" altLang="zh-CN" dirty="0" smtClean="0">
                <a:solidFill>
                  <a:srgbClr val="FF0000"/>
                </a:solidFill>
              </a:rPr>
              <a:t>) </a:t>
            </a:r>
            <a:r>
              <a:rPr lang="en-US" altLang="zh-CN" i="1" dirty="0" smtClean="0">
                <a:solidFill>
                  <a:srgbClr val="FF0000"/>
                </a:solidFill>
              </a:rPr>
              <a:t>+ t</a:t>
            </a:r>
            <a:r>
              <a:rPr lang="en-US" altLang="zh-CN" baseline="-25000" dirty="0" smtClean="0">
                <a:solidFill>
                  <a:srgbClr val="FF0000"/>
                </a:solidFill>
              </a:rPr>
              <a:t>2</a:t>
            </a:r>
            <a:r>
              <a:rPr lang="en-US" altLang="zh-CN" dirty="0" smtClean="0">
                <a:solidFill>
                  <a:srgbClr val="FF0000"/>
                </a:solidFill>
              </a:rPr>
              <a:t>(</a:t>
            </a:r>
            <a:r>
              <a:rPr lang="en-US" altLang="zh-CN" i="1" dirty="0" smtClean="0">
                <a:solidFill>
                  <a:srgbClr val="FF0000"/>
                </a:solidFill>
              </a:rPr>
              <a:t>n</a:t>
            </a:r>
            <a:r>
              <a:rPr lang="en-US" altLang="zh-CN" dirty="0" smtClean="0">
                <a:solidFill>
                  <a:srgbClr val="FF0000"/>
                </a:solidFill>
              </a:rPr>
              <a:t>)</a:t>
            </a:r>
            <a:r>
              <a:rPr lang="en-US" altLang="zh-CN" i="1" dirty="0" smtClean="0">
                <a:solidFill>
                  <a:srgbClr val="FF0000"/>
                </a:solidFill>
              </a:rPr>
              <a:t> </a:t>
            </a:r>
            <a:r>
              <a:rPr lang="en-US" altLang="en-US" i="1" dirty="0" smtClean="0">
                <a:solidFill>
                  <a:srgbClr val="FF0000"/>
                </a:solidFill>
              </a:rPr>
              <a:t>∈ </a:t>
            </a:r>
            <a:r>
              <a:rPr lang="en-US" altLang="zh-CN" i="1" dirty="0" smtClean="0">
                <a:solidFill>
                  <a:srgbClr val="FF0000"/>
                </a:solidFill>
              </a:rPr>
              <a:t>O</a:t>
            </a:r>
            <a:r>
              <a:rPr lang="en-US" altLang="zh-CN" dirty="0" smtClean="0">
                <a:solidFill>
                  <a:srgbClr val="FF0000"/>
                </a:solidFill>
              </a:rPr>
              <a:t>(</a:t>
            </a:r>
            <a:r>
              <a:rPr lang="en-US" altLang="zh-CN" i="1" dirty="0" smtClean="0">
                <a:solidFill>
                  <a:srgbClr val="FF0000"/>
                </a:solidFill>
              </a:rPr>
              <a:t>max</a:t>
            </a:r>
            <a:r>
              <a:rPr lang="en-US" altLang="zh-CN" dirty="0" smtClean="0">
                <a:solidFill>
                  <a:srgbClr val="FF0000"/>
                </a:solidFill>
              </a:rPr>
              <a:t>{(</a:t>
            </a:r>
            <a:r>
              <a:rPr lang="en-US" altLang="zh-CN" i="1" dirty="0" smtClean="0">
                <a:solidFill>
                  <a:srgbClr val="FF0000"/>
                </a:solidFill>
              </a:rPr>
              <a:t>g</a:t>
            </a:r>
            <a:r>
              <a:rPr lang="en-US" altLang="zh-CN" baseline="-25000" dirty="0" smtClean="0">
                <a:solidFill>
                  <a:srgbClr val="FF0000"/>
                </a:solidFill>
              </a:rPr>
              <a:t>1</a:t>
            </a:r>
            <a:r>
              <a:rPr lang="en-US" altLang="zh-CN" dirty="0" smtClean="0">
                <a:solidFill>
                  <a:srgbClr val="FF0000"/>
                </a:solidFill>
              </a:rPr>
              <a:t>(</a:t>
            </a:r>
            <a:r>
              <a:rPr lang="en-US" altLang="zh-CN" i="1" dirty="0" smtClean="0">
                <a:solidFill>
                  <a:srgbClr val="FF0000"/>
                </a:solidFill>
              </a:rPr>
              <a:t>n</a:t>
            </a:r>
            <a:r>
              <a:rPr lang="en-US" altLang="zh-CN" dirty="0" smtClean="0">
                <a:solidFill>
                  <a:srgbClr val="FF0000"/>
                </a:solidFill>
              </a:rPr>
              <a:t>)</a:t>
            </a:r>
            <a:r>
              <a:rPr lang="en-US" altLang="zh-CN" i="1" dirty="0" smtClean="0">
                <a:solidFill>
                  <a:srgbClr val="FF0000"/>
                </a:solidFill>
              </a:rPr>
              <a:t>, g</a:t>
            </a:r>
            <a:r>
              <a:rPr lang="en-US" altLang="zh-CN" baseline="-25000" dirty="0" smtClean="0">
                <a:solidFill>
                  <a:srgbClr val="FF0000"/>
                </a:solidFill>
              </a:rPr>
              <a:t>2</a:t>
            </a:r>
            <a:r>
              <a:rPr lang="en-US" altLang="zh-CN" dirty="0" smtClean="0">
                <a:solidFill>
                  <a:srgbClr val="FF0000"/>
                </a:solidFill>
              </a:rPr>
              <a:t>(</a:t>
            </a:r>
            <a:r>
              <a:rPr lang="en-US" altLang="zh-CN" i="1" dirty="0" smtClean="0">
                <a:solidFill>
                  <a:srgbClr val="FF0000"/>
                </a:solidFill>
              </a:rPr>
              <a:t>n</a:t>
            </a:r>
            <a:r>
              <a:rPr lang="en-US" altLang="zh-CN" dirty="0" smtClean="0">
                <a:solidFill>
                  <a:srgbClr val="FF0000"/>
                </a:solidFill>
              </a:rPr>
              <a:t>)})</a:t>
            </a:r>
            <a:endParaRPr lang="en-US" altLang="zh-CN" dirty="0" smtClean="0"/>
          </a:p>
          <a:p>
            <a:pPr eaLnBrk="1" hangingPunct="1">
              <a:lnSpc>
                <a:spcPct val="120000"/>
              </a:lnSpc>
              <a:spcBef>
                <a:spcPts val="600"/>
              </a:spcBef>
            </a:pPr>
            <a:r>
              <a:rPr lang="zh-CN" altLang="en-US" dirty="0" smtClean="0"/>
              <a:t>对于符号</a:t>
            </a:r>
            <a:r>
              <a:rPr lang="en-US" altLang="zh-CN" dirty="0" smtClean="0"/>
              <a:t>Ω</a:t>
            </a:r>
            <a:r>
              <a:rPr lang="zh-CN" altLang="en-US" dirty="0" smtClean="0"/>
              <a:t>和</a:t>
            </a:r>
            <a:r>
              <a:rPr lang="en-US" altLang="zh-CN" dirty="0" smtClean="0"/>
              <a:t>Θ</a:t>
            </a:r>
            <a:r>
              <a:rPr lang="zh-CN" altLang="en-US" dirty="0" smtClean="0"/>
              <a:t>，该定理也成立。</a:t>
            </a:r>
          </a:p>
          <a:p>
            <a:pPr eaLnBrk="1" hangingPunct="1">
              <a:lnSpc>
                <a:spcPct val="120000"/>
              </a:lnSpc>
              <a:spcBef>
                <a:spcPts val="600"/>
              </a:spcBef>
            </a:pPr>
            <a:r>
              <a:rPr lang="zh-CN" altLang="en-US" dirty="0" smtClean="0"/>
              <a:t>该定理表明：</a:t>
            </a:r>
            <a:r>
              <a:rPr lang="zh-CN" altLang="en-US" dirty="0" smtClean="0">
                <a:solidFill>
                  <a:srgbClr val="0000CC"/>
                </a:solidFill>
                <a:latin typeface="宋体" pitchFamily="2" charset="-122"/>
                <a:ea typeface="宋体" pitchFamily="2" charset="-122"/>
              </a:rPr>
              <a:t>当算法由两个连续执行部分组成时，该算法的整体效率由具有较大增长次数的那部分所决定，即效率较差的部分决定</a:t>
            </a:r>
          </a:p>
        </p:txBody>
      </p:sp>
      <p:sp>
        <p:nvSpPr>
          <p:cNvPr id="14345" name="Text Box 9"/>
          <p:cNvSpPr txBox="1">
            <a:spLocks noChangeArrowheads="1"/>
          </p:cNvSpPr>
          <p:nvPr/>
        </p:nvSpPr>
        <p:spPr bwMode="auto">
          <a:xfrm>
            <a:off x="442119" y="5045352"/>
            <a:ext cx="7993062" cy="1160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pPr>
            <a:r>
              <a:rPr kumimoji="1" lang="zh-CN" altLang="en-US" sz="2800" u="none" dirty="0">
                <a:solidFill>
                  <a:schemeClr val="tx2"/>
                </a:solidFill>
                <a:latin typeface="Times New Roman" pitchFamily="18" charset="0"/>
              </a:rPr>
              <a:t>例子： </a:t>
            </a:r>
            <a:r>
              <a:rPr kumimoji="1" lang="en-US" altLang="zh-CN" sz="2800" u="none" dirty="0">
                <a:latin typeface="Times New Roman" pitchFamily="18" charset="0"/>
              </a:rPr>
              <a:t>0.5(</a:t>
            </a:r>
            <a:r>
              <a:rPr kumimoji="1" lang="en-US" altLang="zh-CN" sz="2800" i="1" u="none" dirty="0">
                <a:latin typeface="Times New Roman" pitchFamily="18" charset="0"/>
              </a:rPr>
              <a:t>n</a:t>
            </a:r>
            <a:r>
              <a:rPr kumimoji="1" lang="en-US" altLang="zh-CN" sz="2800" u="none" dirty="0">
                <a:latin typeface="Times New Roman" pitchFamily="18" charset="0"/>
              </a:rPr>
              <a:t>(</a:t>
            </a:r>
            <a:r>
              <a:rPr kumimoji="1" lang="en-US" altLang="zh-CN" sz="2800" i="1" u="none" dirty="0">
                <a:latin typeface="Times New Roman" pitchFamily="18" charset="0"/>
              </a:rPr>
              <a:t>n</a:t>
            </a:r>
            <a:r>
              <a:rPr kumimoji="1" lang="en-US" altLang="zh-CN" sz="2800" u="none" dirty="0">
                <a:latin typeface="Times New Roman" pitchFamily="18" charset="0"/>
              </a:rPr>
              <a:t>-1)) ∈O(</a:t>
            </a:r>
            <a:r>
              <a:rPr kumimoji="1" lang="en-US" altLang="zh-CN" sz="2800" i="1" u="none" dirty="0">
                <a:latin typeface="Times New Roman" pitchFamily="18" charset="0"/>
              </a:rPr>
              <a:t>n</a:t>
            </a:r>
            <a:r>
              <a:rPr kumimoji="1" lang="en-US" altLang="zh-CN" sz="2800" u="none" baseline="30000" dirty="0">
                <a:latin typeface="Times New Roman" pitchFamily="18" charset="0"/>
              </a:rPr>
              <a:t>2</a:t>
            </a:r>
            <a:r>
              <a:rPr kumimoji="1" lang="en-US" altLang="zh-CN" sz="2800" u="none" dirty="0">
                <a:latin typeface="Times New Roman" pitchFamily="18" charset="0"/>
              </a:rPr>
              <a:t>)</a:t>
            </a:r>
            <a:r>
              <a:rPr kumimoji="1" lang="zh-CN" altLang="en-US" sz="2800" u="none" dirty="0">
                <a:latin typeface="Times New Roman" pitchFamily="18" charset="0"/>
              </a:rPr>
              <a:t>；</a:t>
            </a:r>
          </a:p>
          <a:p>
            <a:pPr eaLnBrk="0" hangingPunct="0">
              <a:spcBef>
                <a:spcPct val="50000"/>
              </a:spcBef>
            </a:pPr>
            <a:r>
              <a:rPr kumimoji="1" lang="en-US" altLang="zh-CN" sz="2800" u="none" dirty="0">
                <a:latin typeface="Times New Roman" pitchFamily="18" charset="0"/>
              </a:rPr>
              <a:t>             0.5(</a:t>
            </a:r>
            <a:r>
              <a:rPr kumimoji="1" lang="en-US" altLang="zh-CN" sz="2800" i="1" u="none" dirty="0">
                <a:latin typeface="Times New Roman" pitchFamily="18" charset="0"/>
              </a:rPr>
              <a:t>n</a:t>
            </a:r>
            <a:r>
              <a:rPr kumimoji="1" lang="en-US" altLang="zh-CN" sz="2800" u="none" dirty="0">
                <a:latin typeface="Times New Roman" pitchFamily="18" charset="0"/>
              </a:rPr>
              <a:t>(</a:t>
            </a:r>
            <a:r>
              <a:rPr kumimoji="1" lang="en-US" altLang="zh-CN" sz="2800" i="1" u="none" dirty="0">
                <a:latin typeface="Times New Roman" pitchFamily="18" charset="0"/>
              </a:rPr>
              <a:t>n</a:t>
            </a:r>
            <a:r>
              <a:rPr kumimoji="1" lang="en-US" altLang="zh-CN" sz="2800" u="none" dirty="0">
                <a:latin typeface="Times New Roman" pitchFamily="18" charset="0"/>
              </a:rPr>
              <a:t>-1</a:t>
            </a:r>
            <a:r>
              <a:rPr kumimoji="1" lang="en-US" altLang="zh-CN" sz="2800" u="none" dirty="0" smtClean="0">
                <a:latin typeface="Times New Roman" pitchFamily="18" charset="0"/>
              </a:rPr>
              <a:t>)) = 0.5</a:t>
            </a:r>
            <a:r>
              <a:rPr kumimoji="1" lang="en-US" altLang="zh-CN" sz="2800" i="1" u="none" dirty="0" smtClean="0">
                <a:latin typeface="Times New Roman" pitchFamily="18" charset="0"/>
              </a:rPr>
              <a:t>n</a:t>
            </a:r>
            <a:r>
              <a:rPr kumimoji="1" lang="en-US" altLang="zh-CN" sz="2800" u="none" baseline="30000" dirty="0" smtClean="0">
                <a:latin typeface="Times New Roman" pitchFamily="18" charset="0"/>
              </a:rPr>
              <a:t>2 </a:t>
            </a:r>
            <a:r>
              <a:rPr kumimoji="1" lang="en-US" altLang="zh-CN" sz="2800" u="none" dirty="0" smtClean="0">
                <a:latin typeface="Times New Roman" pitchFamily="18" charset="0"/>
              </a:rPr>
              <a:t>- 0.5</a:t>
            </a:r>
            <a:r>
              <a:rPr kumimoji="1" lang="en-US" altLang="zh-CN" sz="2800" i="1" u="none" dirty="0" smtClean="0">
                <a:latin typeface="Times New Roman" pitchFamily="18" charset="0"/>
              </a:rPr>
              <a:t>n</a:t>
            </a:r>
            <a:r>
              <a:rPr kumimoji="1" lang="zh-CN" altLang="en-US" sz="2800" u="none" dirty="0">
                <a:latin typeface="Times New Roman" pitchFamily="18" charset="0"/>
              </a:rPr>
              <a:t>；</a:t>
            </a:r>
            <a:r>
              <a:rPr kumimoji="1" lang="en-US" altLang="zh-CN" sz="2800" u="none" dirty="0">
                <a:latin typeface="Times New Roman" pitchFamily="18" charset="0"/>
              </a:rPr>
              <a:t>0.5</a:t>
            </a:r>
            <a:r>
              <a:rPr kumimoji="1" lang="en-US" altLang="zh-CN" sz="2800" i="1" u="none" dirty="0">
                <a:latin typeface="Times New Roman" pitchFamily="18" charset="0"/>
              </a:rPr>
              <a:t>n</a:t>
            </a:r>
            <a:r>
              <a:rPr kumimoji="1" lang="en-US" altLang="zh-CN" sz="2800" u="none" baseline="30000" dirty="0">
                <a:latin typeface="Times New Roman" pitchFamily="18" charset="0"/>
              </a:rPr>
              <a:t>2</a:t>
            </a:r>
            <a:r>
              <a:rPr kumimoji="1" lang="en-US" altLang="zh-CN" sz="2800" u="none" dirty="0">
                <a:latin typeface="Times New Roman" pitchFamily="18" charset="0"/>
              </a:rPr>
              <a:t> ∈O(</a:t>
            </a:r>
            <a:r>
              <a:rPr kumimoji="1" lang="en-US" altLang="zh-CN" sz="2800" i="1" u="none" dirty="0">
                <a:latin typeface="Times New Roman" pitchFamily="18" charset="0"/>
              </a:rPr>
              <a:t>n</a:t>
            </a:r>
            <a:r>
              <a:rPr kumimoji="1" lang="en-US" altLang="zh-CN" sz="2800" u="none" baseline="30000" dirty="0">
                <a:latin typeface="Times New Roman" pitchFamily="18" charset="0"/>
              </a:rPr>
              <a:t>2</a:t>
            </a:r>
            <a:r>
              <a:rPr kumimoji="1" lang="en-US" altLang="zh-CN" sz="2800" u="none" dirty="0">
                <a:latin typeface="Times New Roman" pitchFamily="18" charset="0"/>
              </a:rPr>
              <a:t>)</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a:xfrm>
            <a:off x="457200" y="228600"/>
            <a:ext cx="8229600" cy="647700"/>
          </a:xfrm>
        </p:spPr>
        <p:txBody>
          <a:bodyPr/>
          <a:lstStyle/>
          <a:p>
            <a:pPr eaLnBrk="1" hangingPunct="1"/>
            <a:r>
              <a:rPr lang="en-US" altLang="zh-CN" dirty="0" smtClean="0"/>
              <a:t>1.3 </a:t>
            </a:r>
            <a:r>
              <a:rPr lang="zh-CN" altLang="en-US" dirty="0"/>
              <a:t>渐近记号 </a:t>
            </a:r>
            <a:r>
              <a:rPr lang="en-US" altLang="zh-CN" dirty="0"/>
              <a:t>— </a:t>
            </a:r>
            <a:r>
              <a:rPr lang="zh-CN" altLang="en-US" sz="3200" dirty="0"/>
              <a:t>基本的效率</a:t>
            </a:r>
            <a:r>
              <a:rPr lang="zh-CN" altLang="en-US" sz="3200" dirty="0" smtClean="0"/>
              <a:t>类型 </a:t>
            </a:r>
            <a:r>
              <a:rPr lang="en-US" altLang="zh-CN" sz="3200" dirty="0" smtClean="0"/>
              <a:t>(1)</a:t>
            </a:r>
            <a:endParaRPr lang="zh-CN" altLang="en-US" dirty="0" smtClean="0"/>
          </a:p>
        </p:txBody>
      </p:sp>
      <p:pic>
        <p:nvPicPr>
          <p:cNvPr id="16391" name="Picture 6"/>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43438" y="1557338"/>
            <a:ext cx="4300537" cy="428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6426" name="Group 42"/>
          <p:cNvGraphicFramePr>
            <a:graphicFrameLocks noGrp="1"/>
          </p:cNvGraphicFramePr>
          <p:nvPr/>
        </p:nvGraphicFramePr>
        <p:xfrm>
          <a:off x="900113" y="1916113"/>
          <a:ext cx="2949575" cy="3413760"/>
        </p:xfrm>
        <a:graphic>
          <a:graphicData uri="http://schemas.openxmlformats.org/drawingml/2006/table">
            <a:tbl>
              <a:tblPr/>
              <a:tblGrid>
                <a:gridCol w="1474787"/>
                <a:gridCol w="1474788"/>
              </a:tblGrid>
              <a:tr h="247650">
                <a:tc>
                  <a:txBody>
                    <a:bodyPr/>
                    <a:lstStyle>
                      <a:lvl1pPr eaLnBrk="0" hangingPunct="0">
                        <a:spcBef>
                          <a:spcPct val="20000"/>
                        </a:spcBef>
                        <a:buClr>
                          <a:schemeClr val="accent1"/>
                        </a:buClr>
                        <a:buFont typeface="Wingdings" pitchFamily="2" charset="2"/>
                        <a:defRPr sz="2800">
                          <a:solidFill>
                            <a:schemeClr val="tx1"/>
                          </a:solidFill>
                          <a:latin typeface="Arial" pitchFamily="34" charset="0"/>
                          <a:ea typeface="宋体" pitchFamily="2" charset="-122"/>
                        </a:defRPr>
                      </a:lvl1pPr>
                      <a:lvl2pPr eaLnBrk="0" hangingPunct="0">
                        <a:spcBef>
                          <a:spcPct val="20000"/>
                        </a:spcBef>
                        <a:buClr>
                          <a:schemeClr val="accent1"/>
                        </a:buClr>
                        <a:buFont typeface="Wingdings" pitchFamily="2" charset="2"/>
                        <a:defRPr sz="2300">
                          <a:solidFill>
                            <a:schemeClr val="tx1"/>
                          </a:solidFill>
                          <a:latin typeface="Arial" pitchFamily="34" charset="0"/>
                          <a:ea typeface="宋体" pitchFamily="2" charset="-122"/>
                        </a:defRPr>
                      </a:lvl2pPr>
                      <a:lvl3pPr eaLnBrk="0" hangingPunct="0">
                        <a:spcBef>
                          <a:spcPct val="20000"/>
                        </a:spcBef>
                        <a:buClr>
                          <a:schemeClr val="accent1"/>
                        </a:buClr>
                        <a:buFont typeface="Wingdings" pitchFamily="2" charset="2"/>
                        <a:defRPr sz="2100">
                          <a:solidFill>
                            <a:schemeClr val="tx1"/>
                          </a:solidFill>
                          <a:latin typeface="Arial" pitchFamily="34" charset="0"/>
                          <a:ea typeface="宋体" pitchFamily="2" charset="-122"/>
                        </a:defRPr>
                      </a:lvl3pPr>
                      <a:lvl4pPr eaLnBrk="0" hangingPunct="0">
                        <a:spcBef>
                          <a:spcPct val="20000"/>
                        </a:spcBef>
                        <a:buClr>
                          <a:schemeClr val="accent1"/>
                        </a:buClr>
                        <a:defRPr>
                          <a:solidFill>
                            <a:schemeClr val="tx1"/>
                          </a:solidFill>
                          <a:latin typeface="Arial" pitchFamily="34" charset="0"/>
                          <a:ea typeface="宋体" pitchFamily="2" charset="-122"/>
                        </a:defRPr>
                      </a:lvl4pPr>
                      <a:lvl5pPr eaLnBrk="0" hangingPunct="0">
                        <a:spcBef>
                          <a:spcPct val="20000"/>
                        </a:spcBef>
                        <a:buClr>
                          <a:schemeClr val="accent1"/>
                        </a:buClr>
                        <a:buFont typeface="Wingdings" pitchFamily="2" charset="2"/>
                        <a:defRPr>
                          <a:solidFill>
                            <a:schemeClr val="tx1"/>
                          </a:solidFill>
                          <a:latin typeface="Arial" pitchFamily="34" charset="0"/>
                          <a:ea typeface="宋体" pitchFamily="2" charset="-122"/>
                        </a:defRPr>
                      </a:lvl5pPr>
                      <a:lvl6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6pPr>
                      <a:lvl7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7pPr>
                      <a:lvl8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8pPr>
                      <a:lvl9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pPr>
                      <a:r>
                        <a:rPr kumimoji="0" lang="en-US" altLang="zh-CN" sz="2200" b="1" i="0" u="none" strike="noStrike" cap="none" normalizeH="0" baseline="0" smtClean="0">
                          <a:ln>
                            <a:noFill/>
                          </a:ln>
                          <a:solidFill>
                            <a:schemeClr val="tx1"/>
                          </a:solidFill>
                          <a:effectLst/>
                          <a:latin typeface="Arial" pitchFamily="34" charset="0"/>
                          <a:ea typeface="黑体" pitchFamily="49" charset="-122"/>
                        </a:rPr>
                        <a:t>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itchFamily="2" charset="2"/>
                        <a:defRPr sz="2800">
                          <a:solidFill>
                            <a:schemeClr val="tx1"/>
                          </a:solidFill>
                          <a:latin typeface="Arial" pitchFamily="34" charset="0"/>
                          <a:ea typeface="宋体" pitchFamily="2" charset="-122"/>
                        </a:defRPr>
                      </a:lvl1pPr>
                      <a:lvl2pPr eaLnBrk="0" hangingPunct="0">
                        <a:spcBef>
                          <a:spcPct val="20000"/>
                        </a:spcBef>
                        <a:buClr>
                          <a:schemeClr val="accent1"/>
                        </a:buClr>
                        <a:buFont typeface="Wingdings" pitchFamily="2" charset="2"/>
                        <a:defRPr sz="2300">
                          <a:solidFill>
                            <a:schemeClr val="tx1"/>
                          </a:solidFill>
                          <a:latin typeface="Arial" pitchFamily="34" charset="0"/>
                          <a:ea typeface="宋体" pitchFamily="2" charset="-122"/>
                        </a:defRPr>
                      </a:lvl2pPr>
                      <a:lvl3pPr eaLnBrk="0" hangingPunct="0">
                        <a:spcBef>
                          <a:spcPct val="20000"/>
                        </a:spcBef>
                        <a:buClr>
                          <a:schemeClr val="accent1"/>
                        </a:buClr>
                        <a:buFont typeface="Wingdings" pitchFamily="2" charset="2"/>
                        <a:defRPr sz="2100">
                          <a:solidFill>
                            <a:schemeClr val="tx1"/>
                          </a:solidFill>
                          <a:latin typeface="Arial" pitchFamily="34" charset="0"/>
                          <a:ea typeface="宋体" pitchFamily="2" charset="-122"/>
                        </a:defRPr>
                      </a:lvl3pPr>
                      <a:lvl4pPr eaLnBrk="0" hangingPunct="0">
                        <a:spcBef>
                          <a:spcPct val="20000"/>
                        </a:spcBef>
                        <a:buClr>
                          <a:schemeClr val="accent1"/>
                        </a:buClr>
                        <a:defRPr>
                          <a:solidFill>
                            <a:schemeClr val="tx1"/>
                          </a:solidFill>
                          <a:latin typeface="Arial" pitchFamily="34" charset="0"/>
                          <a:ea typeface="宋体" pitchFamily="2" charset="-122"/>
                        </a:defRPr>
                      </a:lvl4pPr>
                      <a:lvl5pPr eaLnBrk="0" hangingPunct="0">
                        <a:spcBef>
                          <a:spcPct val="20000"/>
                        </a:spcBef>
                        <a:buClr>
                          <a:schemeClr val="accent1"/>
                        </a:buClr>
                        <a:buFont typeface="Wingdings" pitchFamily="2" charset="2"/>
                        <a:defRPr>
                          <a:solidFill>
                            <a:schemeClr val="tx1"/>
                          </a:solidFill>
                          <a:latin typeface="Arial" pitchFamily="34" charset="0"/>
                          <a:ea typeface="宋体" pitchFamily="2" charset="-122"/>
                        </a:defRPr>
                      </a:lvl5pPr>
                      <a:lvl6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6pPr>
                      <a:lvl7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7pPr>
                      <a:lvl8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8pPr>
                      <a:lvl9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pPr>
                      <a:r>
                        <a:rPr kumimoji="0" lang="zh-CN" altLang="en-US" sz="2200" b="1" i="0" u="none" strike="noStrike" cap="none" normalizeH="0" baseline="0" smtClean="0">
                          <a:ln>
                            <a:noFill/>
                          </a:ln>
                          <a:solidFill>
                            <a:schemeClr val="tx1"/>
                          </a:solidFill>
                          <a:effectLst/>
                          <a:latin typeface="Arial" pitchFamily="34" charset="0"/>
                          <a:ea typeface="黑体" pitchFamily="49" charset="-122"/>
                        </a:rPr>
                        <a:t>常量</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47650">
                <a:tc>
                  <a:txBody>
                    <a:bodyPr/>
                    <a:lstStyle>
                      <a:lvl1pPr eaLnBrk="0" hangingPunct="0">
                        <a:spcBef>
                          <a:spcPct val="20000"/>
                        </a:spcBef>
                        <a:buClr>
                          <a:schemeClr val="accent1"/>
                        </a:buClr>
                        <a:buFont typeface="Wingdings" pitchFamily="2" charset="2"/>
                        <a:defRPr sz="2800">
                          <a:solidFill>
                            <a:schemeClr val="tx1"/>
                          </a:solidFill>
                          <a:latin typeface="Arial" pitchFamily="34" charset="0"/>
                          <a:ea typeface="宋体" pitchFamily="2" charset="-122"/>
                        </a:defRPr>
                      </a:lvl1pPr>
                      <a:lvl2pPr eaLnBrk="0" hangingPunct="0">
                        <a:spcBef>
                          <a:spcPct val="20000"/>
                        </a:spcBef>
                        <a:buClr>
                          <a:schemeClr val="accent1"/>
                        </a:buClr>
                        <a:buFont typeface="Wingdings" pitchFamily="2" charset="2"/>
                        <a:defRPr sz="2300">
                          <a:solidFill>
                            <a:schemeClr val="tx1"/>
                          </a:solidFill>
                          <a:latin typeface="Arial" pitchFamily="34" charset="0"/>
                          <a:ea typeface="宋体" pitchFamily="2" charset="-122"/>
                        </a:defRPr>
                      </a:lvl2pPr>
                      <a:lvl3pPr eaLnBrk="0" hangingPunct="0">
                        <a:spcBef>
                          <a:spcPct val="20000"/>
                        </a:spcBef>
                        <a:buClr>
                          <a:schemeClr val="accent1"/>
                        </a:buClr>
                        <a:buFont typeface="Wingdings" pitchFamily="2" charset="2"/>
                        <a:defRPr sz="2100">
                          <a:solidFill>
                            <a:schemeClr val="tx1"/>
                          </a:solidFill>
                          <a:latin typeface="Arial" pitchFamily="34" charset="0"/>
                          <a:ea typeface="宋体" pitchFamily="2" charset="-122"/>
                        </a:defRPr>
                      </a:lvl3pPr>
                      <a:lvl4pPr eaLnBrk="0" hangingPunct="0">
                        <a:spcBef>
                          <a:spcPct val="20000"/>
                        </a:spcBef>
                        <a:buClr>
                          <a:schemeClr val="accent1"/>
                        </a:buClr>
                        <a:defRPr>
                          <a:solidFill>
                            <a:schemeClr val="tx1"/>
                          </a:solidFill>
                          <a:latin typeface="Arial" pitchFamily="34" charset="0"/>
                          <a:ea typeface="宋体" pitchFamily="2" charset="-122"/>
                        </a:defRPr>
                      </a:lvl4pPr>
                      <a:lvl5pPr eaLnBrk="0" hangingPunct="0">
                        <a:spcBef>
                          <a:spcPct val="20000"/>
                        </a:spcBef>
                        <a:buClr>
                          <a:schemeClr val="accent1"/>
                        </a:buClr>
                        <a:buFont typeface="Wingdings" pitchFamily="2" charset="2"/>
                        <a:defRPr>
                          <a:solidFill>
                            <a:schemeClr val="tx1"/>
                          </a:solidFill>
                          <a:latin typeface="Arial" pitchFamily="34" charset="0"/>
                          <a:ea typeface="宋体" pitchFamily="2" charset="-122"/>
                        </a:defRPr>
                      </a:lvl5pPr>
                      <a:lvl6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6pPr>
                      <a:lvl7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7pPr>
                      <a:lvl8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8pPr>
                      <a:lvl9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pPr>
                      <a:r>
                        <a:rPr kumimoji="0" lang="en-US" altLang="zh-CN" sz="2200" b="1" i="0" u="none" strike="noStrike" cap="none" normalizeH="0" baseline="0" smtClean="0">
                          <a:ln>
                            <a:noFill/>
                          </a:ln>
                          <a:solidFill>
                            <a:schemeClr val="tx1"/>
                          </a:solidFill>
                          <a:effectLst/>
                          <a:latin typeface="Arial" pitchFamily="34" charset="0"/>
                          <a:ea typeface="黑体" pitchFamily="49" charset="-122"/>
                        </a:rPr>
                        <a:t>log </a:t>
                      </a:r>
                      <a:r>
                        <a:rPr kumimoji="0" lang="en-US" altLang="zh-CN" sz="2200" b="1" i="1" u="none" strike="noStrike" cap="none" normalizeH="0" baseline="0" smtClean="0">
                          <a:ln>
                            <a:noFill/>
                          </a:ln>
                          <a:solidFill>
                            <a:schemeClr val="tx1"/>
                          </a:solidFill>
                          <a:effectLst/>
                          <a:latin typeface="Arial" pitchFamily="34" charset="0"/>
                          <a:ea typeface="黑体" pitchFamily="49" charset="-122"/>
                        </a:rPr>
                        <a:t>n</a:t>
                      </a:r>
                      <a:endParaRPr kumimoji="0" lang="en-US" altLang="zh-CN" sz="2200" b="1" i="0" u="none" strike="noStrike" cap="none" normalizeH="0" baseline="0" smtClean="0">
                        <a:ln>
                          <a:noFill/>
                        </a:ln>
                        <a:solidFill>
                          <a:schemeClr val="tx1"/>
                        </a:solidFill>
                        <a:effectLst/>
                        <a:latin typeface="Arial" pitchFamily="34" charset="0"/>
                        <a:ea typeface="黑体"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itchFamily="2" charset="2"/>
                        <a:defRPr sz="2800">
                          <a:solidFill>
                            <a:schemeClr val="tx1"/>
                          </a:solidFill>
                          <a:latin typeface="Arial" pitchFamily="34" charset="0"/>
                          <a:ea typeface="宋体" pitchFamily="2" charset="-122"/>
                        </a:defRPr>
                      </a:lvl1pPr>
                      <a:lvl2pPr eaLnBrk="0" hangingPunct="0">
                        <a:spcBef>
                          <a:spcPct val="20000"/>
                        </a:spcBef>
                        <a:buClr>
                          <a:schemeClr val="accent1"/>
                        </a:buClr>
                        <a:buFont typeface="Wingdings" pitchFamily="2" charset="2"/>
                        <a:defRPr sz="2300">
                          <a:solidFill>
                            <a:schemeClr val="tx1"/>
                          </a:solidFill>
                          <a:latin typeface="Arial" pitchFamily="34" charset="0"/>
                          <a:ea typeface="宋体" pitchFamily="2" charset="-122"/>
                        </a:defRPr>
                      </a:lvl2pPr>
                      <a:lvl3pPr eaLnBrk="0" hangingPunct="0">
                        <a:spcBef>
                          <a:spcPct val="20000"/>
                        </a:spcBef>
                        <a:buClr>
                          <a:schemeClr val="accent1"/>
                        </a:buClr>
                        <a:buFont typeface="Wingdings" pitchFamily="2" charset="2"/>
                        <a:defRPr sz="2100">
                          <a:solidFill>
                            <a:schemeClr val="tx1"/>
                          </a:solidFill>
                          <a:latin typeface="Arial" pitchFamily="34" charset="0"/>
                          <a:ea typeface="宋体" pitchFamily="2" charset="-122"/>
                        </a:defRPr>
                      </a:lvl3pPr>
                      <a:lvl4pPr eaLnBrk="0" hangingPunct="0">
                        <a:spcBef>
                          <a:spcPct val="20000"/>
                        </a:spcBef>
                        <a:buClr>
                          <a:schemeClr val="accent1"/>
                        </a:buClr>
                        <a:defRPr>
                          <a:solidFill>
                            <a:schemeClr val="tx1"/>
                          </a:solidFill>
                          <a:latin typeface="Arial" pitchFamily="34" charset="0"/>
                          <a:ea typeface="宋体" pitchFamily="2" charset="-122"/>
                        </a:defRPr>
                      </a:lvl4pPr>
                      <a:lvl5pPr eaLnBrk="0" hangingPunct="0">
                        <a:spcBef>
                          <a:spcPct val="20000"/>
                        </a:spcBef>
                        <a:buClr>
                          <a:schemeClr val="accent1"/>
                        </a:buClr>
                        <a:buFont typeface="Wingdings" pitchFamily="2" charset="2"/>
                        <a:defRPr>
                          <a:solidFill>
                            <a:schemeClr val="tx1"/>
                          </a:solidFill>
                          <a:latin typeface="Arial" pitchFamily="34" charset="0"/>
                          <a:ea typeface="宋体" pitchFamily="2" charset="-122"/>
                        </a:defRPr>
                      </a:lvl5pPr>
                      <a:lvl6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6pPr>
                      <a:lvl7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7pPr>
                      <a:lvl8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8pPr>
                      <a:lvl9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pPr>
                      <a:r>
                        <a:rPr kumimoji="0" lang="zh-CN" altLang="en-US" sz="2200" b="1" i="0" u="none" strike="noStrike" cap="none" normalizeH="0" baseline="0" smtClean="0">
                          <a:ln>
                            <a:noFill/>
                          </a:ln>
                          <a:solidFill>
                            <a:schemeClr val="tx1"/>
                          </a:solidFill>
                          <a:effectLst/>
                          <a:latin typeface="Arial" pitchFamily="34" charset="0"/>
                          <a:ea typeface="黑体" pitchFamily="49" charset="-122"/>
                        </a:rPr>
                        <a:t>对数</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47650">
                <a:tc>
                  <a:txBody>
                    <a:bodyPr/>
                    <a:lstStyle>
                      <a:lvl1pPr eaLnBrk="0" hangingPunct="0">
                        <a:spcBef>
                          <a:spcPct val="20000"/>
                        </a:spcBef>
                        <a:buClr>
                          <a:schemeClr val="accent1"/>
                        </a:buClr>
                        <a:buFont typeface="Wingdings" pitchFamily="2" charset="2"/>
                        <a:defRPr sz="2800">
                          <a:solidFill>
                            <a:schemeClr val="tx1"/>
                          </a:solidFill>
                          <a:latin typeface="Arial" pitchFamily="34" charset="0"/>
                          <a:ea typeface="宋体" pitchFamily="2" charset="-122"/>
                        </a:defRPr>
                      </a:lvl1pPr>
                      <a:lvl2pPr eaLnBrk="0" hangingPunct="0">
                        <a:spcBef>
                          <a:spcPct val="20000"/>
                        </a:spcBef>
                        <a:buClr>
                          <a:schemeClr val="accent1"/>
                        </a:buClr>
                        <a:buFont typeface="Wingdings" pitchFamily="2" charset="2"/>
                        <a:defRPr sz="2300">
                          <a:solidFill>
                            <a:schemeClr val="tx1"/>
                          </a:solidFill>
                          <a:latin typeface="Arial" pitchFamily="34" charset="0"/>
                          <a:ea typeface="宋体" pitchFamily="2" charset="-122"/>
                        </a:defRPr>
                      </a:lvl2pPr>
                      <a:lvl3pPr eaLnBrk="0" hangingPunct="0">
                        <a:spcBef>
                          <a:spcPct val="20000"/>
                        </a:spcBef>
                        <a:buClr>
                          <a:schemeClr val="accent1"/>
                        </a:buClr>
                        <a:buFont typeface="Wingdings" pitchFamily="2" charset="2"/>
                        <a:defRPr sz="2100">
                          <a:solidFill>
                            <a:schemeClr val="tx1"/>
                          </a:solidFill>
                          <a:latin typeface="Arial" pitchFamily="34" charset="0"/>
                          <a:ea typeface="宋体" pitchFamily="2" charset="-122"/>
                        </a:defRPr>
                      </a:lvl3pPr>
                      <a:lvl4pPr eaLnBrk="0" hangingPunct="0">
                        <a:spcBef>
                          <a:spcPct val="20000"/>
                        </a:spcBef>
                        <a:buClr>
                          <a:schemeClr val="accent1"/>
                        </a:buClr>
                        <a:defRPr>
                          <a:solidFill>
                            <a:schemeClr val="tx1"/>
                          </a:solidFill>
                          <a:latin typeface="Arial" pitchFamily="34" charset="0"/>
                          <a:ea typeface="宋体" pitchFamily="2" charset="-122"/>
                        </a:defRPr>
                      </a:lvl4pPr>
                      <a:lvl5pPr eaLnBrk="0" hangingPunct="0">
                        <a:spcBef>
                          <a:spcPct val="20000"/>
                        </a:spcBef>
                        <a:buClr>
                          <a:schemeClr val="accent1"/>
                        </a:buClr>
                        <a:buFont typeface="Wingdings" pitchFamily="2" charset="2"/>
                        <a:defRPr>
                          <a:solidFill>
                            <a:schemeClr val="tx1"/>
                          </a:solidFill>
                          <a:latin typeface="Arial" pitchFamily="34" charset="0"/>
                          <a:ea typeface="宋体" pitchFamily="2" charset="-122"/>
                        </a:defRPr>
                      </a:lvl5pPr>
                      <a:lvl6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6pPr>
                      <a:lvl7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7pPr>
                      <a:lvl8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8pPr>
                      <a:lvl9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pPr>
                      <a:r>
                        <a:rPr kumimoji="0" lang="en-US" altLang="zh-CN" sz="2200" b="1" i="1" u="none" strike="noStrike" cap="none" normalizeH="0" baseline="0" smtClean="0">
                          <a:ln>
                            <a:noFill/>
                          </a:ln>
                          <a:solidFill>
                            <a:schemeClr val="tx1"/>
                          </a:solidFill>
                          <a:effectLst/>
                          <a:latin typeface="Arial" pitchFamily="34" charset="0"/>
                          <a:ea typeface="黑体" pitchFamily="49" charset="-122"/>
                        </a:rPr>
                        <a:t>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itchFamily="2" charset="2"/>
                        <a:defRPr sz="2800">
                          <a:solidFill>
                            <a:schemeClr val="tx1"/>
                          </a:solidFill>
                          <a:latin typeface="Arial" pitchFamily="34" charset="0"/>
                          <a:ea typeface="宋体" pitchFamily="2" charset="-122"/>
                        </a:defRPr>
                      </a:lvl1pPr>
                      <a:lvl2pPr eaLnBrk="0" hangingPunct="0">
                        <a:spcBef>
                          <a:spcPct val="20000"/>
                        </a:spcBef>
                        <a:buClr>
                          <a:schemeClr val="accent1"/>
                        </a:buClr>
                        <a:buFont typeface="Wingdings" pitchFamily="2" charset="2"/>
                        <a:defRPr sz="2300">
                          <a:solidFill>
                            <a:schemeClr val="tx1"/>
                          </a:solidFill>
                          <a:latin typeface="Arial" pitchFamily="34" charset="0"/>
                          <a:ea typeface="宋体" pitchFamily="2" charset="-122"/>
                        </a:defRPr>
                      </a:lvl2pPr>
                      <a:lvl3pPr eaLnBrk="0" hangingPunct="0">
                        <a:spcBef>
                          <a:spcPct val="20000"/>
                        </a:spcBef>
                        <a:buClr>
                          <a:schemeClr val="accent1"/>
                        </a:buClr>
                        <a:buFont typeface="Wingdings" pitchFamily="2" charset="2"/>
                        <a:defRPr sz="2100">
                          <a:solidFill>
                            <a:schemeClr val="tx1"/>
                          </a:solidFill>
                          <a:latin typeface="Arial" pitchFamily="34" charset="0"/>
                          <a:ea typeface="宋体" pitchFamily="2" charset="-122"/>
                        </a:defRPr>
                      </a:lvl3pPr>
                      <a:lvl4pPr eaLnBrk="0" hangingPunct="0">
                        <a:spcBef>
                          <a:spcPct val="20000"/>
                        </a:spcBef>
                        <a:buClr>
                          <a:schemeClr val="accent1"/>
                        </a:buClr>
                        <a:defRPr>
                          <a:solidFill>
                            <a:schemeClr val="tx1"/>
                          </a:solidFill>
                          <a:latin typeface="Arial" pitchFamily="34" charset="0"/>
                          <a:ea typeface="宋体" pitchFamily="2" charset="-122"/>
                        </a:defRPr>
                      </a:lvl4pPr>
                      <a:lvl5pPr eaLnBrk="0" hangingPunct="0">
                        <a:spcBef>
                          <a:spcPct val="20000"/>
                        </a:spcBef>
                        <a:buClr>
                          <a:schemeClr val="accent1"/>
                        </a:buClr>
                        <a:buFont typeface="Wingdings" pitchFamily="2" charset="2"/>
                        <a:defRPr>
                          <a:solidFill>
                            <a:schemeClr val="tx1"/>
                          </a:solidFill>
                          <a:latin typeface="Arial" pitchFamily="34" charset="0"/>
                          <a:ea typeface="宋体" pitchFamily="2" charset="-122"/>
                        </a:defRPr>
                      </a:lvl5pPr>
                      <a:lvl6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6pPr>
                      <a:lvl7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7pPr>
                      <a:lvl8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8pPr>
                      <a:lvl9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pPr>
                      <a:r>
                        <a:rPr kumimoji="0" lang="zh-CN" altLang="en-US" sz="2200" b="1" i="0" u="none" strike="noStrike" cap="none" normalizeH="0" baseline="0" smtClean="0">
                          <a:ln>
                            <a:noFill/>
                          </a:ln>
                          <a:solidFill>
                            <a:schemeClr val="tx1"/>
                          </a:solidFill>
                          <a:effectLst/>
                          <a:latin typeface="Arial" pitchFamily="34" charset="0"/>
                          <a:ea typeface="黑体" pitchFamily="49" charset="-122"/>
                        </a:rPr>
                        <a:t>线性</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47650">
                <a:tc>
                  <a:txBody>
                    <a:bodyPr/>
                    <a:lstStyle>
                      <a:lvl1pPr eaLnBrk="0" hangingPunct="0">
                        <a:spcBef>
                          <a:spcPct val="20000"/>
                        </a:spcBef>
                        <a:buClr>
                          <a:schemeClr val="accent1"/>
                        </a:buClr>
                        <a:buFont typeface="Wingdings" pitchFamily="2" charset="2"/>
                        <a:defRPr sz="2800">
                          <a:solidFill>
                            <a:schemeClr val="tx1"/>
                          </a:solidFill>
                          <a:latin typeface="Arial" pitchFamily="34" charset="0"/>
                          <a:ea typeface="宋体" pitchFamily="2" charset="-122"/>
                        </a:defRPr>
                      </a:lvl1pPr>
                      <a:lvl2pPr eaLnBrk="0" hangingPunct="0">
                        <a:spcBef>
                          <a:spcPct val="20000"/>
                        </a:spcBef>
                        <a:buClr>
                          <a:schemeClr val="accent1"/>
                        </a:buClr>
                        <a:buFont typeface="Wingdings" pitchFamily="2" charset="2"/>
                        <a:defRPr sz="2300">
                          <a:solidFill>
                            <a:schemeClr val="tx1"/>
                          </a:solidFill>
                          <a:latin typeface="Arial" pitchFamily="34" charset="0"/>
                          <a:ea typeface="宋体" pitchFamily="2" charset="-122"/>
                        </a:defRPr>
                      </a:lvl2pPr>
                      <a:lvl3pPr eaLnBrk="0" hangingPunct="0">
                        <a:spcBef>
                          <a:spcPct val="20000"/>
                        </a:spcBef>
                        <a:buClr>
                          <a:schemeClr val="accent1"/>
                        </a:buClr>
                        <a:buFont typeface="Wingdings" pitchFamily="2" charset="2"/>
                        <a:defRPr sz="2100">
                          <a:solidFill>
                            <a:schemeClr val="tx1"/>
                          </a:solidFill>
                          <a:latin typeface="Arial" pitchFamily="34" charset="0"/>
                          <a:ea typeface="宋体" pitchFamily="2" charset="-122"/>
                        </a:defRPr>
                      </a:lvl3pPr>
                      <a:lvl4pPr eaLnBrk="0" hangingPunct="0">
                        <a:spcBef>
                          <a:spcPct val="20000"/>
                        </a:spcBef>
                        <a:buClr>
                          <a:schemeClr val="accent1"/>
                        </a:buClr>
                        <a:defRPr>
                          <a:solidFill>
                            <a:schemeClr val="tx1"/>
                          </a:solidFill>
                          <a:latin typeface="Arial" pitchFamily="34" charset="0"/>
                          <a:ea typeface="宋体" pitchFamily="2" charset="-122"/>
                        </a:defRPr>
                      </a:lvl4pPr>
                      <a:lvl5pPr eaLnBrk="0" hangingPunct="0">
                        <a:spcBef>
                          <a:spcPct val="20000"/>
                        </a:spcBef>
                        <a:buClr>
                          <a:schemeClr val="accent1"/>
                        </a:buClr>
                        <a:buFont typeface="Wingdings" pitchFamily="2" charset="2"/>
                        <a:defRPr>
                          <a:solidFill>
                            <a:schemeClr val="tx1"/>
                          </a:solidFill>
                          <a:latin typeface="Arial" pitchFamily="34" charset="0"/>
                          <a:ea typeface="宋体" pitchFamily="2" charset="-122"/>
                        </a:defRPr>
                      </a:lvl5pPr>
                      <a:lvl6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6pPr>
                      <a:lvl7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7pPr>
                      <a:lvl8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8pPr>
                      <a:lvl9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pPr>
                      <a:r>
                        <a:rPr kumimoji="0" lang="en-US" altLang="zh-CN" sz="2200" b="1" i="1" u="none" strike="noStrike" cap="none" normalizeH="0" baseline="0" smtClean="0">
                          <a:ln>
                            <a:noFill/>
                          </a:ln>
                          <a:solidFill>
                            <a:schemeClr val="tx1"/>
                          </a:solidFill>
                          <a:effectLst/>
                          <a:latin typeface="Arial" pitchFamily="34" charset="0"/>
                          <a:ea typeface="黑体" pitchFamily="49" charset="-122"/>
                        </a:rPr>
                        <a:t>n </a:t>
                      </a:r>
                      <a:r>
                        <a:rPr kumimoji="0" lang="en-US" altLang="zh-CN" sz="2200" b="1" i="0" u="none" strike="noStrike" cap="none" normalizeH="0" baseline="0" smtClean="0">
                          <a:ln>
                            <a:noFill/>
                          </a:ln>
                          <a:solidFill>
                            <a:schemeClr val="tx1"/>
                          </a:solidFill>
                          <a:effectLst/>
                          <a:latin typeface="Arial" pitchFamily="34" charset="0"/>
                          <a:ea typeface="黑体" pitchFamily="49" charset="-122"/>
                        </a:rPr>
                        <a:t>log </a:t>
                      </a:r>
                      <a:r>
                        <a:rPr kumimoji="0" lang="en-US" altLang="zh-CN" sz="2200" b="1" i="1" u="none" strike="noStrike" cap="none" normalizeH="0" baseline="0" smtClean="0">
                          <a:ln>
                            <a:noFill/>
                          </a:ln>
                          <a:solidFill>
                            <a:schemeClr val="tx1"/>
                          </a:solidFill>
                          <a:effectLst/>
                          <a:latin typeface="Arial" pitchFamily="34" charset="0"/>
                          <a:ea typeface="黑体" pitchFamily="49" charset="-122"/>
                        </a:rPr>
                        <a:t>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itchFamily="2" charset="2"/>
                        <a:defRPr sz="2800">
                          <a:solidFill>
                            <a:schemeClr val="tx1"/>
                          </a:solidFill>
                          <a:latin typeface="Arial" pitchFamily="34" charset="0"/>
                          <a:ea typeface="宋体" pitchFamily="2" charset="-122"/>
                        </a:defRPr>
                      </a:lvl1pPr>
                      <a:lvl2pPr eaLnBrk="0" hangingPunct="0">
                        <a:spcBef>
                          <a:spcPct val="20000"/>
                        </a:spcBef>
                        <a:buClr>
                          <a:schemeClr val="accent1"/>
                        </a:buClr>
                        <a:buFont typeface="Wingdings" pitchFamily="2" charset="2"/>
                        <a:defRPr sz="2300">
                          <a:solidFill>
                            <a:schemeClr val="tx1"/>
                          </a:solidFill>
                          <a:latin typeface="Arial" pitchFamily="34" charset="0"/>
                          <a:ea typeface="宋体" pitchFamily="2" charset="-122"/>
                        </a:defRPr>
                      </a:lvl2pPr>
                      <a:lvl3pPr eaLnBrk="0" hangingPunct="0">
                        <a:spcBef>
                          <a:spcPct val="20000"/>
                        </a:spcBef>
                        <a:buClr>
                          <a:schemeClr val="accent1"/>
                        </a:buClr>
                        <a:buFont typeface="Wingdings" pitchFamily="2" charset="2"/>
                        <a:defRPr sz="2100">
                          <a:solidFill>
                            <a:schemeClr val="tx1"/>
                          </a:solidFill>
                          <a:latin typeface="Arial" pitchFamily="34" charset="0"/>
                          <a:ea typeface="宋体" pitchFamily="2" charset="-122"/>
                        </a:defRPr>
                      </a:lvl3pPr>
                      <a:lvl4pPr eaLnBrk="0" hangingPunct="0">
                        <a:spcBef>
                          <a:spcPct val="20000"/>
                        </a:spcBef>
                        <a:buClr>
                          <a:schemeClr val="accent1"/>
                        </a:buClr>
                        <a:defRPr>
                          <a:solidFill>
                            <a:schemeClr val="tx1"/>
                          </a:solidFill>
                          <a:latin typeface="Arial" pitchFamily="34" charset="0"/>
                          <a:ea typeface="宋体" pitchFamily="2" charset="-122"/>
                        </a:defRPr>
                      </a:lvl4pPr>
                      <a:lvl5pPr eaLnBrk="0" hangingPunct="0">
                        <a:spcBef>
                          <a:spcPct val="20000"/>
                        </a:spcBef>
                        <a:buClr>
                          <a:schemeClr val="accent1"/>
                        </a:buClr>
                        <a:buFont typeface="Wingdings" pitchFamily="2" charset="2"/>
                        <a:defRPr>
                          <a:solidFill>
                            <a:schemeClr val="tx1"/>
                          </a:solidFill>
                          <a:latin typeface="Arial" pitchFamily="34" charset="0"/>
                          <a:ea typeface="宋体" pitchFamily="2" charset="-122"/>
                        </a:defRPr>
                      </a:lvl5pPr>
                      <a:lvl6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6pPr>
                      <a:lvl7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7pPr>
                      <a:lvl8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8pPr>
                      <a:lvl9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pPr>
                      <a:r>
                        <a:rPr kumimoji="0" lang="en-US" altLang="zh-CN" sz="2200" b="1" i="1" u="none" strike="noStrike" cap="none" normalizeH="0" baseline="0" smtClean="0">
                          <a:ln>
                            <a:noFill/>
                          </a:ln>
                          <a:solidFill>
                            <a:schemeClr val="tx1"/>
                          </a:solidFill>
                          <a:effectLst/>
                          <a:latin typeface="Arial" pitchFamily="34" charset="0"/>
                          <a:ea typeface="黑体" pitchFamily="49" charset="-122"/>
                        </a:rPr>
                        <a:t>n </a:t>
                      </a:r>
                      <a:r>
                        <a:rPr kumimoji="0" lang="en-US" altLang="zh-CN" sz="2200" b="1" i="0" u="none" strike="noStrike" cap="none" normalizeH="0" baseline="0" smtClean="0">
                          <a:ln>
                            <a:noFill/>
                          </a:ln>
                          <a:solidFill>
                            <a:schemeClr val="tx1"/>
                          </a:solidFill>
                          <a:effectLst/>
                          <a:latin typeface="Arial" pitchFamily="34" charset="0"/>
                          <a:ea typeface="黑体" pitchFamily="49" charset="-122"/>
                        </a:rPr>
                        <a:t>log </a:t>
                      </a:r>
                      <a:r>
                        <a:rPr kumimoji="0" lang="en-US" altLang="zh-CN" sz="2200" b="1" i="1" u="none" strike="noStrike" cap="none" normalizeH="0" baseline="0" smtClean="0">
                          <a:ln>
                            <a:noFill/>
                          </a:ln>
                          <a:solidFill>
                            <a:schemeClr val="tx1"/>
                          </a:solidFill>
                          <a:effectLst/>
                          <a:latin typeface="Arial" pitchFamily="34" charset="0"/>
                          <a:ea typeface="黑体" pitchFamily="49" charset="-122"/>
                        </a:rPr>
                        <a:t>n</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47650">
                <a:tc>
                  <a:txBody>
                    <a:bodyPr/>
                    <a:lstStyle>
                      <a:lvl1pPr eaLnBrk="0" hangingPunct="0">
                        <a:spcBef>
                          <a:spcPct val="20000"/>
                        </a:spcBef>
                        <a:buClr>
                          <a:schemeClr val="accent1"/>
                        </a:buClr>
                        <a:buFont typeface="Wingdings" pitchFamily="2" charset="2"/>
                        <a:defRPr sz="2800">
                          <a:solidFill>
                            <a:schemeClr val="tx1"/>
                          </a:solidFill>
                          <a:latin typeface="Arial" pitchFamily="34" charset="0"/>
                          <a:ea typeface="宋体" pitchFamily="2" charset="-122"/>
                        </a:defRPr>
                      </a:lvl1pPr>
                      <a:lvl2pPr eaLnBrk="0" hangingPunct="0">
                        <a:spcBef>
                          <a:spcPct val="20000"/>
                        </a:spcBef>
                        <a:buClr>
                          <a:schemeClr val="accent1"/>
                        </a:buClr>
                        <a:buFont typeface="Wingdings" pitchFamily="2" charset="2"/>
                        <a:defRPr sz="2300">
                          <a:solidFill>
                            <a:schemeClr val="tx1"/>
                          </a:solidFill>
                          <a:latin typeface="Arial" pitchFamily="34" charset="0"/>
                          <a:ea typeface="宋体" pitchFamily="2" charset="-122"/>
                        </a:defRPr>
                      </a:lvl2pPr>
                      <a:lvl3pPr eaLnBrk="0" hangingPunct="0">
                        <a:spcBef>
                          <a:spcPct val="20000"/>
                        </a:spcBef>
                        <a:buClr>
                          <a:schemeClr val="accent1"/>
                        </a:buClr>
                        <a:buFont typeface="Wingdings" pitchFamily="2" charset="2"/>
                        <a:defRPr sz="2100">
                          <a:solidFill>
                            <a:schemeClr val="tx1"/>
                          </a:solidFill>
                          <a:latin typeface="Arial" pitchFamily="34" charset="0"/>
                          <a:ea typeface="宋体" pitchFamily="2" charset="-122"/>
                        </a:defRPr>
                      </a:lvl3pPr>
                      <a:lvl4pPr eaLnBrk="0" hangingPunct="0">
                        <a:spcBef>
                          <a:spcPct val="20000"/>
                        </a:spcBef>
                        <a:buClr>
                          <a:schemeClr val="accent1"/>
                        </a:buClr>
                        <a:defRPr>
                          <a:solidFill>
                            <a:schemeClr val="tx1"/>
                          </a:solidFill>
                          <a:latin typeface="Arial" pitchFamily="34" charset="0"/>
                          <a:ea typeface="宋体" pitchFamily="2" charset="-122"/>
                        </a:defRPr>
                      </a:lvl4pPr>
                      <a:lvl5pPr eaLnBrk="0" hangingPunct="0">
                        <a:spcBef>
                          <a:spcPct val="20000"/>
                        </a:spcBef>
                        <a:buClr>
                          <a:schemeClr val="accent1"/>
                        </a:buClr>
                        <a:buFont typeface="Wingdings" pitchFamily="2" charset="2"/>
                        <a:defRPr>
                          <a:solidFill>
                            <a:schemeClr val="tx1"/>
                          </a:solidFill>
                          <a:latin typeface="Arial" pitchFamily="34" charset="0"/>
                          <a:ea typeface="宋体" pitchFamily="2" charset="-122"/>
                        </a:defRPr>
                      </a:lvl5pPr>
                      <a:lvl6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6pPr>
                      <a:lvl7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7pPr>
                      <a:lvl8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8pPr>
                      <a:lvl9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pPr>
                      <a:r>
                        <a:rPr kumimoji="0" lang="en-US" altLang="zh-CN" sz="2200" b="1" i="1" u="none" strike="noStrike" cap="none" normalizeH="0" baseline="0" smtClean="0">
                          <a:ln>
                            <a:noFill/>
                          </a:ln>
                          <a:solidFill>
                            <a:schemeClr val="tx1"/>
                          </a:solidFill>
                          <a:effectLst/>
                          <a:latin typeface="Arial" pitchFamily="34" charset="0"/>
                          <a:ea typeface="黑体" pitchFamily="49" charset="-122"/>
                        </a:rPr>
                        <a:t>n</a:t>
                      </a:r>
                      <a:r>
                        <a:rPr kumimoji="0" lang="en-US" altLang="zh-CN" sz="2200" b="1" i="1" u="none" strike="noStrike" cap="none" normalizeH="0" baseline="30000" smtClean="0">
                          <a:ln>
                            <a:noFill/>
                          </a:ln>
                          <a:solidFill>
                            <a:schemeClr val="tx1"/>
                          </a:solidFill>
                          <a:effectLst/>
                          <a:latin typeface="Arial" pitchFamily="34" charset="0"/>
                          <a:ea typeface="黑体" pitchFamily="49" charset="-122"/>
                        </a:rPr>
                        <a:t>2</a:t>
                      </a:r>
                      <a:endParaRPr kumimoji="0" lang="en-US" altLang="zh-CN" sz="2200" b="1" i="1" u="none" strike="noStrike" cap="none" normalizeH="0" baseline="0" smtClean="0">
                        <a:ln>
                          <a:noFill/>
                        </a:ln>
                        <a:solidFill>
                          <a:schemeClr val="tx1"/>
                        </a:solidFill>
                        <a:effectLst/>
                        <a:latin typeface="Arial" pitchFamily="34" charset="0"/>
                        <a:ea typeface="黑体"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itchFamily="2" charset="2"/>
                        <a:defRPr sz="2800">
                          <a:solidFill>
                            <a:schemeClr val="tx1"/>
                          </a:solidFill>
                          <a:latin typeface="Arial" pitchFamily="34" charset="0"/>
                          <a:ea typeface="宋体" pitchFamily="2" charset="-122"/>
                        </a:defRPr>
                      </a:lvl1pPr>
                      <a:lvl2pPr eaLnBrk="0" hangingPunct="0">
                        <a:spcBef>
                          <a:spcPct val="20000"/>
                        </a:spcBef>
                        <a:buClr>
                          <a:schemeClr val="accent1"/>
                        </a:buClr>
                        <a:buFont typeface="Wingdings" pitchFamily="2" charset="2"/>
                        <a:defRPr sz="2300">
                          <a:solidFill>
                            <a:schemeClr val="tx1"/>
                          </a:solidFill>
                          <a:latin typeface="Arial" pitchFamily="34" charset="0"/>
                          <a:ea typeface="宋体" pitchFamily="2" charset="-122"/>
                        </a:defRPr>
                      </a:lvl2pPr>
                      <a:lvl3pPr eaLnBrk="0" hangingPunct="0">
                        <a:spcBef>
                          <a:spcPct val="20000"/>
                        </a:spcBef>
                        <a:buClr>
                          <a:schemeClr val="accent1"/>
                        </a:buClr>
                        <a:buFont typeface="Wingdings" pitchFamily="2" charset="2"/>
                        <a:defRPr sz="2100">
                          <a:solidFill>
                            <a:schemeClr val="tx1"/>
                          </a:solidFill>
                          <a:latin typeface="Arial" pitchFamily="34" charset="0"/>
                          <a:ea typeface="宋体" pitchFamily="2" charset="-122"/>
                        </a:defRPr>
                      </a:lvl3pPr>
                      <a:lvl4pPr eaLnBrk="0" hangingPunct="0">
                        <a:spcBef>
                          <a:spcPct val="20000"/>
                        </a:spcBef>
                        <a:buClr>
                          <a:schemeClr val="accent1"/>
                        </a:buClr>
                        <a:defRPr>
                          <a:solidFill>
                            <a:schemeClr val="tx1"/>
                          </a:solidFill>
                          <a:latin typeface="Arial" pitchFamily="34" charset="0"/>
                          <a:ea typeface="宋体" pitchFamily="2" charset="-122"/>
                        </a:defRPr>
                      </a:lvl4pPr>
                      <a:lvl5pPr eaLnBrk="0" hangingPunct="0">
                        <a:spcBef>
                          <a:spcPct val="20000"/>
                        </a:spcBef>
                        <a:buClr>
                          <a:schemeClr val="accent1"/>
                        </a:buClr>
                        <a:buFont typeface="Wingdings" pitchFamily="2" charset="2"/>
                        <a:defRPr>
                          <a:solidFill>
                            <a:schemeClr val="tx1"/>
                          </a:solidFill>
                          <a:latin typeface="Arial" pitchFamily="34" charset="0"/>
                          <a:ea typeface="宋体" pitchFamily="2" charset="-122"/>
                        </a:defRPr>
                      </a:lvl5pPr>
                      <a:lvl6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6pPr>
                      <a:lvl7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7pPr>
                      <a:lvl8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8pPr>
                      <a:lvl9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pPr>
                      <a:r>
                        <a:rPr kumimoji="0" lang="zh-CN" altLang="en-US" sz="2200" b="1" i="0" u="none" strike="noStrike" cap="none" normalizeH="0" baseline="0" smtClean="0">
                          <a:ln>
                            <a:noFill/>
                          </a:ln>
                          <a:solidFill>
                            <a:schemeClr val="tx1"/>
                          </a:solidFill>
                          <a:effectLst/>
                          <a:latin typeface="Arial" pitchFamily="34" charset="0"/>
                          <a:ea typeface="黑体" pitchFamily="49" charset="-122"/>
                        </a:rPr>
                        <a:t>平方</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47650">
                <a:tc>
                  <a:txBody>
                    <a:bodyPr/>
                    <a:lstStyle>
                      <a:lvl1pPr eaLnBrk="0" hangingPunct="0">
                        <a:spcBef>
                          <a:spcPct val="20000"/>
                        </a:spcBef>
                        <a:buClr>
                          <a:schemeClr val="accent1"/>
                        </a:buClr>
                        <a:buFont typeface="Wingdings" pitchFamily="2" charset="2"/>
                        <a:defRPr sz="2800">
                          <a:solidFill>
                            <a:schemeClr val="tx1"/>
                          </a:solidFill>
                          <a:latin typeface="Arial" pitchFamily="34" charset="0"/>
                          <a:ea typeface="宋体" pitchFamily="2" charset="-122"/>
                        </a:defRPr>
                      </a:lvl1pPr>
                      <a:lvl2pPr eaLnBrk="0" hangingPunct="0">
                        <a:spcBef>
                          <a:spcPct val="20000"/>
                        </a:spcBef>
                        <a:buClr>
                          <a:schemeClr val="accent1"/>
                        </a:buClr>
                        <a:buFont typeface="Wingdings" pitchFamily="2" charset="2"/>
                        <a:defRPr sz="2300">
                          <a:solidFill>
                            <a:schemeClr val="tx1"/>
                          </a:solidFill>
                          <a:latin typeface="Arial" pitchFamily="34" charset="0"/>
                          <a:ea typeface="宋体" pitchFamily="2" charset="-122"/>
                        </a:defRPr>
                      </a:lvl2pPr>
                      <a:lvl3pPr eaLnBrk="0" hangingPunct="0">
                        <a:spcBef>
                          <a:spcPct val="20000"/>
                        </a:spcBef>
                        <a:buClr>
                          <a:schemeClr val="accent1"/>
                        </a:buClr>
                        <a:buFont typeface="Wingdings" pitchFamily="2" charset="2"/>
                        <a:defRPr sz="2100">
                          <a:solidFill>
                            <a:schemeClr val="tx1"/>
                          </a:solidFill>
                          <a:latin typeface="Arial" pitchFamily="34" charset="0"/>
                          <a:ea typeface="宋体" pitchFamily="2" charset="-122"/>
                        </a:defRPr>
                      </a:lvl3pPr>
                      <a:lvl4pPr eaLnBrk="0" hangingPunct="0">
                        <a:spcBef>
                          <a:spcPct val="20000"/>
                        </a:spcBef>
                        <a:buClr>
                          <a:schemeClr val="accent1"/>
                        </a:buClr>
                        <a:defRPr>
                          <a:solidFill>
                            <a:schemeClr val="tx1"/>
                          </a:solidFill>
                          <a:latin typeface="Arial" pitchFamily="34" charset="0"/>
                          <a:ea typeface="宋体" pitchFamily="2" charset="-122"/>
                        </a:defRPr>
                      </a:lvl4pPr>
                      <a:lvl5pPr eaLnBrk="0" hangingPunct="0">
                        <a:spcBef>
                          <a:spcPct val="20000"/>
                        </a:spcBef>
                        <a:buClr>
                          <a:schemeClr val="accent1"/>
                        </a:buClr>
                        <a:buFont typeface="Wingdings" pitchFamily="2" charset="2"/>
                        <a:defRPr>
                          <a:solidFill>
                            <a:schemeClr val="tx1"/>
                          </a:solidFill>
                          <a:latin typeface="Arial" pitchFamily="34" charset="0"/>
                          <a:ea typeface="宋体" pitchFamily="2" charset="-122"/>
                        </a:defRPr>
                      </a:lvl5pPr>
                      <a:lvl6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6pPr>
                      <a:lvl7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7pPr>
                      <a:lvl8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8pPr>
                      <a:lvl9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pPr>
                      <a:r>
                        <a:rPr kumimoji="0" lang="en-US" altLang="zh-CN" sz="2200" b="1" i="1" u="none" strike="noStrike" cap="none" normalizeH="0" baseline="0" smtClean="0">
                          <a:ln>
                            <a:noFill/>
                          </a:ln>
                          <a:solidFill>
                            <a:schemeClr val="tx1"/>
                          </a:solidFill>
                          <a:effectLst/>
                          <a:latin typeface="Arial" pitchFamily="34" charset="0"/>
                          <a:ea typeface="黑体" pitchFamily="49" charset="-122"/>
                        </a:rPr>
                        <a:t>n</a:t>
                      </a:r>
                      <a:r>
                        <a:rPr kumimoji="0" lang="en-US" altLang="zh-CN" sz="2200" b="1" i="1" u="none" strike="noStrike" cap="none" normalizeH="0" baseline="30000" smtClean="0">
                          <a:ln>
                            <a:noFill/>
                          </a:ln>
                          <a:solidFill>
                            <a:schemeClr val="tx1"/>
                          </a:solidFill>
                          <a:effectLst/>
                          <a:latin typeface="Arial" pitchFamily="34" charset="0"/>
                          <a:ea typeface="黑体" pitchFamily="49" charset="-122"/>
                        </a:rPr>
                        <a:t>3</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itchFamily="2" charset="2"/>
                        <a:defRPr sz="2800">
                          <a:solidFill>
                            <a:schemeClr val="tx1"/>
                          </a:solidFill>
                          <a:latin typeface="Arial" pitchFamily="34" charset="0"/>
                          <a:ea typeface="宋体" pitchFamily="2" charset="-122"/>
                        </a:defRPr>
                      </a:lvl1pPr>
                      <a:lvl2pPr eaLnBrk="0" hangingPunct="0">
                        <a:spcBef>
                          <a:spcPct val="20000"/>
                        </a:spcBef>
                        <a:buClr>
                          <a:schemeClr val="accent1"/>
                        </a:buClr>
                        <a:buFont typeface="Wingdings" pitchFamily="2" charset="2"/>
                        <a:defRPr sz="2300">
                          <a:solidFill>
                            <a:schemeClr val="tx1"/>
                          </a:solidFill>
                          <a:latin typeface="Arial" pitchFamily="34" charset="0"/>
                          <a:ea typeface="宋体" pitchFamily="2" charset="-122"/>
                        </a:defRPr>
                      </a:lvl2pPr>
                      <a:lvl3pPr eaLnBrk="0" hangingPunct="0">
                        <a:spcBef>
                          <a:spcPct val="20000"/>
                        </a:spcBef>
                        <a:buClr>
                          <a:schemeClr val="accent1"/>
                        </a:buClr>
                        <a:buFont typeface="Wingdings" pitchFamily="2" charset="2"/>
                        <a:defRPr sz="2100">
                          <a:solidFill>
                            <a:schemeClr val="tx1"/>
                          </a:solidFill>
                          <a:latin typeface="Arial" pitchFamily="34" charset="0"/>
                          <a:ea typeface="宋体" pitchFamily="2" charset="-122"/>
                        </a:defRPr>
                      </a:lvl3pPr>
                      <a:lvl4pPr eaLnBrk="0" hangingPunct="0">
                        <a:spcBef>
                          <a:spcPct val="20000"/>
                        </a:spcBef>
                        <a:buClr>
                          <a:schemeClr val="accent1"/>
                        </a:buClr>
                        <a:defRPr>
                          <a:solidFill>
                            <a:schemeClr val="tx1"/>
                          </a:solidFill>
                          <a:latin typeface="Arial" pitchFamily="34" charset="0"/>
                          <a:ea typeface="宋体" pitchFamily="2" charset="-122"/>
                        </a:defRPr>
                      </a:lvl4pPr>
                      <a:lvl5pPr eaLnBrk="0" hangingPunct="0">
                        <a:spcBef>
                          <a:spcPct val="20000"/>
                        </a:spcBef>
                        <a:buClr>
                          <a:schemeClr val="accent1"/>
                        </a:buClr>
                        <a:buFont typeface="Wingdings" pitchFamily="2" charset="2"/>
                        <a:defRPr>
                          <a:solidFill>
                            <a:schemeClr val="tx1"/>
                          </a:solidFill>
                          <a:latin typeface="Arial" pitchFamily="34" charset="0"/>
                          <a:ea typeface="宋体" pitchFamily="2" charset="-122"/>
                        </a:defRPr>
                      </a:lvl5pPr>
                      <a:lvl6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6pPr>
                      <a:lvl7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7pPr>
                      <a:lvl8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8pPr>
                      <a:lvl9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pPr>
                      <a:r>
                        <a:rPr kumimoji="0" lang="zh-CN" altLang="en-US" sz="2200" b="1" i="0" u="none" strike="noStrike" cap="none" normalizeH="0" baseline="0" smtClean="0">
                          <a:ln>
                            <a:noFill/>
                          </a:ln>
                          <a:solidFill>
                            <a:schemeClr val="tx1"/>
                          </a:solidFill>
                          <a:effectLst/>
                          <a:latin typeface="Arial" pitchFamily="34" charset="0"/>
                          <a:ea typeface="黑体" pitchFamily="49" charset="-122"/>
                        </a:rPr>
                        <a:t>立方</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47650">
                <a:tc>
                  <a:txBody>
                    <a:bodyPr/>
                    <a:lstStyle>
                      <a:lvl1pPr eaLnBrk="0" hangingPunct="0">
                        <a:spcBef>
                          <a:spcPct val="20000"/>
                        </a:spcBef>
                        <a:buClr>
                          <a:schemeClr val="accent1"/>
                        </a:buClr>
                        <a:buFont typeface="Wingdings" pitchFamily="2" charset="2"/>
                        <a:defRPr sz="2800">
                          <a:solidFill>
                            <a:schemeClr val="tx1"/>
                          </a:solidFill>
                          <a:latin typeface="Arial" pitchFamily="34" charset="0"/>
                          <a:ea typeface="宋体" pitchFamily="2" charset="-122"/>
                        </a:defRPr>
                      </a:lvl1pPr>
                      <a:lvl2pPr eaLnBrk="0" hangingPunct="0">
                        <a:spcBef>
                          <a:spcPct val="20000"/>
                        </a:spcBef>
                        <a:buClr>
                          <a:schemeClr val="accent1"/>
                        </a:buClr>
                        <a:buFont typeface="Wingdings" pitchFamily="2" charset="2"/>
                        <a:defRPr sz="2300">
                          <a:solidFill>
                            <a:schemeClr val="tx1"/>
                          </a:solidFill>
                          <a:latin typeface="Arial" pitchFamily="34" charset="0"/>
                          <a:ea typeface="宋体" pitchFamily="2" charset="-122"/>
                        </a:defRPr>
                      </a:lvl2pPr>
                      <a:lvl3pPr eaLnBrk="0" hangingPunct="0">
                        <a:spcBef>
                          <a:spcPct val="20000"/>
                        </a:spcBef>
                        <a:buClr>
                          <a:schemeClr val="accent1"/>
                        </a:buClr>
                        <a:buFont typeface="Wingdings" pitchFamily="2" charset="2"/>
                        <a:defRPr sz="2100">
                          <a:solidFill>
                            <a:schemeClr val="tx1"/>
                          </a:solidFill>
                          <a:latin typeface="Arial" pitchFamily="34" charset="0"/>
                          <a:ea typeface="宋体" pitchFamily="2" charset="-122"/>
                        </a:defRPr>
                      </a:lvl3pPr>
                      <a:lvl4pPr eaLnBrk="0" hangingPunct="0">
                        <a:spcBef>
                          <a:spcPct val="20000"/>
                        </a:spcBef>
                        <a:buClr>
                          <a:schemeClr val="accent1"/>
                        </a:buClr>
                        <a:defRPr>
                          <a:solidFill>
                            <a:schemeClr val="tx1"/>
                          </a:solidFill>
                          <a:latin typeface="Arial" pitchFamily="34" charset="0"/>
                          <a:ea typeface="宋体" pitchFamily="2" charset="-122"/>
                        </a:defRPr>
                      </a:lvl4pPr>
                      <a:lvl5pPr eaLnBrk="0" hangingPunct="0">
                        <a:spcBef>
                          <a:spcPct val="20000"/>
                        </a:spcBef>
                        <a:buClr>
                          <a:schemeClr val="accent1"/>
                        </a:buClr>
                        <a:buFont typeface="Wingdings" pitchFamily="2" charset="2"/>
                        <a:defRPr>
                          <a:solidFill>
                            <a:schemeClr val="tx1"/>
                          </a:solidFill>
                          <a:latin typeface="Arial" pitchFamily="34" charset="0"/>
                          <a:ea typeface="宋体" pitchFamily="2" charset="-122"/>
                        </a:defRPr>
                      </a:lvl5pPr>
                      <a:lvl6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6pPr>
                      <a:lvl7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7pPr>
                      <a:lvl8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8pPr>
                      <a:lvl9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pPr>
                      <a:r>
                        <a:rPr kumimoji="0" lang="en-US" altLang="zh-CN" sz="2200" b="1" i="0" u="none" strike="noStrike" cap="none" normalizeH="0" baseline="0" smtClean="0">
                          <a:ln>
                            <a:noFill/>
                          </a:ln>
                          <a:solidFill>
                            <a:schemeClr val="tx1"/>
                          </a:solidFill>
                          <a:effectLst/>
                          <a:latin typeface="Arial" pitchFamily="34" charset="0"/>
                          <a:ea typeface="黑体" pitchFamily="49" charset="-122"/>
                        </a:rPr>
                        <a:t>2</a:t>
                      </a:r>
                      <a:r>
                        <a:rPr kumimoji="0" lang="en-US" altLang="zh-CN" sz="2200" b="1" i="1" u="none" strike="noStrike" cap="none" normalizeH="0" baseline="30000" smtClean="0">
                          <a:ln>
                            <a:noFill/>
                          </a:ln>
                          <a:solidFill>
                            <a:schemeClr val="tx1"/>
                          </a:solidFill>
                          <a:effectLst/>
                          <a:latin typeface="Arial" pitchFamily="34" charset="0"/>
                          <a:ea typeface="黑体" pitchFamily="49" charset="-122"/>
                        </a:rPr>
                        <a:t>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itchFamily="2" charset="2"/>
                        <a:defRPr sz="2800">
                          <a:solidFill>
                            <a:schemeClr val="tx1"/>
                          </a:solidFill>
                          <a:latin typeface="Arial" pitchFamily="34" charset="0"/>
                          <a:ea typeface="宋体" pitchFamily="2" charset="-122"/>
                        </a:defRPr>
                      </a:lvl1pPr>
                      <a:lvl2pPr eaLnBrk="0" hangingPunct="0">
                        <a:spcBef>
                          <a:spcPct val="20000"/>
                        </a:spcBef>
                        <a:buClr>
                          <a:schemeClr val="accent1"/>
                        </a:buClr>
                        <a:buFont typeface="Wingdings" pitchFamily="2" charset="2"/>
                        <a:defRPr sz="2300">
                          <a:solidFill>
                            <a:schemeClr val="tx1"/>
                          </a:solidFill>
                          <a:latin typeface="Arial" pitchFamily="34" charset="0"/>
                          <a:ea typeface="宋体" pitchFamily="2" charset="-122"/>
                        </a:defRPr>
                      </a:lvl2pPr>
                      <a:lvl3pPr eaLnBrk="0" hangingPunct="0">
                        <a:spcBef>
                          <a:spcPct val="20000"/>
                        </a:spcBef>
                        <a:buClr>
                          <a:schemeClr val="accent1"/>
                        </a:buClr>
                        <a:buFont typeface="Wingdings" pitchFamily="2" charset="2"/>
                        <a:defRPr sz="2100">
                          <a:solidFill>
                            <a:schemeClr val="tx1"/>
                          </a:solidFill>
                          <a:latin typeface="Arial" pitchFamily="34" charset="0"/>
                          <a:ea typeface="宋体" pitchFamily="2" charset="-122"/>
                        </a:defRPr>
                      </a:lvl3pPr>
                      <a:lvl4pPr eaLnBrk="0" hangingPunct="0">
                        <a:spcBef>
                          <a:spcPct val="20000"/>
                        </a:spcBef>
                        <a:buClr>
                          <a:schemeClr val="accent1"/>
                        </a:buClr>
                        <a:defRPr>
                          <a:solidFill>
                            <a:schemeClr val="tx1"/>
                          </a:solidFill>
                          <a:latin typeface="Arial" pitchFamily="34" charset="0"/>
                          <a:ea typeface="宋体" pitchFamily="2" charset="-122"/>
                        </a:defRPr>
                      </a:lvl4pPr>
                      <a:lvl5pPr eaLnBrk="0" hangingPunct="0">
                        <a:spcBef>
                          <a:spcPct val="20000"/>
                        </a:spcBef>
                        <a:buClr>
                          <a:schemeClr val="accent1"/>
                        </a:buClr>
                        <a:buFont typeface="Wingdings" pitchFamily="2" charset="2"/>
                        <a:defRPr>
                          <a:solidFill>
                            <a:schemeClr val="tx1"/>
                          </a:solidFill>
                          <a:latin typeface="Arial" pitchFamily="34" charset="0"/>
                          <a:ea typeface="宋体" pitchFamily="2" charset="-122"/>
                        </a:defRPr>
                      </a:lvl5pPr>
                      <a:lvl6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6pPr>
                      <a:lvl7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7pPr>
                      <a:lvl8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8pPr>
                      <a:lvl9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pPr>
                      <a:r>
                        <a:rPr kumimoji="0" lang="zh-CN" altLang="en-US" sz="2200" b="1" i="0" u="none" strike="noStrike" cap="none" normalizeH="0" baseline="0" smtClean="0">
                          <a:ln>
                            <a:noFill/>
                          </a:ln>
                          <a:solidFill>
                            <a:schemeClr val="tx1"/>
                          </a:solidFill>
                          <a:effectLst/>
                          <a:latin typeface="Arial" pitchFamily="34" charset="0"/>
                          <a:ea typeface="黑体" pitchFamily="49" charset="-122"/>
                        </a:rPr>
                        <a:t>指数</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47650">
                <a:tc>
                  <a:txBody>
                    <a:bodyPr/>
                    <a:lstStyle>
                      <a:lvl1pPr eaLnBrk="0" hangingPunct="0">
                        <a:spcBef>
                          <a:spcPct val="20000"/>
                        </a:spcBef>
                        <a:buClr>
                          <a:schemeClr val="accent1"/>
                        </a:buClr>
                        <a:buFont typeface="Wingdings" pitchFamily="2" charset="2"/>
                        <a:defRPr sz="2800">
                          <a:solidFill>
                            <a:schemeClr val="tx1"/>
                          </a:solidFill>
                          <a:latin typeface="Arial" pitchFamily="34" charset="0"/>
                          <a:ea typeface="宋体" pitchFamily="2" charset="-122"/>
                        </a:defRPr>
                      </a:lvl1pPr>
                      <a:lvl2pPr eaLnBrk="0" hangingPunct="0">
                        <a:spcBef>
                          <a:spcPct val="20000"/>
                        </a:spcBef>
                        <a:buClr>
                          <a:schemeClr val="accent1"/>
                        </a:buClr>
                        <a:buFont typeface="Wingdings" pitchFamily="2" charset="2"/>
                        <a:defRPr sz="2300">
                          <a:solidFill>
                            <a:schemeClr val="tx1"/>
                          </a:solidFill>
                          <a:latin typeface="Arial" pitchFamily="34" charset="0"/>
                          <a:ea typeface="宋体" pitchFamily="2" charset="-122"/>
                        </a:defRPr>
                      </a:lvl2pPr>
                      <a:lvl3pPr eaLnBrk="0" hangingPunct="0">
                        <a:spcBef>
                          <a:spcPct val="20000"/>
                        </a:spcBef>
                        <a:buClr>
                          <a:schemeClr val="accent1"/>
                        </a:buClr>
                        <a:buFont typeface="Wingdings" pitchFamily="2" charset="2"/>
                        <a:defRPr sz="2100">
                          <a:solidFill>
                            <a:schemeClr val="tx1"/>
                          </a:solidFill>
                          <a:latin typeface="Arial" pitchFamily="34" charset="0"/>
                          <a:ea typeface="宋体" pitchFamily="2" charset="-122"/>
                        </a:defRPr>
                      </a:lvl3pPr>
                      <a:lvl4pPr eaLnBrk="0" hangingPunct="0">
                        <a:spcBef>
                          <a:spcPct val="20000"/>
                        </a:spcBef>
                        <a:buClr>
                          <a:schemeClr val="accent1"/>
                        </a:buClr>
                        <a:defRPr>
                          <a:solidFill>
                            <a:schemeClr val="tx1"/>
                          </a:solidFill>
                          <a:latin typeface="Arial" pitchFamily="34" charset="0"/>
                          <a:ea typeface="宋体" pitchFamily="2" charset="-122"/>
                        </a:defRPr>
                      </a:lvl4pPr>
                      <a:lvl5pPr eaLnBrk="0" hangingPunct="0">
                        <a:spcBef>
                          <a:spcPct val="20000"/>
                        </a:spcBef>
                        <a:buClr>
                          <a:schemeClr val="accent1"/>
                        </a:buClr>
                        <a:buFont typeface="Wingdings" pitchFamily="2" charset="2"/>
                        <a:defRPr>
                          <a:solidFill>
                            <a:schemeClr val="tx1"/>
                          </a:solidFill>
                          <a:latin typeface="Arial" pitchFamily="34" charset="0"/>
                          <a:ea typeface="宋体" pitchFamily="2" charset="-122"/>
                        </a:defRPr>
                      </a:lvl5pPr>
                      <a:lvl6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6pPr>
                      <a:lvl7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7pPr>
                      <a:lvl8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8pPr>
                      <a:lvl9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pPr>
                      <a:r>
                        <a:rPr kumimoji="0" lang="en-US" altLang="zh-CN" sz="2200" b="1" i="1" u="none" strike="noStrike" cap="none" normalizeH="0" baseline="0" smtClean="0">
                          <a:ln>
                            <a:noFill/>
                          </a:ln>
                          <a:solidFill>
                            <a:schemeClr val="tx1"/>
                          </a:solidFill>
                          <a:effectLst/>
                          <a:latin typeface="Arial" pitchFamily="34" charset="0"/>
                          <a:ea typeface="黑体" pitchFamily="49" charset="-122"/>
                        </a:rPr>
                        <a:t>n!</a:t>
                      </a:r>
                      <a:endParaRPr kumimoji="0" lang="en-US" altLang="zh-CN" sz="2200" b="1" i="1" u="none" strike="noStrike" cap="none" normalizeH="0" baseline="30000" smtClean="0">
                        <a:ln>
                          <a:noFill/>
                        </a:ln>
                        <a:solidFill>
                          <a:schemeClr val="tx1"/>
                        </a:solidFill>
                        <a:effectLst/>
                        <a:latin typeface="Arial" pitchFamily="34" charset="0"/>
                        <a:ea typeface="黑体"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itchFamily="2" charset="2"/>
                        <a:defRPr sz="2800">
                          <a:solidFill>
                            <a:schemeClr val="tx1"/>
                          </a:solidFill>
                          <a:latin typeface="Arial" pitchFamily="34" charset="0"/>
                          <a:ea typeface="宋体" pitchFamily="2" charset="-122"/>
                        </a:defRPr>
                      </a:lvl1pPr>
                      <a:lvl2pPr eaLnBrk="0" hangingPunct="0">
                        <a:spcBef>
                          <a:spcPct val="20000"/>
                        </a:spcBef>
                        <a:buClr>
                          <a:schemeClr val="accent1"/>
                        </a:buClr>
                        <a:buFont typeface="Wingdings" pitchFamily="2" charset="2"/>
                        <a:defRPr sz="2300">
                          <a:solidFill>
                            <a:schemeClr val="tx1"/>
                          </a:solidFill>
                          <a:latin typeface="Arial" pitchFamily="34" charset="0"/>
                          <a:ea typeface="宋体" pitchFamily="2" charset="-122"/>
                        </a:defRPr>
                      </a:lvl2pPr>
                      <a:lvl3pPr eaLnBrk="0" hangingPunct="0">
                        <a:spcBef>
                          <a:spcPct val="20000"/>
                        </a:spcBef>
                        <a:buClr>
                          <a:schemeClr val="accent1"/>
                        </a:buClr>
                        <a:buFont typeface="Wingdings" pitchFamily="2" charset="2"/>
                        <a:defRPr sz="2100">
                          <a:solidFill>
                            <a:schemeClr val="tx1"/>
                          </a:solidFill>
                          <a:latin typeface="Arial" pitchFamily="34" charset="0"/>
                          <a:ea typeface="宋体" pitchFamily="2" charset="-122"/>
                        </a:defRPr>
                      </a:lvl3pPr>
                      <a:lvl4pPr eaLnBrk="0" hangingPunct="0">
                        <a:spcBef>
                          <a:spcPct val="20000"/>
                        </a:spcBef>
                        <a:buClr>
                          <a:schemeClr val="accent1"/>
                        </a:buClr>
                        <a:defRPr>
                          <a:solidFill>
                            <a:schemeClr val="tx1"/>
                          </a:solidFill>
                          <a:latin typeface="Arial" pitchFamily="34" charset="0"/>
                          <a:ea typeface="宋体" pitchFamily="2" charset="-122"/>
                        </a:defRPr>
                      </a:lvl4pPr>
                      <a:lvl5pPr eaLnBrk="0" hangingPunct="0">
                        <a:spcBef>
                          <a:spcPct val="20000"/>
                        </a:spcBef>
                        <a:buClr>
                          <a:schemeClr val="accent1"/>
                        </a:buClr>
                        <a:buFont typeface="Wingdings" pitchFamily="2" charset="2"/>
                        <a:defRPr>
                          <a:solidFill>
                            <a:schemeClr val="tx1"/>
                          </a:solidFill>
                          <a:latin typeface="Arial" pitchFamily="34" charset="0"/>
                          <a:ea typeface="宋体" pitchFamily="2" charset="-122"/>
                        </a:defRPr>
                      </a:lvl5pPr>
                      <a:lvl6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6pPr>
                      <a:lvl7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7pPr>
                      <a:lvl8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8pPr>
                      <a:lvl9pPr eaLnBrk="0" fontAlgn="base" hangingPunct="0">
                        <a:spcBef>
                          <a:spcPct val="20000"/>
                        </a:spcBef>
                        <a:spcAft>
                          <a:spcPct val="0"/>
                        </a:spcAft>
                        <a:buClr>
                          <a:schemeClr val="accent1"/>
                        </a:buClr>
                        <a:buFont typeface="Wingdings" pitchFamily="2" charset="2"/>
                        <a:defRPr>
                          <a:solidFill>
                            <a:schemeClr val="tx1"/>
                          </a:solidFill>
                          <a:latin typeface="Arial"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pPr>
                      <a:r>
                        <a:rPr kumimoji="0" lang="zh-CN" altLang="en-US" sz="2200" b="1" i="0" u="none" strike="noStrike" cap="none" normalizeH="0" baseline="0" smtClean="0">
                          <a:ln>
                            <a:noFill/>
                          </a:ln>
                          <a:solidFill>
                            <a:schemeClr val="tx1"/>
                          </a:solidFill>
                          <a:effectLst/>
                          <a:latin typeface="Arial" pitchFamily="34" charset="0"/>
                          <a:ea typeface="黑体" pitchFamily="49" charset="-122"/>
                        </a:rPr>
                        <a:t>阶乘</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16427" name="Text Box 8"/>
          <p:cNvSpPr txBox="1">
            <a:spLocks noChangeArrowheads="1"/>
          </p:cNvSpPr>
          <p:nvPr/>
        </p:nvSpPr>
        <p:spPr bwMode="auto">
          <a:xfrm>
            <a:off x="620713" y="6005512"/>
            <a:ext cx="813752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buFontTx/>
              <a:buChar char="•"/>
            </a:pPr>
            <a:r>
              <a:rPr lang="zh-CN" altLang="en-US" sz="2800" u="none" dirty="0">
                <a:solidFill>
                  <a:srgbClr val="1A09F7"/>
                </a:solidFill>
                <a:latin typeface="Verdana" pitchFamily="34" charset="0"/>
              </a:rPr>
              <a:t>排在前面的复杂性类型是算法设计追求的目标。</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11" name="Rectangle 7"/>
          <p:cNvSpPr>
            <a:spLocks noGrp="1" noChangeArrowheads="1"/>
          </p:cNvSpPr>
          <p:nvPr>
            <p:ph type="title"/>
          </p:nvPr>
        </p:nvSpPr>
        <p:spPr>
          <a:xfrm>
            <a:off x="685800" y="152400"/>
            <a:ext cx="7772400" cy="1143000"/>
          </a:xfrm>
        </p:spPr>
        <p:txBody>
          <a:bodyPr/>
          <a:lstStyle/>
          <a:p>
            <a:r>
              <a:rPr lang="en-US" altLang="zh-CN" dirty="0" smtClean="0"/>
              <a:t>1. 3 </a:t>
            </a:r>
            <a:r>
              <a:rPr lang="zh-CN" altLang="en-US" dirty="0"/>
              <a:t>渐近记号 </a:t>
            </a:r>
            <a:r>
              <a:rPr lang="en-US" altLang="zh-CN" dirty="0"/>
              <a:t>— </a:t>
            </a:r>
            <a:r>
              <a:rPr lang="zh-CN" altLang="en-US" sz="3200" dirty="0"/>
              <a:t>基本的效率</a:t>
            </a:r>
            <a:r>
              <a:rPr lang="zh-CN" altLang="en-US" sz="3200" dirty="0" smtClean="0"/>
              <a:t>类型</a:t>
            </a:r>
            <a:r>
              <a:rPr lang="en-US" altLang="zh-CN" sz="3200" dirty="0" smtClean="0"/>
              <a:t> (2)</a:t>
            </a:r>
            <a:endParaRPr lang="zh-CN" altLang="en-US" sz="3200" dirty="0" smtClean="0"/>
          </a:p>
        </p:txBody>
      </p:sp>
      <p:graphicFrame>
        <p:nvGraphicFramePr>
          <p:cNvPr id="109572" name="Object 4"/>
          <p:cNvGraphicFramePr>
            <a:graphicFrameLocks noGrp="1" noChangeAspect="1"/>
          </p:cNvGraphicFramePr>
          <p:nvPr>
            <p:ph idx="1"/>
          </p:nvPr>
        </p:nvGraphicFramePr>
        <p:xfrm>
          <a:off x="1143000" y="3937000"/>
          <a:ext cx="6838950" cy="2235200"/>
        </p:xfrm>
        <a:graphic>
          <a:graphicData uri="http://schemas.openxmlformats.org/presentationml/2006/ole">
            <p:oleObj spid="_x0000_s83969" name="公式" r:id="rId3" imgW="62484000" imgH="20421600" progId="Equation.3">
              <p:embed/>
            </p:oleObj>
          </a:graphicData>
        </a:graphic>
      </p:graphicFrame>
      <p:pic>
        <p:nvPicPr>
          <p:cNvPr id="149508"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211263" y="1458913"/>
            <a:ext cx="6408737" cy="2349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9572"/>
                                        </p:tgtEl>
                                        <p:attrNameLst>
                                          <p:attrName>style.visibility</p:attrName>
                                        </p:attrNameLst>
                                      </p:cBhvr>
                                      <p:to>
                                        <p:strVal val="visible"/>
                                      </p:to>
                                    </p:set>
                                    <p:animEffect transition="in" filter="box(in)">
                                      <p:cBhvr>
                                        <p:cTn id="7" dur="500"/>
                                        <p:tgtEl>
                                          <p:spTgt spid="109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0"/>
            <a:ext cx="7772400" cy="1143000"/>
          </a:xfrm>
        </p:spPr>
        <p:txBody>
          <a:bodyPr/>
          <a:lstStyle/>
          <a:p>
            <a:pPr eaLnBrk="1" hangingPunct="1"/>
            <a:r>
              <a:rPr lang="en-US" altLang="zh-CN" dirty="0" smtClean="0"/>
              <a:t>1.3 </a:t>
            </a:r>
            <a:r>
              <a:rPr lang="zh-CN" altLang="en-US" dirty="0" smtClean="0"/>
              <a:t>渐</a:t>
            </a:r>
            <a:r>
              <a:rPr lang="zh-CN" altLang="en-US" dirty="0"/>
              <a:t>近记号 </a:t>
            </a:r>
            <a:r>
              <a:rPr lang="en-US" altLang="zh-CN" dirty="0" smtClean="0"/>
              <a:t>— </a:t>
            </a:r>
            <a:r>
              <a:rPr lang="zh-CN" altLang="en-US" sz="3200" dirty="0" smtClean="0"/>
              <a:t>常用函数 </a:t>
            </a:r>
            <a:r>
              <a:rPr lang="en-US" altLang="zh-CN" dirty="0" smtClean="0"/>
              <a:t>(1)</a:t>
            </a:r>
            <a:endParaRPr lang="zh-CN" altLang="en-US" sz="3600" dirty="0" smtClean="0">
              <a:sym typeface="Symbol" pitchFamily="18" charset="2"/>
            </a:endParaRPr>
          </a:p>
        </p:txBody>
      </p:sp>
      <p:sp>
        <p:nvSpPr>
          <p:cNvPr id="23555" name="Rectangle 3"/>
          <p:cNvSpPr>
            <a:spLocks noGrp="1" noChangeArrowheads="1"/>
          </p:cNvSpPr>
          <p:nvPr>
            <p:ph idx="1"/>
          </p:nvPr>
        </p:nvSpPr>
        <p:spPr>
          <a:xfrm>
            <a:off x="533400" y="1447800"/>
            <a:ext cx="7772400" cy="5181600"/>
          </a:xfrm>
        </p:spPr>
        <p:txBody>
          <a:bodyPr/>
          <a:lstStyle/>
          <a:p>
            <a:pPr marL="0" indent="0" eaLnBrk="1" hangingPunct="1">
              <a:lnSpc>
                <a:spcPct val="125000"/>
              </a:lnSpc>
              <a:spcBef>
                <a:spcPts val="600"/>
              </a:spcBef>
              <a:buNone/>
            </a:pPr>
            <a:r>
              <a:rPr lang="zh-CN" altLang="en-US" dirty="0" smtClean="0">
                <a:solidFill>
                  <a:srgbClr val="0000CC"/>
                </a:solidFill>
                <a:latin typeface="黑体" pitchFamily="49" charset="-122"/>
                <a:ea typeface="黑体" pitchFamily="49" charset="-122"/>
              </a:rPr>
              <a:t>向下取整与向上取整：</a:t>
            </a:r>
            <a:endParaRPr lang="en-US" altLang="zh-CN" dirty="0" smtClean="0">
              <a:solidFill>
                <a:srgbClr val="0000CC"/>
              </a:solidFill>
              <a:latin typeface="黑体" pitchFamily="49" charset="-122"/>
              <a:ea typeface="黑体" pitchFamily="49" charset="-122"/>
            </a:endParaRPr>
          </a:p>
          <a:p>
            <a:pPr eaLnBrk="1" hangingPunct="1">
              <a:lnSpc>
                <a:spcPct val="125000"/>
              </a:lnSpc>
              <a:spcBef>
                <a:spcPts val="600"/>
              </a:spcBef>
            </a:pPr>
            <a:r>
              <a:rPr lang="zh-CN" altLang="en-US" sz="2400" dirty="0">
                <a:latin typeface="Times New Roman" pitchFamily="18" charset="0"/>
                <a:ea typeface="宋体" pitchFamily="2" charset="-122"/>
                <a:cs typeface="Arial" pitchFamily="34" charset="0"/>
              </a:rPr>
              <a:t>底：小于或等于实数</a:t>
            </a:r>
            <a:r>
              <a:rPr lang="en-US" altLang="zh-CN" sz="2400" dirty="0">
                <a:latin typeface="Times New Roman" pitchFamily="18" charset="0"/>
                <a:ea typeface="宋体" pitchFamily="2" charset="-122"/>
                <a:cs typeface="Arial" pitchFamily="34" charset="0"/>
              </a:rPr>
              <a:t>x</a:t>
            </a:r>
            <a:r>
              <a:rPr lang="zh-CN" altLang="en-US" sz="2400" dirty="0">
                <a:latin typeface="Times New Roman" pitchFamily="18" charset="0"/>
                <a:ea typeface="宋体" pitchFamily="2" charset="-122"/>
                <a:cs typeface="Arial" pitchFamily="34" charset="0"/>
              </a:rPr>
              <a:t>的最大整数，</a:t>
            </a:r>
            <a:r>
              <a:rPr lang="zh-CN" altLang="en-US" sz="2400" dirty="0">
                <a:latin typeface="Times New Roman" pitchFamily="18" charset="0"/>
                <a:ea typeface="宋体" pitchFamily="2" charset="-122"/>
                <a:cs typeface="Arial" pitchFamily="34" charset="0"/>
                <a:sym typeface="Symbol" pitchFamily="18" charset="2"/>
              </a:rPr>
              <a:t></a:t>
            </a:r>
            <a:r>
              <a:rPr lang="en-US" altLang="zh-CN" sz="2400" dirty="0">
                <a:latin typeface="Times New Roman" pitchFamily="18" charset="0"/>
                <a:ea typeface="宋体" pitchFamily="2" charset="-122"/>
                <a:cs typeface="Arial" pitchFamily="34" charset="0"/>
                <a:sym typeface="Symbol" pitchFamily="18" charset="2"/>
              </a:rPr>
              <a:t>x</a:t>
            </a:r>
          </a:p>
          <a:p>
            <a:pPr eaLnBrk="1" hangingPunct="1">
              <a:lnSpc>
                <a:spcPct val="125000"/>
              </a:lnSpc>
              <a:spcBef>
                <a:spcPts val="600"/>
              </a:spcBef>
            </a:pPr>
            <a:r>
              <a:rPr lang="zh-CN" altLang="en-US" sz="2400" dirty="0" smtClean="0">
                <a:latin typeface="Times New Roman" pitchFamily="18" charset="0"/>
                <a:ea typeface="宋体" pitchFamily="2" charset="-122"/>
                <a:cs typeface="Arial" pitchFamily="34" charset="0"/>
                <a:sym typeface="Symbol" pitchFamily="18" charset="2"/>
              </a:rPr>
              <a:t>顶：</a:t>
            </a:r>
            <a:r>
              <a:rPr lang="zh-CN" altLang="en-US" sz="2400" dirty="0" smtClean="0">
                <a:latin typeface="Times New Roman" pitchFamily="18" charset="0"/>
                <a:ea typeface="宋体" pitchFamily="2" charset="-122"/>
              </a:rPr>
              <a:t>大于或等于实数</a:t>
            </a:r>
            <a:r>
              <a:rPr lang="en-US" altLang="zh-CN" sz="2400" i="1" dirty="0" smtClean="0">
                <a:latin typeface="Times New Roman" pitchFamily="18" charset="0"/>
                <a:ea typeface="宋体" pitchFamily="2" charset="-122"/>
              </a:rPr>
              <a:t>x</a:t>
            </a:r>
            <a:r>
              <a:rPr lang="zh-CN" altLang="en-US" sz="2400" dirty="0">
                <a:latin typeface="Times New Roman" pitchFamily="18" charset="0"/>
                <a:ea typeface="宋体" pitchFamily="2" charset="-122"/>
              </a:rPr>
              <a:t>的</a:t>
            </a:r>
            <a:r>
              <a:rPr lang="zh-CN" altLang="en-US" sz="2400" dirty="0" smtClean="0">
                <a:latin typeface="Times New Roman" pitchFamily="18" charset="0"/>
                <a:ea typeface="宋体" pitchFamily="2" charset="-122"/>
              </a:rPr>
              <a:t>最大整数，</a:t>
            </a:r>
            <a:r>
              <a:rPr lang="zh-CN" altLang="en-US" sz="2400" dirty="0" smtClean="0">
                <a:latin typeface="Times New Roman" pitchFamily="18" charset="0"/>
                <a:ea typeface="宋体" pitchFamily="2" charset="-122"/>
                <a:cs typeface="Arial" pitchFamily="34" charset="0"/>
                <a:sym typeface="Symbol" pitchFamily="18" charset="2"/>
              </a:rPr>
              <a:t></a:t>
            </a:r>
            <a:r>
              <a:rPr lang="en-US" altLang="zh-CN" sz="2400" i="1" dirty="0" smtClean="0">
                <a:latin typeface="Times New Roman" pitchFamily="18" charset="0"/>
                <a:ea typeface="宋体" pitchFamily="2" charset="-122"/>
                <a:cs typeface="Arial" pitchFamily="34" charset="0"/>
                <a:sym typeface="Symbol" pitchFamily="18" charset="2"/>
              </a:rPr>
              <a:t>x</a:t>
            </a:r>
            <a:r>
              <a:rPr lang="en-US" altLang="zh-CN" sz="2400" dirty="0" smtClean="0">
                <a:latin typeface="Times New Roman" pitchFamily="18" charset="0"/>
                <a:ea typeface="宋体" pitchFamily="2" charset="-122"/>
                <a:cs typeface="Arial" pitchFamily="34" charset="0"/>
                <a:sym typeface="Symbol" pitchFamily="18" charset="2"/>
              </a:rPr>
              <a:t></a:t>
            </a:r>
            <a:endParaRPr lang="en-US" altLang="zh-CN" sz="2400" dirty="0" smtClean="0">
              <a:latin typeface="Times New Roman" pitchFamily="18" charset="0"/>
              <a:ea typeface="宋体" pitchFamily="2" charset="-122"/>
            </a:endParaRPr>
          </a:p>
          <a:p>
            <a:pPr eaLnBrk="1" hangingPunct="1">
              <a:lnSpc>
                <a:spcPct val="125000"/>
              </a:lnSpc>
              <a:spcBef>
                <a:spcPts val="600"/>
              </a:spcBef>
            </a:pPr>
            <a:r>
              <a:rPr lang="zh-CN" altLang="en-US" sz="2400" dirty="0" smtClean="0">
                <a:latin typeface="Times New Roman" pitchFamily="18" charset="0"/>
                <a:ea typeface="宋体" pitchFamily="2" charset="-122"/>
              </a:rPr>
              <a:t>对任意实数</a:t>
            </a:r>
            <a:r>
              <a:rPr lang="en-US" altLang="zh-CN" sz="2400" i="1" dirty="0" smtClean="0">
                <a:latin typeface="Times New Roman" pitchFamily="18" charset="0"/>
                <a:ea typeface="宋体" pitchFamily="2" charset="-122"/>
              </a:rPr>
              <a:t>x</a:t>
            </a:r>
            <a:r>
              <a:rPr lang="zh-CN" altLang="en-US" sz="2400" dirty="0" smtClean="0">
                <a:latin typeface="Times New Roman" pitchFamily="18" charset="0"/>
                <a:ea typeface="宋体" pitchFamily="2" charset="-122"/>
              </a:rPr>
              <a:t>：</a:t>
            </a:r>
            <a:r>
              <a:rPr lang="en-US" altLang="zh-CN" sz="2400" i="1" dirty="0" smtClean="0">
                <a:latin typeface="Times New Roman" pitchFamily="18" charset="0"/>
                <a:ea typeface="宋体" pitchFamily="2" charset="-122"/>
              </a:rPr>
              <a:t>x </a:t>
            </a:r>
            <a:r>
              <a:rPr lang="en-US" altLang="zh-CN" sz="2400" dirty="0" smtClean="0">
                <a:latin typeface="Times New Roman" pitchFamily="18" charset="0"/>
                <a:ea typeface="宋体" pitchFamily="2" charset="-122"/>
              </a:rPr>
              <a:t>– 1 &lt; </a:t>
            </a:r>
            <a:r>
              <a:rPr lang="en-US" altLang="zh-CN" sz="2400" dirty="0" smtClean="0">
                <a:latin typeface="Times New Roman" pitchFamily="18" charset="0"/>
                <a:ea typeface="宋体" pitchFamily="2" charset="-122"/>
                <a:cs typeface="Arial" pitchFamily="34" charset="0"/>
                <a:sym typeface="Symbol" pitchFamily="18" charset="2"/>
              </a:rPr>
              <a:t></a:t>
            </a:r>
            <a:r>
              <a:rPr lang="en-US" altLang="zh-CN" sz="2400" i="1" dirty="0" smtClean="0">
                <a:latin typeface="Times New Roman" pitchFamily="18" charset="0"/>
                <a:ea typeface="宋体" pitchFamily="2" charset="-122"/>
                <a:cs typeface="Arial" pitchFamily="34" charset="0"/>
                <a:sym typeface="Symbol" pitchFamily="18" charset="2"/>
              </a:rPr>
              <a:t>x</a:t>
            </a:r>
            <a:r>
              <a:rPr lang="en-US" altLang="zh-CN" sz="2400" dirty="0" smtClean="0">
                <a:latin typeface="Times New Roman" pitchFamily="18" charset="0"/>
                <a:ea typeface="宋体" pitchFamily="2" charset="-122"/>
                <a:cs typeface="Arial" pitchFamily="34" charset="0"/>
                <a:sym typeface="Symbol" pitchFamily="18" charset="2"/>
              </a:rPr>
              <a:t></a:t>
            </a:r>
            <a:r>
              <a:rPr lang="en-US" altLang="zh-CN" sz="2400" dirty="0" smtClean="0">
                <a:latin typeface="Times New Roman" pitchFamily="18" charset="0"/>
                <a:ea typeface="宋体" pitchFamily="2" charset="-122"/>
              </a:rPr>
              <a:t> </a:t>
            </a:r>
            <a:r>
              <a:rPr lang="en-US" altLang="zh-CN" sz="2400" dirty="0" smtClean="0">
                <a:latin typeface="Times New Roman" pitchFamily="18" charset="0"/>
                <a:ea typeface="宋体" pitchFamily="2" charset="-122"/>
                <a:sym typeface="Symbol" pitchFamily="18" charset="2"/>
              </a:rPr>
              <a:t></a:t>
            </a:r>
            <a:r>
              <a:rPr lang="en-US" altLang="zh-CN" sz="2400" dirty="0" smtClean="0">
                <a:latin typeface="Times New Roman" pitchFamily="18" charset="0"/>
                <a:ea typeface="宋体" pitchFamily="2" charset="-122"/>
              </a:rPr>
              <a:t> </a:t>
            </a:r>
            <a:r>
              <a:rPr lang="en-US" altLang="zh-CN" sz="2400" i="1" dirty="0">
                <a:latin typeface="Times New Roman" pitchFamily="18" charset="0"/>
                <a:ea typeface="宋体" pitchFamily="2" charset="-122"/>
                <a:cs typeface="Arial" pitchFamily="34" charset="0"/>
                <a:sym typeface="Symbol" pitchFamily="18" charset="2"/>
              </a:rPr>
              <a:t>x</a:t>
            </a:r>
            <a:r>
              <a:rPr lang="en-US" altLang="zh-CN" sz="2400" dirty="0" smtClean="0">
                <a:latin typeface="Times New Roman" pitchFamily="18" charset="0"/>
                <a:ea typeface="宋体" pitchFamily="2" charset="-122"/>
              </a:rPr>
              <a:t> </a:t>
            </a:r>
            <a:r>
              <a:rPr lang="en-US" altLang="zh-CN" sz="2400" dirty="0" smtClean="0">
                <a:latin typeface="Times New Roman" pitchFamily="18" charset="0"/>
                <a:ea typeface="宋体" pitchFamily="2" charset="-122"/>
                <a:sym typeface="Symbol" pitchFamily="18" charset="2"/>
              </a:rPr>
              <a:t></a:t>
            </a:r>
            <a:r>
              <a:rPr lang="en-US" altLang="zh-CN" sz="2400" dirty="0" smtClean="0">
                <a:latin typeface="Times New Roman" pitchFamily="18" charset="0"/>
                <a:ea typeface="宋体" pitchFamily="2" charset="-122"/>
              </a:rPr>
              <a:t> </a:t>
            </a:r>
            <a:r>
              <a:rPr lang="en-US" altLang="zh-CN" sz="2400" dirty="0" smtClean="0">
                <a:latin typeface="Times New Roman" pitchFamily="18" charset="0"/>
                <a:ea typeface="宋体" pitchFamily="2" charset="-122"/>
                <a:cs typeface="Arial" pitchFamily="34" charset="0"/>
                <a:sym typeface="Symbol" pitchFamily="18" charset="2"/>
              </a:rPr>
              <a:t></a:t>
            </a:r>
            <a:r>
              <a:rPr lang="en-US" altLang="zh-CN" sz="2400" i="1" dirty="0" smtClean="0">
                <a:latin typeface="Times New Roman" pitchFamily="18" charset="0"/>
                <a:ea typeface="宋体" pitchFamily="2" charset="-122"/>
                <a:cs typeface="Arial" pitchFamily="34" charset="0"/>
                <a:sym typeface="Symbol" pitchFamily="18" charset="2"/>
              </a:rPr>
              <a:t>x</a:t>
            </a:r>
            <a:r>
              <a:rPr lang="en-US" altLang="zh-CN" sz="2400" dirty="0" smtClean="0">
                <a:latin typeface="Times New Roman" pitchFamily="18" charset="0"/>
                <a:ea typeface="宋体" pitchFamily="2" charset="-122"/>
                <a:cs typeface="Arial" pitchFamily="34" charset="0"/>
                <a:sym typeface="Symbol" pitchFamily="18" charset="2"/>
              </a:rPr>
              <a:t></a:t>
            </a:r>
            <a:r>
              <a:rPr lang="en-US" altLang="zh-CN" sz="2400" dirty="0" smtClean="0">
                <a:latin typeface="Times New Roman" pitchFamily="18" charset="0"/>
                <a:ea typeface="宋体" pitchFamily="2" charset="-122"/>
              </a:rPr>
              <a:t> &lt;</a:t>
            </a:r>
            <a:r>
              <a:rPr lang="en-US" altLang="zh-CN" sz="2400" i="1" dirty="0">
                <a:latin typeface="Times New Roman" pitchFamily="18" charset="0"/>
                <a:ea typeface="宋体" pitchFamily="2" charset="-122"/>
                <a:cs typeface="Arial" pitchFamily="34" charset="0"/>
                <a:sym typeface="Symbol" pitchFamily="18" charset="2"/>
              </a:rPr>
              <a:t> x </a:t>
            </a:r>
            <a:r>
              <a:rPr lang="en-US" altLang="zh-CN" sz="2400" dirty="0" smtClean="0">
                <a:latin typeface="Times New Roman" pitchFamily="18" charset="0"/>
                <a:ea typeface="宋体" pitchFamily="2" charset="-122"/>
              </a:rPr>
              <a:t>+ 1 </a:t>
            </a:r>
          </a:p>
          <a:p>
            <a:pPr eaLnBrk="1" hangingPunct="1">
              <a:lnSpc>
                <a:spcPct val="125000"/>
              </a:lnSpc>
              <a:spcBef>
                <a:spcPts val="600"/>
              </a:spcBef>
            </a:pPr>
            <a:r>
              <a:rPr lang="zh-CN" altLang="en-US" sz="2400" dirty="0" smtClean="0">
                <a:latin typeface="Times New Roman" pitchFamily="18" charset="0"/>
                <a:ea typeface="宋体" pitchFamily="2" charset="-122"/>
              </a:rPr>
              <a:t>对任意整数</a:t>
            </a:r>
            <a:r>
              <a:rPr lang="en-US" altLang="zh-CN" sz="2400" i="1" dirty="0" smtClean="0">
                <a:latin typeface="Times New Roman" pitchFamily="18" charset="0"/>
                <a:ea typeface="宋体" pitchFamily="2" charset="-122"/>
              </a:rPr>
              <a:t>n</a:t>
            </a:r>
            <a:r>
              <a:rPr lang="zh-CN" altLang="en-US" sz="2400" dirty="0" smtClean="0">
                <a:latin typeface="Times New Roman" pitchFamily="18" charset="0"/>
                <a:ea typeface="宋体" pitchFamily="2" charset="-122"/>
              </a:rPr>
              <a:t>： </a:t>
            </a:r>
            <a:r>
              <a:rPr lang="zh-CN" altLang="en-US" sz="2400" dirty="0" smtClean="0">
                <a:latin typeface="Times New Roman" pitchFamily="18" charset="0"/>
                <a:ea typeface="宋体" pitchFamily="2" charset="-122"/>
                <a:cs typeface="Arial" pitchFamily="34" charset="0"/>
                <a:sym typeface="Symbol" pitchFamily="18" charset="2"/>
              </a:rPr>
              <a:t></a:t>
            </a:r>
            <a:r>
              <a:rPr lang="en-US" altLang="zh-CN" sz="2400" i="1" dirty="0" smtClean="0">
                <a:latin typeface="Times New Roman" pitchFamily="18" charset="0"/>
                <a:ea typeface="宋体" pitchFamily="2" charset="-122"/>
                <a:cs typeface="Arial" pitchFamily="34" charset="0"/>
                <a:sym typeface="Symbol" pitchFamily="18" charset="2"/>
              </a:rPr>
              <a:t>n</a:t>
            </a:r>
            <a:r>
              <a:rPr lang="en-US" altLang="zh-CN" sz="2400" dirty="0" smtClean="0">
                <a:latin typeface="Times New Roman" pitchFamily="18" charset="0"/>
                <a:ea typeface="宋体" pitchFamily="2" charset="-122"/>
                <a:cs typeface="Arial" pitchFamily="34" charset="0"/>
                <a:sym typeface="Symbol" pitchFamily="18" charset="2"/>
              </a:rPr>
              <a:t>/2+</a:t>
            </a:r>
            <a:r>
              <a:rPr lang="en-US" altLang="zh-CN" sz="2400" dirty="0" smtClean="0">
                <a:latin typeface="Times New Roman" pitchFamily="18" charset="0"/>
                <a:ea typeface="宋体" pitchFamily="2" charset="-122"/>
              </a:rPr>
              <a:t> </a:t>
            </a:r>
            <a:r>
              <a:rPr lang="en-US" altLang="zh-CN" sz="2400" dirty="0" smtClean="0">
                <a:latin typeface="Times New Roman" pitchFamily="18" charset="0"/>
                <a:ea typeface="宋体" pitchFamily="2" charset="-122"/>
                <a:cs typeface="Arial" pitchFamily="34" charset="0"/>
                <a:sym typeface="Symbol" pitchFamily="18" charset="2"/>
              </a:rPr>
              <a:t></a:t>
            </a:r>
            <a:r>
              <a:rPr lang="en-US" altLang="zh-CN" sz="2400" i="1" dirty="0" smtClean="0">
                <a:latin typeface="Times New Roman" pitchFamily="18" charset="0"/>
                <a:ea typeface="宋体" pitchFamily="2" charset="-122"/>
                <a:cs typeface="Arial" pitchFamily="34" charset="0"/>
                <a:sym typeface="Symbol" pitchFamily="18" charset="2"/>
              </a:rPr>
              <a:t>n</a:t>
            </a:r>
            <a:r>
              <a:rPr lang="en-US" altLang="zh-CN" sz="2400" dirty="0" smtClean="0">
                <a:latin typeface="Times New Roman" pitchFamily="18" charset="0"/>
                <a:ea typeface="宋体" pitchFamily="2" charset="-122"/>
                <a:cs typeface="Arial" pitchFamily="34" charset="0"/>
                <a:sym typeface="Symbol" pitchFamily="18" charset="2"/>
              </a:rPr>
              <a:t>/2</a:t>
            </a:r>
            <a:r>
              <a:rPr lang="en-US" altLang="zh-CN" sz="2400" dirty="0" smtClean="0">
                <a:latin typeface="Times New Roman" pitchFamily="18" charset="0"/>
                <a:ea typeface="宋体" pitchFamily="2" charset="-122"/>
              </a:rPr>
              <a:t>=n</a:t>
            </a:r>
          </a:p>
          <a:p>
            <a:pPr eaLnBrk="1" hangingPunct="1">
              <a:lnSpc>
                <a:spcPct val="125000"/>
              </a:lnSpc>
              <a:spcBef>
                <a:spcPts val="600"/>
              </a:spcBef>
            </a:pPr>
            <a:r>
              <a:rPr lang="zh-CN" altLang="en-US" sz="2400" dirty="0" smtClean="0">
                <a:latin typeface="Times New Roman" pitchFamily="18" charset="0"/>
                <a:ea typeface="宋体" pitchFamily="2" charset="-122"/>
              </a:rPr>
              <a:t>对</a:t>
            </a:r>
            <a:r>
              <a:rPr lang="zh-CN" altLang="en-US" sz="2400" dirty="0">
                <a:latin typeface="Times New Roman" pitchFamily="18" charset="0"/>
                <a:ea typeface="宋体" pitchFamily="2" charset="-122"/>
              </a:rPr>
              <a:t>任意实数</a:t>
            </a:r>
            <a:r>
              <a:rPr lang="en-US" altLang="zh-CN" sz="2400" i="1" dirty="0">
                <a:latin typeface="Times New Roman" pitchFamily="18" charset="0"/>
                <a:ea typeface="宋体" pitchFamily="2" charset="-122"/>
              </a:rPr>
              <a:t>x</a:t>
            </a:r>
            <a:r>
              <a:rPr lang="zh-CN" altLang="en-US" sz="2400" dirty="0" smtClean="0">
                <a:latin typeface="Times New Roman" pitchFamily="18" charset="0"/>
                <a:ea typeface="宋体" pitchFamily="2" charset="-122"/>
              </a:rPr>
              <a:t>和整数</a:t>
            </a:r>
            <a:r>
              <a:rPr lang="en-US" altLang="zh-CN" sz="2400" i="1" dirty="0" smtClean="0">
                <a:latin typeface="Times New Roman" pitchFamily="18" charset="0"/>
                <a:ea typeface="宋体" pitchFamily="2" charset="-122"/>
              </a:rPr>
              <a:t>a</a:t>
            </a:r>
            <a:r>
              <a:rPr lang="en-US" altLang="zh-CN" sz="2400" dirty="0" smtClean="0">
                <a:latin typeface="Times New Roman" pitchFamily="18" charset="0"/>
                <a:ea typeface="宋体" pitchFamily="2" charset="-122"/>
              </a:rPr>
              <a:t> ≠ 0</a:t>
            </a:r>
            <a:r>
              <a:rPr lang="zh-CN" altLang="en-US" sz="2400" dirty="0" smtClean="0">
                <a:latin typeface="Times New Roman" pitchFamily="18" charset="0"/>
                <a:ea typeface="宋体" pitchFamily="2" charset="-122"/>
              </a:rPr>
              <a:t>，</a:t>
            </a:r>
            <a:r>
              <a:rPr lang="en-US" altLang="zh-CN" sz="2400" i="1" dirty="0" smtClean="0">
                <a:latin typeface="Times New Roman" pitchFamily="18" charset="0"/>
                <a:ea typeface="宋体" pitchFamily="2" charset="-122"/>
              </a:rPr>
              <a:t>b</a:t>
            </a:r>
            <a:r>
              <a:rPr lang="en-US" altLang="zh-CN" sz="2400" dirty="0" smtClean="0">
                <a:latin typeface="Times New Roman" pitchFamily="18" charset="0"/>
                <a:ea typeface="宋体" pitchFamily="2" charset="-122"/>
              </a:rPr>
              <a:t> ≠ 0</a:t>
            </a:r>
            <a:r>
              <a:rPr lang="zh-CN" altLang="en-US" sz="2400" dirty="0" smtClean="0">
                <a:latin typeface="Times New Roman" pitchFamily="18" charset="0"/>
                <a:ea typeface="宋体" pitchFamily="2" charset="-122"/>
              </a:rPr>
              <a:t>：</a:t>
            </a:r>
            <a:endParaRPr lang="en-US" altLang="zh-CN" sz="2400" dirty="0" smtClean="0">
              <a:latin typeface="Times New Roman" pitchFamily="18" charset="0"/>
              <a:ea typeface="宋体" pitchFamily="2" charset="-122"/>
            </a:endParaRPr>
          </a:p>
          <a:p>
            <a:pPr lvl="1" eaLnBrk="1" hangingPunct="1">
              <a:lnSpc>
                <a:spcPct val="125000"/>
              </a:lnSpc>
              <a:spcBef>
                <a:spcPts val="600"/>
              </a:spcBef>
            </a:pPr>
            <a:r>
              <a:rPr lang="zh-CN" altLang="en-US" b="1" dirty="0" smtClean="0">
                <a:latin typeface="Times New Roman" pitchFamily="18" charset="0"/>
                <a:ea typeface="宋体" pitchFamily="2" charset="-122"/>
                <a:cs typeface="Arial" pitchFamily="34" charset="0"/>
                <a:sym typeface="Symbol" pitchFamily="18" charset="2"/>
              </a:rPr>
              <a:t> </a:t>
            </a:r>
            <a:r>
              <a:rPr lang="en-US" altLang="zh-CN" i="1" dirty="0">
                <a:latin typeface="Times New Roman" pitchFamily="18" charset="0"/>
                <a:ea typeface="宋体" pitchFamily="2" charset="-122"/>
              </a:rPr>
              <a:t> x </a:t>
            </a:r>
            <a:r>
              <a:rPr lang="en-US" altLang="zh-CN" b="1" dirty="0" smtClean="0">
                <a:latin typeface="Times New Roman" pitchFamily="18" charset="0"/>
                <a:ea typeface="宋体" pitchFamily="2" charset="-122"/>
                <a:cs typeface="Arial" pitchFamily="34" charset="0"/>
                <a:sym typeface="Symbol" pitchFamily="18" charset="2"/>
              </a:rPr>
              <a:t>/ </a:t>
            </a:r>
            <a:r>
              <a:rPr lang="en-US" altLang="zh-CN" b="1" i="1" dirty="0" smtClean="0">
                <a:latin typeface="Times New Roman" pitchFamily="18" charset="0"/>
                <a:ea typeface="宋体" pitchFamily="2" charset="-122"/>
                <a:cs typeface="Arial" pitchFamily="34" charset="0"/>
                <a:sym typeface="Symbol" pitchFamily="18" charset="2"/>
              </a:rPr>
              <a:t>a</a:t>
            </a:r>
            <a:r>
              <a:rPr lang="en-US" altLang="zh-CN" b="1" dirty="0" smtClean="0">
                <a:latin typeface="Times New Roman" pitchFamily="18" charset="0"/>
                <a:ea typeface="宋体" pitchFamily="2" charset="-122"/>
                <a:cs typeface="Arial" pitchFamily="34" charset="0"/>
                <a:sym typeface="Symbol" pitchFamily="18" charset="2"/>
              </a:rPr>
              <a:t> / </a:t>
            </a:r>
            <a:r>
              <a:rPr lang="en-US" altLang="zh-CN" b="1" i="1" dirty="0" smtClean="0">
                <a:latin typeface="Times New Roman" pitchFamily="18" charset="0"/>
                <a:ea typeface="宋体" pitchFamily="2" charset="-122"/>
                <a:cs typeface="Arial" pitchFamily="34" charset="0"/>
                <a:sym typeface="Symbol" pitchFamily="18" charset="2"/>
              </a:rPr>
              <a:t>b</a:t>
            </a:r>
            <a:r>
              <a:rPr lang="en-US" altLang="zh-CN" b="1" dirty="0" smtClean="0">
                <a:latin typeface="Times New Roman" pitchFamily="18" charset="0"/>
                <a:ea typeface="宋体" pitchFamily="2" charset="-122"/>
                <a:cs typeface="Arial" pitchFamily="34" charset="0"/>
                <a:sym typeface="Symbol" pitchFamily="18" charset="2"/>
              </a:rPr>
              <a:t> = </a:t>
            </a:r>
            <a:r>
              <a:rPr lang="en-US" altLang="zh-CN" i="1" dirty="0">
                <a:latin typeface="Times New Roman" pitchFamily="18" charset="0"/>
                <a:ea typeface="宋体" pitchFamily="2" charset="-122"/>
              </a:rPr>
              <a:t> x </a:t>
            </a:r>
            <a:r>
              <a:rPr lang="en-US" altLang="zh-CN" b="1" dirty="0" smtClean="0">
                <a:latin typeface="Times New Roman" pitchFamily="18" charset="0"/>
                <a:ea typeface="宋体" pitchFamily="2" charset="-122"/>
                <a:cs typeface="Arial" pitchFamily="34" charset="0"/>
                <a:sym typeface="Symbol" pitchFamily="18" charset="2"/>
              </a:rPr>
              <a:t>/ </a:t>
            </a:r>
            <a:r>
              <a:rPr lang="en-US" altLang="zh-CN" b="1" i="1" dirty="0" smtClean="0">
                <a:latin typeface="Times New Roman" pitchFamily="18" charset="0"/>
                <a:ea typeface="宋体" pitchFamily="2" charset="-122"/>
                <a:cs typeface="Arial" pitchFamily="34" charset="0"/>
                <a:sym typeface="Symbol" pitchFamily="18" charset="2"/>
              </a:rPr>
              <a:t>ab</a:t>
            </a:r>
            <a:r>
              <a:rPr lang="en-US" altLang="zh-CN" b="1" dirty="0" smtClean="0">
                <a:latin typeface="Times New Roman" pitchFamily="18" charset="0"/>
                <a:ea typeface="宋体" pitchFamily="2" charset="-122"/>
                <a:cs typeface="Arial" pitchFamily="34" charset="0"/>
                <a:sym typeface="Symbol" pitchFamily="18" charset="2"/>
              </a:rPr>
              <a:t></a:t>
            </a:r>
          </a:p>
          <a:p>
            <a:pPr lvl="1" eaLnBrk="1" hangingPunct="1">
              <a:lnSpc>
                <a:spcPct val="125000"/>
              </a:lnSpc>
              <a:spcBef>
                <a:spcPts val="600"/>
              </a:spcBef>
            </a:pPr>
            <a:r>
              <a:rPr lang="en-US" altLang="zh-CN" b="1" dirty="0" smtClean="0">
                <a:latin typeface="Times New Roman" pitchFamily="18" charset="0"/>
                <a:ea typeface="宋体" pitchFamily="2" charset="-122"/>
                <a:cs typeface="Arial" pitchFamily="34" charset="0"/>
                <a:sym typeface="Symbol" pitchFamily="18" charset="2"/>
              </a:rPr>
              <a:t></a:t>
            </a:r>
            <a:r>
              <a:rPr lang="en-US" altLang="zh-CN" i="1" dirty="0">
                <a:latin typeface="Times New Roman" pitchFamily="18" charset="0"/>
                <a:ea typeface="宋体" pitchFamily="2" charset="-122"/>
              </a:rPr>
              <a:t> x </a:t>
            </a:r>
            <a:r>
              <a:rPr lang="en-US" altLang="zh-CN" b="1" dirty="0" smtClean="0">
                <a:latin typeface="Times New Roman" pitchFamily="18" charset="0"/>
                <a:ea typeface="宋体" pitchFamily="2" charset="-122"/>
                <a:cs typeface="Arial" pitchFamily="34" charset="0"/>
                <a:sym typeface="Symbol" pitchFamily="18" charset="2"/>
              </a:rPr>
              <a:t>/</a:t>
            </a:r>
            <a:r>
              <a:rPr lang="en-US" altLang="zh-CN" b="1" i="1" dirty="0">
                <a:latin typeface="Times New Roman" pitchFamily="18" charset="0"/>
                <a:ea typeface="宋体" pitchFamily="2" charset="-122"/>
                <a:cs typeface="Arial" pitchFamily="34" charset="0"/>
                <a:sym typeface="Symbol" pitchFamily="18" charset="2"/>
              </a:rPr>
              <a:t> a </a:t>
            </a:r>
            <a:r>
              <a:rPr lang="en-US" altLang="zh-CN" b="1" dirty="0" smtClean="0">
                <a:latin typeface="Times New Roman" pitchFamily="18" charset="0"/>
                <a:ea typeface="宋体" pitchFamily="2" charset="-122"/>
                <a:cs typeface="Arial" pitchFamily="34" charset="0"/>
                <a:sym typeface="Symbol" pitchFamily="18" charset="2"/>
              </a:rPr>
              <a:t> / </a:t>
            </a:r>
            <a:r>
              <a:rPr lang="en-US" altLang="zh-CN" b="1" i="1" dirty="0" smtClean="0">
                <a:latin typeface="Times New Roman" pitchFamily="18" charset="0"/>
                <a:ea typeface="宋体" pitchFamily="2" charset="-122"/>
                <a:cs typeface="Arial" pitchFamily="34" charset="0"/>
                <a:sym typeface="Symbol" pitchFamily="18" charset="2"/>
              </a:rPr>
              <a:t>b</a:t>
            </a:r>
            <a:r>
              <a:rPr lang="en-US" altLang="zh-CN" b="1" dirty="0" smtClean="0">
                <a:latin typeface="Times New Roman" pitchFamily="18" charset="0"/>
                <a:ea typeface="宋体" pitchFamily="2" charset="-122"/>
                <a:cs typeface="Arial" pitchFamily="34" charset="0"/>
                <a:sym typeface="Symbol" pitchFamily="18" charset="2"/>
              </a:rPr>
              <a:t> = </a:t>
            </a:r>
            <a:r>
              <a:rPr lang="en-US" altLang="zh-CN" i="1" dirty="0">
                <a:latin typeface="Times New Roman" pitchFamily="18" charset="0"/>
                <a:ea typeface="宋体" pitchFamily="2" charset="-122"/>
              </a:rPr>
              <a:t> x </a:t>
            </a:r>
            <a:r>
              <a:rPr lang="en-US" altLang="zh-CN" b="1" dirty="0" smtClean="0">
                <a:latin typeface="Times New Roman" pitchFamily="18" charset="0"/>
                <a:ea typeface="宋体" pitchFamily="2" charset="-122"/>
                <a:cs typeface="Arial" pitchFamily="34" charset="0"/>
                <a:sym typeface="Symbol" pitchFamily="18" charset="2"/>
              </a:rPr>
              <a:t>/ </a:t>
            </a:r>
            <a:r>
              <a:rPr lang="en-US" altLang="zh-CN" b="1" i="1" dirty="0" smtClean="0">
                <a:latin typeface="Times New Roman" pitchFamily="18" charset="0"/>
                <a:ea typeface="宋体" pitchFamily="2" charset="-122"/>
                <a:cs typeface="Arial" pitchFamily="34" charset="0"/>
                <a:sym typeface="Symbol" pitchFamily="18" charset="2"/>
              </a:rPr>
              <a:t>ab</a:t>
            </a:r>
            <a:r>
              <a:rPr lang="en-US" altLang="zh-CN" b="1" dirty="0" smtClean="0">
                <a:latin typeface="Times New Roman" pitchFamily="18" charset="0"/>
                <a:ea typeface="宋体" pitchFamily="2" charset="-122"/>
                <a:cs typeface="Arial" pitchFamily="34" charset="0"/>
                <a:sym typeface="Symbol" pitchFamily="18" charset="2"/>
              </a:rPr>
              <a:t></a:t>
            </a:r>
          </a:p>
          <a:p>
            <a:pPr eaLnBrk="1" hangingPunct="1">
              <a:lnSpc>
                <a:spcPct val="125000"/>
              </a:lnSpc>
              <a:spcBef>
                <a:spcPts val="600"/>
              </a:spcBef>
            </a:pPr>
            <a:r>
              <a:rPr lang="zh-CN" altLang="en-US" sz="2400" dirty="0" smtClean="0">
                <a:latin typeface="Times New Roman" pitchFamily="18" charset="0"/>
                <a:ea typeface="宋体" pitchFamily="2" charset="-122"/>
              </a:rPr>
              <a:t>向下取整函数和向上取整函数是单调递增的；</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152400"/>
            <a:ext cx="7772400" cy="1143000"/>
          </a:xfrm>
        </p:spPr>
        <p:txBody>
          <a:bodyPr/>
          <a:lstStyle/>
          <a:p>
            <a:pPr eaLnBrk="1" hangingPunct="1"/>
            <a:r>
              <a:rPr lang="en-US" altLang="zh-CN" dirty="0" smtClean="0"/>
              <a:t>1.3 </a:t>
            </a:r>
            <a:r>
              <a:rPr lang="zh-CN" altLang="en-US" dirty="0"/>
              <a:t>渐近记号 </a:t>
            </a:r>
            <a:r>
              <a:rPr lang="en-US" altLang="zh-CN" dirty="0"/>
              <a:t>— </a:t>
            </a:r>
            <a:r>
              <a:rPr lang="zh-CN" altLang="en-US" sz="3200" dirty="0"/>
              <a:t>常用函数 </a:t>
            </a:r>
            <a:r>
              <a:rPr lang="en-US" altLang="zh-CN" dirty="0"/>
              <a:t>(1)</a:t>
            </a:r>
            <a:endParaRPr lang="zh-CN" altLang="en-US" sz="3600" dirty="0" smtClean="0">
              <a:sym typeface="Symbol" pitchFamily="18" charset="2"/>
            </a:endParaRPr>
          </a:p>
        </p:txBody>
      </p:sp>
      <p:sp>
        <p:nvSpPr>
          <p:cNvPr id="24579" name="Rectangle 3"/>
          <p:cNvSpPr>
            <a:spLocks noGrp="1" noChangeArrowheads="1"/>
          </p:cNvSpPr>
          <p:nvPr>
            <p:ph idx="1"/>
          </p:nvPr>
        </p:nvSpPr>
        <p:spPr>
          <a:xfrm>
            <a:off x="381000" y="1371600"/>
            <a:ext cx="8534400" cy="5257800"/>
          </a:xfrm>
        </p:spPr>
        <p:txBody>
          <a:bodyPr/>
          <a:lstStyle/>
          <a:p>
            <a:pPr marL="0" indent="0" eaLnBrk="1" hangingPunct="1">
              <a:lnSpc>
                <a:spcPct val="125000"/>
              </a:lnSpc>
              <a:spcBef>
                <a:spcPts val="600"/>
              </a:spcBef>
              <a:buNone/>
            </a:pPr>
            <a:r>
              <a:rPr lang="zh-CN" altLang="en-US" dirty="0">
                <a:solidFill>
                  <a:srgbClr val="0000CC"/>
                </a:solidFill>
                <a:latin typeface="黑体" pitchFamily="49" charset="-122"/>
                <a:ea typeface="黑体" pitchFamily="49" charset="-122"/>
              </a:rPr>
              <a:t>多项式：</a:t>
            </a:r>
          </a:p>
          <a:p>
            <a:pPr eaLnBrk="1" hangingPunct="1">
              <a:lnSpc>
                <a:spcPct val="120000"/>
              </a:lnSpc>
              <a:spcBef>
                <a:spcPts val="600"/>
              </a:spcBef>
            </a:pPr>
            <a:r>
              <a:rPr lang="zh-CN" altLang="en-US" sz="2400" dirty="0" smtClean="0">
                <a:latin typeface="Times New Roman" pitchFamily="18" charset="0"/>
                <a:ea typeface="宋体" pitchFamily="2" charset="-122"/>
              </a:rPr>
              <a:t>给定一个</a:t>
            </a:r>
            <a:r>
              <a:rPr lang="zh-CN" altLang="en-US" sz="2400" dirty="0">
                <a:latin typeface="Times New Roman" pitchFamily="18" charset="0"/>
                <a:ea typeface="宋体" pitchFamily="2" charset="-122"/>
              </a:rPr>
              <a:t>非负</a:t>
            </a:r>
            <a:r>
              <a:rPr lang="zh-CN" altLang="en-US" sz="2400" dirty="0" smtClean="0">
                <a:latin typeface="Times New Roman" pitchFamily="18" charset="0"/>
                <a:ea typeface="宋体" pitchFamily="2" charset="-122"/>
              </a:rPr>
              <a:t>整数</a:t>
            </a:r>
            <a:r>
              <a:rPr lang="en-US" altLang="zh-CN" sz="2400" i="1" dirty="0" smtClean="0">
                <a:latin typeface="Times New Roman" pitchFamily="18" charset="0"/>
                <a:ea typeface="宋体" pitchFamily="2" charset="-122"/>
              </a:rPr>
              <a:t>d</a:t>
            </a:r>
            <a:r>
              <a:rPr lang="zh-CN" altLang="en-US" sz="2400" dirty="0" smtClean="0">
                <a:latin typeface="Times New Roman" pitchFamily="18" charset="0"/>
                <a:ea typeface="宋体" pitchFamily="2" charset="-122"/>
              </a:rPr>
              <a:t>，</a:t>
            </a:r>
            <a:r>
              <a:rPr lang="en-US" altLang="zh-CN" sz="2400" i="1" dirty="0" smtClean="0">
                <a:latin typeface="Times New Roman" pitchFamily="18" charset="0"/>
                <a:ea typeface="宋体" pitchFamily="2" charset="-122"/>
              </a:rPr>
              <a:t>n</a:t>
            </a:r>
            <a:r>
              <a:rPr lang="zh-CN" altLang="en-US" sz="2400" dirty="0" smtClean="0">
                <a:latin typeface="Times New Roman" pitchFamily="18" charset="0"/>
                <a:ea typeface="宋体" pitchFamily="2" charset="-122"/>
              </a:rPr>
              <a:t>的</a:t>
            </a:r>
            <a:r>
              <a:rPr lang="en-US" altLang="zh-CN" sz="2400" i="1" dirty="0" smtClean="0">
                <a:latin typeface="Times New Roman" pitchFamily="18" charset="0"/>
                <a:ea typeface="宋体" pitchFamily="2" charset="-122"/>
              </a:rPr>
              <a:t>d</a:t>
            </a:r>
            <a:r>
              <a:rPr lang="zh-CN" altLang="en-US" sz="2400" dirty="0" smtClean="0">
                <a:latin typeface="Times New Roman" pitchFamily="18" charset="0"/>
                <a:ea typeface="宋体" pitchFamily="2" charset="-122"/>
              </a:rPr>
              <a:t>次多项式是具有如下形式的函数：</a:t>
            </a:r>
            <a:endParaRPr lang="en-US" altLang="zh-CN" sz="2400" dirty="0" smtClean="0">
              <a:latin typeface="Times New Roman" pitchFamily="18" charset="0"/>
              <a:ea typeface="宋体" pitchFamily="2" charset="-122"/>
            </a:endParaRPr>
          </a:p>
          <a:p>
            <a:pPr eaLnBrk="1" hangingPunct="1">
              <a:lnSpc>
                <a:spcPct val="120000"/>
              </a:lnSpc>
              <a:spcBef>
                <a:spcPts val="600"/>
              </a:spcBef>
            </a:pPr>
            <a:endParaRPr lang="zh-CN" altLang="en-US" sz="2400" dirty="0" smtClean="0">
              <a:latin typeface="Times New Roman" pitchFamily="18" charset="0"/>
              <a:ea typeface="宋体" pitchFamily="2" charset="-122"/>
            </a:endParaRPr>
          </a:p>
          <a:p>
            <a:pPr eaLnBrk="1" hangingPunct="1">
              <a:lnSpc>
                <a:spcPct val="120000"/>
              </a:lnSpc>
              <a:spcBef>
                <a:spcPts val="600"/>
              </a:spcBef>
              <a:buFont typeface="Wingdings" pitchFamily="2" charset="2"/>
              <a:buNone/>
            </a:pPr>
            <a:r>
              <a:rPr lang="zh-CN" altLang="en-US" sz="2400" dirty="0" smtClean="0">
                <a:latin typeface="Times New Roman" pitchFamily="18" charset="0"/>
                <a:ea typeface="宋体" pitchFamily="2" charset="-122"/>
              </a:rPr>
              <a:t>	</a:t>
            </a:r>
            <a:endParaRPr lang="en-US" altLang="zh-CN" sz="2400" dirty="0" smtClean="0">
              <a:latin typeface="Times New Roman" pitchFamily="18" charset="0"/>
              <a:ea typeface="宋体" pitchFamily="2" charset="-122"/>
            </a:endParaRPr>
          </a:p>
          <a:p>
            <a:pPr eaLnBrk="1" hangingPunct="1">
              <a:lnSpc>
                <a:spcPct val="120000"/>
              </a:lnSpc>
              <a:spcBef>
                <a:spcPts val="600"/>
              </a:spcBef>
              <a:buFont typeface="Wingdings" pitchFamily="2" charset="2"/>
              <a:buNone/>
            </a:pPr>
            <a:r>
              <a:rPr lang="en-US" altLang="zh-CN" sz="2400" dirty="0">
                <a:latin typeface="Times New Roman" pitchFamily="18" charset="0"/>
                <a:ea typeface="宋体" pitchFamily="2" charset="-122"/>
              </a:rPr>
              <a:t> </a:t>
            </a:r>
            <a:r>
              <a:rPr lang="en-US" altLang="zh-CN" sz="2400" dirty="0" smtClean="0">
                <a:latin typeface="Times New Roman" pitchFamily="18" charset="0"/>
                <a:ea typeface="宋体" pitchFamily="2" charset="-122"/>
              </a:rPr>
              <a:t>   </a:t>
            </a:r>
            <a:r>
              <a:rPr lang="zh-CN" altLang="en-US" sz="2400" dirty="0" smtClean="0">
                <a:latin typeface="Times New Roman" pitchFamily="18" charset="0"/>
                <a:ea typeface="宋体" pitchFamily="2" charset="-122"/>
              </a:rPr>
              <a:t>其中常量</a:t>
            </a:r>
            <a:r>
              <a:rPr lang="en-US" altLang="zh-CN" sz="2400" i="1" dirty="0" err="1" smtClean="0">
                <a:latin typeface="Times New Roman" pitchFamily="18" charset="0"/>
                <a:ea typeface="宋体" pitchFamily="2" charset="-122"/>
              </a:rPr>
              <a:t>a</a:t>
            </a:r>
            <a:r>
              <a:rPr lang="en-US" altLang="zh-CN" sz="2400" i="1" baseline="-25000" dirty="0" err="1" smtClean="0">
                <a:latin typeface="Times New Roman" pitchFamily="18" charset="0"/>
                <a:ea typeface="宋体" pitchFamily="2" charset="-122"/>
              </a:rPr>
              <a:t>i</a:t>
            </a:r>
            <a:r>
              <a:rPr lang="zh-CN" altLang="en-US" sz="2400" dirty="0" smtClean="0">
                <a:latin typeface="Times New Roman" pitchFamily="18" charset="0"/>
                <a:ea typeface="宋体" pitchFamily="2" charset="-122"/>
              </a:rPr>
              <a:t>是多项式的系数且</a:t>
            </a:r>
            <a:r>
              <a:rPr lang="en-US" altLang="zh-CN" sz="2400" i="1" dirty="0" smtClean="0">
                <a:latin typeface="Times New Roman" pitchFamily="18" charset="0"/>
                <a:ea typeface="宋体" pitchFamily="2" charset="-122"/>
              </a:rPr>
              <a:t>a</a:t>
            </a:r>
            <a:r>
              <a:rPr lang="en-US" altLang="zh-CN" sz="2400" i="1" baseline="-25000" dirty="0" smtClean="0">
                <a:latin typeface="Times New Roman" pitchFamily="18" charset="0"/>
                <a:ea typeface="宋体" pitchFamily="2" charset="-122"/>
              </a:rPr>
              <a:t>d</a:t>
            </a:r>
            <a:r>
              <a:rPr lang="en-US" altLang="zh-CN" sz="2400" baseline="-25000" dirty="0" smtClean="0">
                <a:latin typeface="Times New Roman" pitchFamily="18" charset="0"/>
                <a:ea typeface="宋体" pitchFamily="2" charset="-122"/>
              </a:rPr>
              <a:t> </a:t>
            </a:r>
            <a:r>
              <a:rPr lang="en-US" altLang="zh-CN" sz="2400" dirty="0" smtClean="0">
                <a:latin typeface="Times New Roman" pitchFamily="18" charset="0"/>
                <a:ea typeface="宋体" pitchFamily="2" charset="-122"/>
              </a:rPr>
              <a:t>≠ 0</a:t>
            </a:r>
            <a:r>
              <a:rPr lang="zh-CN" altLang="en-US" sz="2400" dirty="0" smtClean="0">
                <a:latin typeface="Times New Roman" pitchFamily="18" charset="0"/>
                <a:ea typeface="宋体" pitchFamily="2" charset="-122"/>
              </a:rPr>
              <a:t>。</a:t>
            </a:r>
            <a:endParaRPr lang="en-US" altLang="zh-CN" sz="2400" dirty="0" smtClean="0">
              <a:latin typeface="Times New Roman" pitchFamily="18" charset="0"/>
              <a:ea typeface="宋体" pitchFamily="2" charset="-122"/>
            </a:endParaRPr>
          </a:p>
          <a:p>
            <a:pPr eaLnBrk="1" hangingPunct="1">
              <a:lnSpc>
                <a:spcPct val="120000"/>
              </a:lnSpc>
              <a:spcBef>
                <a:spcPts val="600"/>
              </a:spcBef>
            </a:pPr>
            <a:r>
              <a:rPr lang="zh-CN" altLang="en-US" sz="2400" dirty="0" smtClean="0">
                <a:latin typeface="Times New Roman" pitchFamily="18" charset="0"/>
                <a:ea typeface="宋体" pitchFamily="2" charset="-122"/>
              </a:rPr>
              <a:t>一个多项式是渐近正的，当且仅当</a:t>
            </a:r>
            <a:r>
              <a:rPr lang="en-US" altLang="zh-CN" sz="2400" i="1" dirty="0" smtClean="0">
                <a:latin typeface="Times New Roman" pitchFamily="18" charset="0"/>
                <a:ea typeface="宋体" pitchFamily="2" charset="-122"/>
              </a:rPr>
              <a:t>a</a:t>
            </a:r>
            <a:r>
              <a:rPr lang="en-US" altLang="zh-CN" sz="2400" i="1" baseline="-25000" dirty="0" smtClean="0">
                <a:latin typeface="Times New Roman" pitchFamily="18" charset="0"/>
                <a:ea typeface="宋体" pitchFamily="2" charset="-122"/>
              </a:rPr>
              <a:t>d</a:t>
            </a:r>
            <a:r>
              <a:rPr lang="en-US" altLang="zh-CN" sz="2400" baseline="-25000" dirty="0" smtClean="0">
                <a:latin typeface="Times New Roman" pitchFamily="18" charset="0"/>
                <a:ea typeface="宋体" pitchFamily="2" charset="-122"/>
              </a:rPr>
              <a:t> </a:t>
            </a:r>
            <a:r>
              <a:rPr lang="en-US" altLang="zh-CN" sz="2400" dirty="0" smtClean="0">
                <a:latin typeface="Times New Roman" pitchFamily="18" charset="0"/>
                <a:ea typeface="宋体" pitchFamily="2" charset="-122"/>
              </a:rPr>
              <a:t>&gt; 0</a:t>
            </a:r>
          </a:p>
          <a:p>
            <a:pPr eaLnBrk="1" hangingPunct="1">
              <a:lnSpc>
                <a:spcPct val="120000"/>
              </a:lnSpc>
              <a:spcBef>
                <a:spcPts val="600"/>
              </a:spcBef>
            </a:pPr>
            <a:r>
              <a:rPr lang="zh-CN" altLang="en-US" sz="2400" dirty="0" smtClean="0">
                <a:latin typeface="Times New Roman" pitchFamily="18" charset="0"/>
                <a:ea typeface="宋体" pitchFamily="2" charset="-122"/>
              </a:rPr>
              <a:t>对一个</a:t>
            </a:r>
            <a:r>
              <a:rPr lang="en-US" altLang="zh-CN" sz="2400" i="1" dirty="0" smtClean="0">
                <a:latin typeface="Times New Roman" pitchFamily="18" charset="0"/>
                <a:ea typeface="宋体" pitchFamily="2" charset="-122"/>
              </a:rPr>
              <a:t>d</a:t>
            </a:r>
            <a:r>
              <a:rPr lang="zh-CN" altLang="en-US" sz="2400" dirty="0" smtClean="0">
                <a:latin typeface="Times New Roman" pitchFamily="18" charset="0"/>
                <a:ea typeface="宋体" pitchFamily="2" charset="-122"/>
              </a:rPr>
              <a:t>次的渐近正多项式</a:t>
            </a:r>
            <a:r>
              <a:rPr lang="en-US" altLang="zh-CN" sz="2400" i="1" dirty="0" smtClean="0">
                <a:latin typeface="Times New Roman" pitchFamily="18" charset="0"/>
                <a:ea typeface="宋体" pitchFamily="2" charset="-122"/>
              </a:rPr>
              <a:t>p</a:t>
            </a:r>
            <a:r>
              <a:rPr lang="en-US" altLang="zh-CN" sz="2400" dirty="0" smtClean="0">
                <a:latin typeface="Times New Roman" pitchFamily="18" charset="0"/>
                <a:ea typeface="宋体" pitchFamily="2" charset="-122"/>
              </a:rPr>
              <a:t>(</a:t>
            </a:r>
            <a:r>
              <a:rPr lang="en-US" altLang="zh-CN" sz="2400" i="1" dirty="0" smtClean="0">
                <a:latin typeface="Times New Roman" pitchFamily="18" charset="0"/>
                <a:ea typeface="宋体" pitchFamily="2" charset="-122"/>
              </a:rPr>
              <a:t>n</a:t>
            </a:r>
            <a:r>
              <a:rPr lang="en-US" altLang="zh-CN" sz="2400" dirty="0" smtClean="0">
                <a:latin typeface="Times New Roman" pitchFamily="18" charset="0"/>
                <a:ea typeface="宋体" pitchFamily="2" charset="-122"/>
              </a:rPr>
              <a:t>)</a:t>
            </a:r>
            <a:r>
              <a:rPr lang="zh-CN" altLang="en-US" sz="2400" dirty="0" smtClean="0">
                <a:latin typeface="Times New Roman" pitchFamily="18" charset="0"/>
                <a:ea typeface="宋体" pitchFamily="2" charset="-122"/>
              </a:rPr>
              <a:t>，有</a:t>
            </a:r>
            <a:r>
              <a:rPr lang="en-US" altLang="zh-CN" sz="2400" i="1" dirty="0" smtClean="0">
                <a:latin typeface="Times New Roman" pitchFamily="18" charset="0"/>
                <a:ea typeface="宋体" pitchFamily="2" charset="-122"/>
              </a:rPr>
              <a:t>p</a:t>
            </a:r>
            <a:r>
              <a:rPr lang="en-US" altLang="zh-CN" sz="2400" dirty="0" smtClean="0">
                <a:latin typeface="Times New Roman" pitchFamily="18" charset="0"/>
                <a:ea typeface="宋体" pitchFamily="2" charset="-122"/>
              </a:rPr>
              <a:t>(</a:t>
            </a:r>
            <a:r>
              <a:rPr lang="en-US" altLang="zh-CN" sz="2400" i="1" dirty="0" smtClean="0">
                <a:latin typeface="Times New Roman" pitchFamily="18" charset="0"/>
                <a:ea typeface="宋体" pitchFamily="2" charset="-122"/>
              </a:rPr>
              <a:t>n</a:t>
            </a:r>
            <a:r>
              <a:rPr lang="en-US" altLang="zh-CN" sz="2400" dirty="0" smtClean="0">
                <a:latin typeface="Times New Roman" pitchFamily="18" charset="0"/>
                <a:ea typeface="宋体" pitchFamily="2" charset="-122"/>
              </a:rPr>
              <a:t>) = </a:t>
            </a:r>
            <a:r>
              <a:rPr lang="en-US" altLang="zh-CN" sz="2400" dirty="0" smtClean="0">
                <a:latin typeface="Times New Roman" pitchFamily="18" charset="0"/>
                <a:ea typeface="宋体" pitchFamily="2" charset="-122"/>
                <a:sym typeface="Symbol" pitchFamily="18" charset="2"/>
              </a:rPr>
              <a:t></a:t>
            </a:r>
            <a:r>
              <a:rPr lang="en-US" altLang="zh-CN" sz="2400" dirty="0" smtClean="0">
                <a:latin typeface="Times New Roman" pitchFamily="18" charset="0"/>
                <a:ea typeface="宋体" pitchFamily="2" charset="-122"/>
              </a:rPr>
              <a:t>(</a:t>
            </a:r>
            <a:r>
              <a:rPr lang="en-US" altLang="zh-CN" sz="2400" i="1" dirty="0" err="1" smtClean="0">
                <a:latin typeface="Times New Roman" pitchFamily="18" charset="0"/>
                <a:ea typeface="宋体" pitchFamily="2" charset="-122"/>
              </a:rPr>
              <a:t>n</a:t>
            </a:r>
            <a:r>
              <a:rPr lang="en-US" altLang="zh-CN" sz="2400" i="1" baseline="30000" dirty="0" err="1" smtClean="0">
                <a:latin typeface="Times New Roman" pitchFamily="18" charset="0"/>
                <a:ea typeface="宋体" pitchFamily="2" charset="-122"/>
              </a:rPr>
              <a:t>d</a:t>
            </a:r>
            <a:r>
              <a:rPr lang="en-US" altLang="zh-CN" sz="2400" dirty="0" smtClean="0">
                <a:latin typeface="Times New Roman" pitchFamily="18" charset="0"/>
                <a:ea typeface="宋体" pitchFamily="2" charset="-122"/>
              </a:rPr>
              <a:t>)</a:t>
            </a:r>
            <a:r>
              <a:rPr lang="zh-CN" altLang="en-US" sz="2400" dirty="0" smtClean="0">
                <a:latin typeface="Times New Roman" pitchFamily="18" charset="0"/>
                <a:ea typeface="宋体" pitchFamily="2" charset="-122"/>
              </a:rPr>
              <a:t>。</a:t>
            </a:r>
            <a:endParaRPr lang="en-US" altLang="zh-CN" sz="2400" dirty="0" smtClean="0">
              <a:latin typeface="Times New Roman" pitchFamily="18" charset="0"/>
              <a:ea typeface="宋体" pitchFamily="2" charset="-122"/>
            </a:endParaRPr>
          </a:p>
          <a:p>
            <a:pPr eaLnBrk="1" hangingPunct="1">
              <a:lnSpc>
                <a:spcPct val="120000"/>
              </a:lnSpc>
              <a:spcBef>
                <a:spcPts val="600"/>
              </a:spcBef>
            </a:pPr>
            <a:r>
              <a:rPr lang="zh-CN" altLang="en-US" sz="2400" dirty="0" smtClean="0">
                <a:latin typeface="Times New Roman" pitchFamily="18" charset="0"/>
                <a:ea typeface="宋体" pitchFamily="2" charset="-122"/>
              </a:rPr>
              <a:t>对函数</a:t>
            </a:r>
            <a:r>
              <a:rPr lang="en-US" altLang="zh-CN" sz="2400" i="1" dirty="0" err="1" smtClean="0">
                <a:latin typeface="Times New Roman" pitchFamily="18" charset="0"/>
                <a:ea typeface="宋体" pitchFamily="2" charset="-122"/>
              </a:rPr>
              <a:t>n</a:t>
            </a:r>
            <a:r>
              <a:rPr lang="en-US" altLang="zh-CN" sz="2400" i="1" baseline="30000" dirty="0" err="1" smtClean="0">
                <a:latin typeface="Times New Roman" pitchFamily="18" charset="0"/>
                <a:ea typeface="宋体" pitchFamily="2" charset="-122"/>
              </a:rPr>
              <a:t>a</a:t>
            </a:r>
            <a:r>
              <a:rPr lang="en-US" altLang="zh-CN" sz="2400" baseline="30000" dirty="0" smtClean="0">
                <a:latin typeface="Times New Roman" pitchFamily="18" charset="0"/>
                <a:ea typeface="宋体" pitchFamily="2" charset="-122"/>
              </a:rPr>
              <a:t> </a:t>
            </a:r>
            <a:r>
              <a:rPr lang="zh-CN" altLang="en-US" sz="2400" dirty="0" smtClean="0">
                <a:latin typeface="Times New Roman" pitchFamily="18" charset="0"/>
                <a:ea typeface="宋体" pitchFamily="2" charset="-122"/>
              </a:rPr>
              <a:t>，当</a:t>
            </a:r>
            <a:r>
              <a:rPr lang="en-US" altLang="zh-CN" sz="2400" i="1" dirty="0" smtClean="0">
                <a:latin typeface="Times New Roman" pitchFamily="18" charset="0"/>
                <a:ea typeface="宋体" pitchFamily="2" charset="-122"/>
              </a:rPr>
              <a:t>a</a:t>
            </a:r>
            <a:r>
              <a:rPr lang="en-US" altLang="zh-CN" sz="2400" dirty="0" smtClean="0">
                <a:latin typeface="Times New Roman" pitchFamily="18" charset="0"/>
                <a:ea typeface="宋体" pitchFamily="2" charset="-122"/>
              </a:rPr>
              <a:t> </a:t>
            </a:r>
            <a:r>
              <a:rPr lang="en-US" altLang="zh-CN" sz="2400" dirty="0" smtClean="0">
                <a:latin typeface="Times New Roman" pitchFamily="18" charset="0"/>
                <a:ea typeface="宋体" pitchFamily="2" charset="-122"/>
                <a:sym typeface="Symbol" pitchFamily="18" charset="2"/>
              </a:rPr>
              <a:t> 0</a:t>
            </a:r>
            <a:r>
              <a:rPr lang="zh-CN" altLang="en-US" sz="2400" dirty="0" smtClean="0">
                <a:latin typeface="Times New Roman" pitchFamily="18" charset="0"/>
                <a:ea typeface="宋体" pitchFamily="2" charset="-122"/>
              </a:rPr>
              <a:t>时单调增，</a:t>
            </a:r>
            <a:r>
              <a:rPr lang="en-US" altLang="zh-CN" sz="2400" i="1" dirty="0" smtClean="0">
                <a:latin typeface="Times New Roman" pitchFamily="18" charset="0"/>
                <a:ea typeface="宋体" pitchFamily="2" charset="-122"/>
              </a:rPr>
              <a:t>a</a:t>
            </a:r>
            <a:r>
              <a:rPr lang="en-US" altLang="zh-CN" sz="2400" dirty="0" smtClean="0">
                <a:latin typeface="Times New Roman" pitchFamily="18" charset="0"/>
                <a:ea typeface="宋体" pitchFamily="2" charset="-122"/>
              </a:rPr>
              <a:t> </a:t>
            </a:r>
            <a:r>
              <a:rPr lang="en-US" altLang="zh-CN" sz="2400" dirty="0" smtClean="0">
                <a:latin typeface="Times New Roman" pitchFamily="18" charset="0"/>
                <a:ea typeface="宋体" pitchFamily="2" charset="-122"/>
                <a:sym typeface="Symbol" pitchFamily="18" charset="2"/>
              </a:rPr>
              <a:t></a:t>
            </a:r>
            <a:r>
              <a:rPr lang="en-US" altLang="zh-CN" sz="2400" dirty="0" smtClean="0">
                <a:latin typeface="Times New Roman" pitchFamily="18" charset="0"/>
                <a:ea typeface="宋体" pitchFamily="2" charset="-122"/>
              </a:rPr>
              <a:t> 0</a:t>
            </a:r>
            <a:r>
              <a:rPr lang="zh-CN" altLang="en-US" sz="2400" dirty="0" smtClean="0">
                <a:latin typeface="Times New Roman" pitchFamily="18" charset="0"/>
                <a:ea typeface="宋体" pitchFamily="2" charset="-122"/>
              </a:rPr>
              <a:t>时单调减。</a:t>
            </a:r>
          </a:p>
          <a:p>
            <a:pPr eaLnBrk="1" hangingPunct="1">
              <a:lnSpc>
                <a:spcPct val="120000"/>
              </a:lnSpc>
              <a:spcBef>
                <a:spcPts val="600"/>
              </a:spcBef>
            </a:pPr>
            <a:r>
              <a:rPr lang="zh-CN" altLang="en-US" sz="2400" dirty="0" smtClean="0">
                <a:latin typeface="Times New Roman" pitchFamily="18" charset="0"/>
                <a:ea typeface="宋体" pitchFamily="2" charset="-122"/>
              </a:rPr>
              <a:t>若对某个常量</a:t>
            </a:r>
            <a:r>
              <a:rPr lang="en-US" altLang="zh-CN" sz="2400" i="1" dirty="0" smtClean="0">
                <a:latin typeface="Times New Roman" pitchFamily="18" charset="0"/>
                <a:ea typeface="宋体" pitchFamily="2" charset="-122"/>
              </a:rPr>
              <a:t>k</a:t>
            </a:r>
            <a:r>
              <a:rPr lang="zh-CN" altLang="en-US" sz="2400" dirty="0" smtClean="0">
                <a:latin typeface="Times New Roman" pitchFamily="18" charset="0"/>
                <a:ea typeface="宋体" pitchFamily="2" charset="-122"/>
              </a:rPr>
              <a:t>，使</a:t>
            </a:r>
            <a:r>
              <a:rPr lang="en-US" altLang="zh-CN" sz="2400" i="1" dirty="0" smtClean="0">
                <a:latin typeface="Times New Roman" pitchFamily="18" charset="0"/>
                <a:ea typeface="宋体" pitchFamily="2" charset="-122"/>
              </a:rPr>
              <a:t>f</a:t>
            </a:r>
            <a:r>
              <a:rPr lang="en-US" altLang="zh-CN" sz="2400" dirty="0" smtClean="0">
                <a:latin typeface="Times New Roman" pitchFamily="18" charset="0"/>
                <a:ea typeface="宋体" pitchFamily="2" charset="-122"/>
              </a:rPr>
              <a:t>(</a:t>
            </a:r>
            <a:r>
              <a:rPr lang="en-US" altLang="zh-CN" sz="2400" i="1" dirty="0" smtClean="0">
                <a:latin typeface="Times New Roman" pitchFamily="18" charset="0"/>
                <a:ea typeface="宋体" pitchFamily="2" charset="-122"/>
              </a:rPr>
              <a:t>n</a:t>
            </a:r>
            <a:r>
              <a:rPr lang="en-US" altLang="zh-CN" sz="2400" dirty="0" smtClean="0">
                <a:latin typeface="Times New Roman" pitchFamily="18" charset="0"/>
                <a:ea typeface="宋体" pitchFamily="2" charset="-122"/>
              </a:rPr>
              <a:t>) = </a:t>
            </a:r>
            <a:r>
              <a:rPr lang="en-US" altLang="zh-CN" sz="2400" i="1" dirty="0" smtClean="0">
                <a:latin typeface="Times New Roman" pitchFamily="18" charset="0"/>
                <a:ea typeface="宋体" pitchFamily="2" charset="-122"/>
              </a:rPr>
              <a:t>O</a:t>
            </a:r>
            <a:r>
              <a:rPr lang="en-US" altLang="zh-CN" sz="2400" dirty="0" smtClean="0">
                <a:latin typeface="Times New Roman" pitchFamily="18" charset="0"/>
                <a:ea typeface="宋体" pitchFamily="2" charset="-122"/>
              </a:rPr>
              <a:t>(</a:t>
            </a:r>
            <a:r>
              <a:rPr lang="en-US" altLang="zh-CN" sz="2400" i="1" dirty="0" err="1" smtClean="0">
                <a:latin typeface="Times New Roman" pitchFamily="18" charset="0"/>
                <a:ea typeface="宋体" pitchFamily="2" charset="-122"/>
              </a:rPr>
              <a:t>n</a:t>
            </a:r>
            <a:r>
              <a:rPr lang="en-US" altLang="zh-CN" sz="2400" i="1" baseline="30000" dirty="0" err="1" smtClean="0">
                <a:latin typeface="Times New Roman" pitchFamily="18" charset="0"/>
                <a:ea typeface="宋体" pitchFamily="2" charset="-122"/>
              </a:rPr>
              <a:t>k</a:t>
            </a:r>
            <a:r>
              <a:rPr lang="en-US" altLang="zh-CN" sz="2400" dirty="0" smtClean="0">
                <a:latin typeface="Times New Roman" pitchFamily="18" charset="0"/>
                <a:ea typeface="宋体" pitchFamily="2" charset="-122"/>
              </a:rPr>
              <a:t>)</a:t>
            </a:r>
            <a:r>
              <a:rPr lang="zh-CN" altLang="en-US" sz="2400" dirty="0" smtClean="0">
                <a:latin typeface="Times New Roman" pitchFamily="18" charset="0"/>
                <a:ea typeface="宋体" pitchFamily="2" charset="-122"/>
              </a:rPr>
              <a:t>，则称函数</a:t>
            </a:r>
            <a:r>
              <a:rPr lang="en-US" altLang="zh-CN" sz="2400" dirty="0">
                <a:latin typeface="Times New Roman" pitchFamily="18" charset="0"/>
                <a:ea typeface="宋体" pitchFamily="2" charset="-122"/>
              </a:rPr>
              <a:t>f(n</a:t>
            </a:r>
            <a:r>
              <a:rPr lang="en-US" altLang="zh-CN" sz="2400" dirty="0" smtClean="0">
                <a:latin typeface="Times New Roman" pitchFamily="18" charset="0"/>
                <a:ea typeface="宋体" pitchFamily="2" charset="-122"/>
              </a:rPr>
              <a:t>)</a:t>
            </a:r>
            <a:r>
              <a:rPr lang="zh-CN" altLang="en-US" sz="2400" dirty="0" smtClean="0">
                <a:latin typeface="Times New Roman" pitchFamily="18" charset="0"/>
                <a:ea typeface="宋体" pitchFamily="2" charset="-122"/>
              </a:rPr>
              <a:t>是</a:t>
            </a:r>
            <a:r>
              <a:rPr lang="zh-CN" altLang="en-US" sz="2400" dirty="0" smtClean="0">
                <a:solidFill>
                  <a:srgbClr val="0000CC"/>
                </a:solidFill>
                <a:latin typeface="黑体" pitchFamily="49" charset="-122"/>
                <a:ea typeface="黑体" pitchFamily="49" charset="-122"/>
              </a:rPr>
              <a:t>多项式有界的</a:t>
            </a:r>
            <a:r>
              <a:rPr lang="zh-CN" altLang="en-US" sz="2400" dirty="0" smtClean="0">
                <a:latin typeface="Times New Roman" pitchFamily="18" charset="0"/>
                <a:ea typeface="宋体" pitchFamily="2" charset="-122"/>
              </a:rPr>
              <a:t>。</a:t>
            </a:r>
            <a:endParaRPr lang="en-US" altLang="zh-CN" sz="2400" dirty="0" smtClean="0">
              <a:latin typeface="Times New Roman" pitchFamily="18" charset="0"/>
              <a:ea typeface="宋体" pitchFamily="2" charset="-122"/>
            </a:endParaRPr>
          </a:p>
        </p:txBody>
      </p:sp>
      <p:graphicFrame>
        <p:nvGraphicFramePr>
          <p:cNvPr id="2" name="对象 1"/>
          <p:cNvGraphicFramePr>
            <a:graphicFrameLocks noChangeAspect="1"/>
          </p:cNvGraphicFramePr>
          <p:nvPr/>
        </p:nvGraphicFramePr>
        <p:xfrm>
          <a:off x="1828800" y="2514600"/>
          <a:ext cx="2049518" cy="990600"/>
        </p:xfrm>
        <a:graphic>
          <a:graphicData uri="http://schemas.openxmlformats.org/presentationml/2006/ole">
            <p:oleObj spid="_x0000_s95233" name="Equation" r:id="rId3" imgW="18288000" imgH="8839200" progId="">
              <p:embed/>
            </p:oleObj>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152400"/>
            <a:ext cx="7772400" cy="1143000"/>
          </a:xfrm>
        </p:spPr>
        <p:txBody>
          <a:bodyPr/>
          <a:lstStyle/>
          <a:p>
            <a:pPr eaLnBrk="1" hangingPunct="1"/>
            <a:r>
              <a:rPr lang="en-US" altLang="zh-CN" dirty="0" smtClean="0"/>
              <a:t>1.3 </a:t>
            </a:r>
            <a:r>
              <a:rPr lang="zh-CN" altLang="en-US" dirty="0"/>
              <a:t>渐近记号 </a:t>
            </a:r>
            <a:r>
              <a:rPr lang="en-US" altLang="zh-CN" dirty="0"/>
              <a:t>— </a:t>
            </a:r>
            <a:r>
              <a:rPr lang="zh-CN" altLang="en-US" sz="3200" dirty="0"/>
              <a:t>常用函数 </a:t>
            </a:r>
            <a:r>
              <a:rPr lang="en-US" altLang="zh-CN" dirty="0"/>
              <a:t>(1)</a:t>
            </a:r>
            <a:endParaRPr lang="zh-CN" altLang="en-US" sz="3600" dirty="0" smtClean="0">
              <a:sym typeface="Symbol" pitchFamily="18" charset="2"/>
            </a:endParaRPr>
          </a:p>
        </p:txBody>
      </p:sp>
      <p:sp>
        <p:nvSpPr>
          <p:cNvPr id="25603" name="Rectangle 3"/>
          <p:cNvSpPr>
            <a:spLocks noGrp="1" noChangeArrowheads="1"/>
          </p:cNvSpPr>
          <p:nvPr>
            <p:ph idx="1"/>
          </p:nvPr>
        </p:nvSpPr>
        <p:spPr>
          <a:xfrm>
            <a:off x="457200" y="1371600"/>
            <a:ext cx="7772400" cy="4219575"/>
          </a:xfrm>
        </p:spPr>
        <p:txBody>
          <a:bodyPr/>
          <a:lstStyle/>
          <a:p>
            <a:pPr marL="0" indent="0" eaLnBrk="1" hangingPunct="1">
              <a:lnSpc>
                <a:spcPct val="90000"/>
              </a:lnSpc>
              <a:buNone/>
            </a:pPr>
            <a:r>
              <a:rPr lang="zh-CN" altLang="en-US" dirty="0" smtClean="0">
                <a:solidFill>
                  <a:srgbClr val="0000CC"/>
                </a:solidFill>
                <a:latin typeface="黑体" pitchFamily="49" charset="-122"/>
                <a:ea typeface="黑体" pitchFamily="49" charset="-122"/>
              </a:rPr>
              <a:t>指数式：</a:t>
            </a:r>
          </a:p>
          <a:p>
            <a:pPr eaLnBrk="1" hangingPunct="1">
              <a:lnSpc>
                <a:spcPct val="120000"/>
              </a:lnSpc>
              <a:spcBef>
                <a:spcPts val="600"/>
              </a:spcBef>
            </a:pPr>
            <a:r>
              <a:rPr lang="zh-CN" altLang="en-US" sz="2400" dirty="0" smtClean="0"/>
              <a:t>对任意</a:t>
            </a:r>
            <a:r>
              <a:rPr lang="en-US" altLang="zh-CN" sz="2400" i="1" dirty="0" smtClean="0"/>
              <a:t>a</a:t>
            </a:r>
            <a:r>
              <a:rPr lang="en-US" altLang="zh-CN" sz="2400" dirty="0" smtClean="0"/>
              <a:t> &gt; 0</a:t>
            </a:r>
            <a:r>
              <a:rPr lang="zh-CN" altLang="en-US" sz="2400" dirty="0" smtClean="0"/>
              <a:t>，</a:t>
            </a:r>
            <a:r>
              <a:rPr lang="en-US" altLang="zh-CN" sz="2400" i="1" dirty="0" smtClean="0"/>
              <a:t>m</a:t>
            </a:r>
            <a:r>
              <a:rPr lang="zh-CN" altLang="en-US" sz="2400" dirty="0" smtClean="0"/>
              <a:t>和</a:t>
            </a:r>
            <a:r>
              <a:rPr lang="en-US" altLang="zh-CN" sz="2400" i="1" dirty="0" smtClean="0"/>
              <a:t>n</a:t>
            </a:r>
            <a:r>
              <a:rPr lang="zh-CN" altLang="en-US" sz="2400" dirty="0" smtClean="0"/>
              <a:t>，有恒等式：</a:t>
            </a:r>
          </a:p>
          <a:p>
            <a:pPr marL="457200" lvl="1" indent="0" eaLnBrk="1" hangingPunct="1">
              <a:spcBef>
                <a:spcPts val="600"/>
              </a:spcBef>
              <a:buNone/>
            </a:pPr>
            <a:r>
              <a:rPr lang="en-US" altLang="zh-CN" i="1" dirty="0" smtClean="0"/>
              <a:t>a</a:t>
            </a:r>
            <a:r>
              <a:rPr lang="en-US" altLang="zh-CN" baseline="30000" dirty="0" smtClean="0"/>
              <a:t>0</a:t>
            </a:r>
            <a:r>
              <a:rPr lang="en-US" altLang="zh-CN" dirty="0" smtClean="0"/>
              <a:t> = 1</a:t>
            </a:r>
            <a:r>
              <a:rPr lang="zh-CN" altLang="en-US" dirty="0" smtClean="0"/>
              <a:t>（并假设</a:t>
            </a:r>
            <a:r>
              <a:rPr lang="en-US" altLang="zh-CN" dirty="0" smtClean="0"/>
              <a:t>0</a:t>
            </a:r>
            <a:r>
              <a:rPr lang="en-US" altLang="zh-CN" baseline="30000" dirty="0" smtClean="0"/>
              <a:t>0</a:t>
            </a:r>
            <a:r>
              <a:rPr lang="en-US" altLang="zh-CN" dirty="0" smtClean="0"/>
              <a:t> = 1</a:t>
            </a:r>
            <a:r>
              <a:rPr lang="zh-CN" altLang="en-US" dirty="0" smtClean="0"/>
              <a:t>）</a:t>
            </a:r>
          </a:p>
          <a:p>
            <a:pPr marL="457200" lvl="1" indent="0" eaLnBrk="1" hangingPunct="1">
              <a:spcBef>
                <a:spcPts val="600"/>
              </a:spcBef>
              <a:buNone/>
            </a:pPr>
            <a:r>
              <a:rPr lang="en-US" altLang="zh-CN" i="1" dirty="0" smtClean="0"/>
              <a:t>a</a:t>
            </a:r>
            <a:r>
              <a:rPr lang="en-US" altLang="zh-CN" baseline="30000" dirty="0" smtClean="0"/>
              <a:t>1</a:t>
            </a:r>
            <a:r>
              <a:rPr lang="en-US" altLang="zh-CN" dirty="0" smtClean="0"/>
              <a:t> = </a:t>
            </a:r>
            <a:r>
              <a:rPr lang="en-US" altLang="zh-CN" i="1" dirty="0" smtClean="0"/>
              <a:t>a</a:t>
            </a:r>
          </a:p>
          <a:p>
            <a:pPr marL="457200" lvl="1" indent="0" eaLnBrk="1" hangingPunct="1">
              <a:spcBef>
                <a:spcPts val="600"/>
              </a:spcBef>
              <a:buNone/>
            </a:pPr>
            <a:r>
              <a:rPr lang="en-US" altLang="zh-CN" i="1" dirty="0" smtClean="0"/>
              <a:t>a</a:t>
            </a:r>
            <a:r>
              <a:rPr lang="en-US" altLang="zh-CN" baseline="30000" dirty="0" smtClean="0"/>
              <a:t>-1</a:t>
            </a:r>
            <a:r>
              <a:rPr lang="en-US" altLang="zh-CN" dirty="0" smtClean="0"/>
              <a:t> = 1/</a:t>
            </a:r>
            <a:r>
              <a:rPr lang="en-US" altLang="zh-CN" i="1" dirty="0" smtClean="0"/>
              <a:t>a</a:t>
            </a:r>
          </a:p>
          <a:p>
            <a:pPr marL="457200" lvl="1" indent="0" eaLnBrk="1" hangingPunct="1">
              <a:spcBef>
                <a:spcPts val="600"/>
              </a:spcBef>
              <a:buNone/>
            </a:pPr>
            <a:r>
              <a:rPr lang="en-US" altLang="zh-CN" dirty="0" smtClean="0"/>
              <a:t>(</a:t>
            </a:r>
            <a:r>
              <a:rPr lang="en-US" altLang="zh-CN" i="1" dirty="0" smtClean="0"/>
              <a:t>a</a:t>
            </a:r>
            <a:r>
              <a:rPr lang="en-US" altLang="zh-CN" i="1" baseline="30000" dirty="0" smtClean="0"/>
              <a:t>m</a:t>
            </a:r>
            <a:r>
              <a:rPr lang="en-US" altLang="zh-CN" dirty="0" smtClean="0"/>
              <a:t>)</a:t>
            </a:r>
            <a:r>
              <a:rPr lang="en-US" altLang="zh-CN" i="1" baseline="30000" dirty="0" smtClean="0"/>
              <a:t>n</a:t>
            </a:r>
            <a:r>
              <a:rPr lang="en-US" altLang="zh-CN" i="1" dirty="0" smtClean="0"/>
              <a:t> </a:t>
            </a:r>
            <a:r>
              <a:rPr lang="en-US" altLang="zh-CN" dirty="0" smtClean="0"/>
              <a:t>= </a:t>
            </a:r>
            <a:r>
              <a:rPr lang="en-US" altLang="zh-CN" i="1" dirty="0" err="1" smtClean="0"/>
              <a:t>a</a:t>
            </a:r>
            <a:r>
              <a:rPr lang="en-US" altLang="zh-CN" i="1" baseline="30000" dirty="0" err="1" smtClean="0"/>
              <a:t>mn</a:t>
            </a:r>
            <a:endParaRPr lang="en-US" altLang="zh-CN" i="1" baseline="30000" dirty="0" smtClean="0"/>
          </a:p>
          <a:p>
            <a:pPr marL="457200" lvl="1" indent="0" eaLnBrk="1" hangingPunct="1">
              <a:spcBef>
                <a:spcPts val="600"/>
              </a:spcBef>
              <a:buNone/>
            </a:pPr>
            <a:r>
              <a:rPr lang="en-US" altLang="zh-CN" dirty="0" smtClean="0"/>
              <a:t>(</a:t>
            </a:r>
            <a:r>
              <a:rPr lang="en-US" altLang="zh-CN" i="1" dirty="0" smtClean="0"/>
              <a:t>a</a:t>
            </a:r>
            <a:r>
              <a:rPr lang="en-US" altLang="zh-CN" i="1" baseline="30000" dirty="0" smtClean="0"/>
              <a:t>m</a:t>
            </a:r>
            <a:r>
              <a:rPr lang="en-US" altLang="zh-CN" dirty="0" smtClean="0"/>
              <a:t>)</a:t>
            </a:r>
            <a:r>
              <a:rPr lang="en-US" altLang="zh-CN" i="1" baseline="30000" dirty="0" smtClean="0"/>
              <a:t>n</a:t>
            </a:r>
            <a:r>
              <a:rPr lang="en-US" altLang="zh-CN" i="1" dirty="0" smtClean="0"/>
              <a:t> </a:t>
            </a:r>
            <a:r>
              <a:rPr lang="en-US" altLang="zh-CN" dirty="0" smtClean="0"/>
              <a:t>= (</a:t>
            </a:r>
            <a:r>
              <a:rPr lang="en-US" altLang="zh-CN" i="1" dirty="0" smtClean="0"/>
              <a:t>a</a:t>
            </a:r>
            <a:r>
              <a:rPr lang="en-US" altLang="zh-CN" i="1" baseline="30000" dirty="0" smtClean="0"/>
              <a:t>n</a:t>
            </a:r>
            <a:r>
              <a:rPr lang="en-US" altLang="zh-CN" dirty="0" smtClean="0"/>
              <a:t>)</a:t>
            </a:r>
            <a:r>
              <a:rPr lang="en-US" altLang="zh-CN" i="1" baseline="30000" dirty="0" smtClean="0"/>
              <a:t>m</a:t>
            </a:r>
          </a:p>
          <a:p>
            <a:pPr marL="457200" lvl="1" indent="0" eaLnBrk="1" hangingPunct="1">
              <a:spcBef>
                <a:spcPts val="600"/>
              </a:spcBef>
              <a:buNone/>
            </a:pPr>
            <a:r>
              <a:rPr lang="en-US" altLang="zh-CN" i="1" dirty="0" err="1" smtClean="0"/>
              <a:t>a</a:t>
            </a:r>
            <a:r>
              <a:rPr lang="en-US" altLang="zh-CN" i="1" baseline="30000" dirty="0" err="1" smtClean="0"/>
              <a:t>m</a:t>
            </a:r>
            <a:r>
              <a:rPr lang="en-US" altLang="zh-CN" i="1" dirty="0" err="1" smtClean="0"/>
              <a:t>a</a:t>
            </a:r>
            <a:r>
              <a:rPr lang="en-US" altLang="zh-CN" i="1" baseline="30000" dirty="0" err="1" smtClean="0"/>
              <a:t>n</a:t>
            </a:r>
            <a:r>
              <a:rPr lang="en-US" altLang="zh-CN" dirty="0" smtClean="0"/>
              <a:t> = </a:t>
            </a:r>
            <a:r>
              <a:rPr lang="en-US" altLang="zh-CN" i="1" dirty="0" err="1" smtClean="0"/>
              <a:t>a</a:t>
            </a:r>
            <a:r>
              <a:rPr lang="en-US" altLang="zh-CN" i="1" baseline="30000" dirty="0" err="1" smtClean="0"/>
              <a:t>m</a:t>
            </a:r>
            <a:r>
              <a:rPr lang="en-US" altLang="zh-CN" baseline="30000" dirty="0" err="1" smtClean="0"/>
              <a:t>+</a:t>
            </a:r>
            <a:r>
              <a:rPr lang="en-US" altLang="zh-CN" i="1" baseline="30000" dirty="0" err="1" smtClean="0"/>
              <a:t>n</a:t>
            </a:r>
            <a:endParaRPr lang="en-US" altLang="zh-CN" i="1" baseline="30000" dirty="0" smtClean="0"/>
          </a:p>
          <a:p>
            <a:pPr eaLnBrk="1" hangingPunct="1">
              <a:lnSpc>
                <a:spcPct val="120000"/>
              </a:lnSpc>
              <a:spcBef>
                <a:spcPts val="600"/>
              </a:spcBef>
            </a:pPr>
            <a:r>
              <a:rPr lang="zh-CN" altLang="en-US" sz="2400" dirty="0" smtClean="0"/>
              <a:t>对所有</a:t>
            </a:r>
            <a:r>
              <a:rPr lang="en-US" altLang="zh-CN" sz="2400" i="1" dirty="0" smtClean="0"/>
              <a:t>n</a:t>
            </a:r>
            <a:r>
              <a:rPr lang="zh-CN" altLang="en-US" sz="2400" dirty="0" smtClean="0"/>
              <a:t>和</a:t>
            </a:r>
            <a:r>
              <a:rPr lang="en-US" altLang="zh-CN" sz="2400" i="1" dirty="0" smtClean="0"/>
              <a:t>a</a:t>
            </a:r>
            <a:r>
              <a:rPr lang="en-US" altLang="zh-CN" sz="2400" dirty="0" smtClean="0"/>
              <a:t> </a:t>
            </a:r>
            <a:r>
              <a:rPr lang="en-US" altLang="zh-CN" sz="2400" dirty="0" smtClean="0">
                <a:sym typeface="Symbol" pitchFamily="18" charset="2"/>
              </a:rPr>
              <a:t></a:t>
            </a:r>
            <a:r>
              <a:rPr lang="en-US" altLang="zh-CN" sz="2400" dirty="0" smtClean="0"/>
              <a:t> 1</a:t>
            </a:r>
            <a:r>
              <a:rPr lang="zh-CN" altLang="en-US" sz="2400" dirty="0" smtClean="0"/>
              <a:t>，函数</a:t>
            </a:r>
            <a:r>
              <a:rPr lang="en-US" altLang="zh-CN" sz="2400" i="1" dirty="0" smtClean="0"/>
              <a:t>a</a:t>
            </a:r>
            <a:r>
              <a:rPr lang="en-US" altLang="zh-CN" sz="2400" i="1" baseline="30000" dirty="0" smtClean="0"/>
              <a:t>n</a:t>
            </a:r>
            <a:r>
              <a:rPr lang="zh-CN" altLang="en-US" sz="2400" dirty="0" smtClean="0"/>
              <a:t>单调递增</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还是非常长知识的课程，对学生的启发还是比较多的！（</a:t>
            </a:r>
            <a:r>
              <a:rPr lang="en-US" altLang="zh-CN" dirty="0" smtClean="0"/>
              <a:t>20131</a:t>
            </a:r>
            <a:r>
              <a:rPr lang="zh-CN" altLang="en-US" dirty="0" smtClean="0"/>
              <a:t>）</a:t>
            </a:r>
            <a:endParaRPr lang="en-US" altLang="zh-CN" dirty="0" smtClean="0"/>
          </a:p>
          <a:p>
            <a:r>
              <a:rPr lang="zh-CN" altLang="en-US" dirty="0" smtClean="0"/>
              <a:t>老师上课讲解认真、仔细，在对算法分析上更是头脑清楚，反应极快，上课时给我们学生一种很清晰的感觉，整个人也是乐观，时常保持微笑，让我们上课更加舒畅。在实验课上也是认真查看我们的实验，在做错时，会给我们一个正确的方向和思路，这点让我非常感动，也增加了我对这门课的喜爱。（</a:t>
            </a:r>
            <a:r>
              <a:rPr lang="en-US" altLang="zh-CN" dirty="0" smtClean="0"/>
              <a:t>20161</a:t>
            </a:r>
            <a:r>
              <a:rPr lang="zh-CN" altLang="en-US" dirty="0" smtClean="0"/>
              <a:t>）</a:t>
            </a:r>
          </a:p>
          <a:p>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09600" y="152400"/>
            <a:ext cx="7772400" cy="1143000"/>
          </a:xfrm>
        </p:spPr>
        <p:txBody>
          <a:bodyPr/>
          <a:lstStyle/>
          <a:p>
            <a:pPr eaLnBrk="1" hangingPunct="1"/>
            <a:r>
              <a:rPr lang="en-US" altLang="zh-CN" dirty="0" smtClean="0"/>
              <a:t>1.3 </a:t>
            </a:r>
            <a:r>
              <a:rPr lang="zh-CN" altLang="en-US" dirty="0"/>
              <a:t>渐近记号 </a:t>
            </a:r>
            <a:r>
              <a:rPr lang="en-US" altLang="zh-CN" dirty="0"/>
              <a:t>— </a:t>
            </a:r>
            <a:r>
              <a:rPr lang="zh-CN" altLang="en-US" sz="3200" dirty="0"/>
              <a:t>常用函数 </a:t>
            </a:r>
            <a:r>
              <a:rPr lang="en-US" altLang="zh-CN" dirty="0"/>
              <a:t>(1)</a:t>
            </a:r>
            <a:endParaRPr lang="zh-CN" altLang="en-US" sz="3600" dirty="0" smtClean="0">
              <a:sym typeface="Symbol" pitchFamily="18" charset="2"/>
            </a:endParaRPr>
          </a:p>
        </p:txBody>
      </p:sp>
      <p:sp>
        <p:nvSpPr>
          <p:cNvPr id="26627" name="Rectangle 3"/>
          <p:cNvSpPr>
            <a:spLocks noGrp="1" noChangeArrowheads="1"/>
          </p:cNvSpPr>
          <p:nvPr>
            <p:ph idx="1"/>
          </p:nvPr>
        </p:nvSpPr>
        <p:spPr>
          <a:xfrm>
            <a:off x="457200" y="1307345"/>
            <a:ext cx="8305800" cy="5370328"/>
          </a:xfrm>
        </p:spPr>
        <p:txBody>
          <a:bodyPr/>
          <a:lstStyle/>
          <a:p>
            <a:pPr marL="0" indent="0" eaLnBrk="1" hangingPunct="1">
              <a:buNone/>
            </a:pPr>
            <a:r>
              <a:rPr lang="zh-CN" altLang="en-US" sz="2800" dirty="0" smtClean="0">
                <a:solidFill>
                  <a:srgbClr val="0000CC"/>
                </a:solidFill>
                <a:latin typeface="黑体" pitchFamily="49" charset="-122"/>
                <a:ea typeface="黑体" pitchFamily="49" charset="-122"/>
              </a:rPr>
              <a:t>指数式（续） ：</a:t>
            </a:r>
          </a:p>
          <a:p>
            <a:pPr eaLnBrk="1" hangingPunct="1">
              <a:lnSpc>
                <a:spcPct val="125000"/>
              </a:lnSpc>
              <a:spcBef>
                <a:spcPts val="600"/>
              </a:spcBef>
            </a:pPr>
            <a:r>
              <a:rPr lang="zh-CN" altLang="en-US" sz="2400" dirty="0" smtClean="0"/>
              <a:t>对任意常数</a:t>
            </a:r>
            <a:r>
              <a:rPr lang="en-US" altLang="zh-CN" sz="2400" i="1" dirty="0" smtClean="0"/>
              <a:t>a</a:t>
            </a:r>
            <a:r>
              <a:rPr lang="zh-CN" altLang="en-US" sz="2400" dirty="0" smtClean="0"/>
              <a:t>和</a:t>
            </a:r>
            <a:r>
              <a:rPr lang="en-US" altLang="zh-CN" sz="2400" i="1" dirty="0" smtClean="0"/>
              <a:t>b</a:t>
            </a:r>
            <a:r>
              <a:rPr lang="zh-CN" altLang="en-US" sz="2400" dirty="0" smtClean="0"/>
              <a:t>，且</a:t>
            </a:r>
            <a:r>
              <a:rPr lang="en-US" altLang="zh-CN" sz="2400" i="1" dirty="0" smtClean="0"/>
              <a:t>a</a:t>
            </a:r>
            <a:r>
              <a:rPr lang="en-US" altLang="zh-CN" sz="2400" dirty="0" smtClean="0"/>
              <a:t> &gt; 1</a:t>
            </a:r>
            <a:r>
              <a:rPr lang="zh-CN" altLang="en-US" sz="2400" dirty="0" smtClean="0"/>
              <a:t>，有：</a:t>
            </a:r>
          </a:p>
          <a:p>
            <a:pPr eaLnBrk="1" hangingPunct="1">
              <a:lnSpc>
                <a:spcPct val="125000"/>
              </a:lnSpc>
              <a:spcBef>
                <a:spcPts val="600"/>
              </a:spcBef>
              <a:buFont typeface="Wingdings" pitchFamily="2" charset="2"/>
              <a:buNone/>
            </a:pPr>
            <a:r>
              <a:rPr lang="zh-CN" altLang="en-US" sz="2400" dirty="0" smtClean="0"/>
              <a:t>    据此可得：</a:t>
            </a:r>
            <a:r>
              <a:rPr lang="en-US" altLang="zh-CN" sz="2400" i="1" dirty="0" err="1" smtClean="0">
                <a:solidFill>
                  <a:srgbClr val="FF0000"/>
                </a:solidFill>
              </a:rPr>
              <a:t>n</a:t>
            </a:r>
            <a:r>
              <a:rPr lang="en-US" altLang="zh-CN" sz="2400" i="1" baseline="30000" dirty="0" err="1" smtClean="0">
                <a:solidFill>
                  <a:srgbClr val="FF0000"/>
                </a:solidFill>
              </a:rPr>
              <a:t>b</a:t>
            </a:r>
            <a:r>
              <a:rPr lang="en-US" altLang="zh-CN" sz="2400" dirty="0" smtClean="0">
                <a:solidFill>
                  <a:srgbClr val="FF0000"/>
                </a:solidFill>
              </a:rPr>
              <a:t> = </a:t>
            </a:r>
            <a:r>
              <a:rPr lang="en-US" altLang="zh-CN" sz="2400" i="1" dirty="0" smtClean="0">
                <a:solidFill>
                  <a:srgbClr val="FF0000"/>
                </a:solidFill>
              </a:rPr>
              <a:t>o</a:t>
            </a:r>
            <a:r>
              <a:rPr lang="en-US" altLang="zh-CN" sz="2400" dirty="0" smtClean="0">
                <a:solidFill>
                  <a:srgbClr val="FF0000"/>
                </a:solidFill>
              </a:rPr>
              <a:t>(</a:t>
            </a:r>
            <a:r>
              <a:rPr lang="en-US" altLang="zh-CN" sz="2400" i="1" dirty="0" smtClean="0">
                <a:solidFill>
                  <a:srgbClr val="FF0000"/>
                </a:solidFill>
              </a:rPr>
              <a:t>a</a:t>
            </a:r>
            <a:r>
              <a:rPr lang="en-US" altLang="zh-CN" sz="2400" i="1" baseline="30000" dirty="0" smtClean="0">
                <a:solidFill>
                  <a:srgbClr val="FF0000"/>
                </a:solidFill>
              </a:rPr>
              <a:t>n</a:t>
            </a:r>
            <a:r>
              <a:rPr lang="en-US" altLang="zh-CN" sz="2400" dirty="0" smtClean="0">
                <a:solidFill>
                  <a:srgbClr val="FF0000"/>
                </a:solidFill>
              </a:rPr>
              <a:t>)</a:t>
            </a:r>
            <a:r>
              <a:rPr lang="zh-CN" altLang="en-US" sz="2400" dirty="0" smtClean="0"/>
              <a:t>，即任意正的指数函数较任意的多项式增长更快。</a:t>
            </a:r>
          </a:p>
          <a:p>
            <a:pPr eaLnBrk="1" hangingPunct="1">
              <a:lnSpc>
                <a:spcPct val="125000"/>
              </a:lnSpc>
              <a:spcBef>
                <a:spcPts val="600"/>
              </a:spcBef>
            </a:pPr>
            <a:r>
              <a:rPr lang="zh-CN" altLang="en-US" sz="2400" dirty="0" smtClean="0"/>
              <a:t>对所有实数</a:t>
            </a:r>
            <a:r>
              <a:rPr lang="en-US" altLang="zh-CN" sz="2400" i="1" dirty="0" smtClean="0"/>
              <a:t>x</a:t>
            </a:r>
            <a:r>
              <a:rPr lang="zh-CN" altLang="en-US" sz="2400" dirty="0" smtClean="0"/>
              <a:t>，有（</a:t>
            </a:r>
            <a:r>
              <a:rPr lang="en-US" altLang="zh-CN" sz="2400" i="1" dirty="0" smtClean="0"/>
              <a:t>e</a:t>
            </a:r>
            <a:r>
              <a:rPr lang="zh-CN" altLang="en-US" sz="2400" dirty="0" smtClean="0"/>
              <a:t>表示</a:t>
            </a:r>
            <a:r>
              <a:rPr lang="en-US" altLang="zh-CN" sz="2400" dirty="0" smtClean="0"/>
              <a:t>2.71828</a:t>
            </a:r>
            <a:r>
              <a:rPr lang="zh-CN" altLang="en-US" sz="2400" dirty="0" smtClean="0"/>
              <a:t>，</a:t>
            </a:r>
            <a:r>
              <a:rPr lang="en-US" altLang="zh-CN" sz="2400" dirty="0" smtClean="0"/>
              <a:t>!</a:t>
            </a:r>
            <a:r>
              <a:rPr lang="zh-CN" altLang="en-US" sz="2400" dirty="0" smtClean="0"/>
              <a:t>表示阶乘函数）</a:t>
            </a:r>
          </a:p>
          <a:p>
            <a:pPr marL="0" indent="0" eaLnBrk="1" hangingPunct="1">
              <a:lnSpc>
                <a:spcPct val="125000"/>
              </a:lnSpc>
              <a:spcBef>
                <a:spcPts val="600"/>
              </a:spcBef>
              <a:buNone/>
            </a:pPr>
            <a:endParaRPr lang="en-US" altLang="zh-CN" sz="2400" dirty="0"/>
          </a:p>
          <a:p>
            <a:pPr eaLnBrk="1" hangingPunct="1">
              <a:lnSpc>
                <a:spcPct val="125000"/>
              </a:lnSpc>
              <a:spcBef>
                <a:spcPts val="3000"/>
              </a:spcBef>
            </a:pPr>
            <a:r>
              <a:rPr lang="zh-CN" altLang="en-US" sz="2400" dirty="0" smtClean="0"/>
              <a:t>由上，得到不等式：</a:t>
            </a:r>
            <a:r>
              <a:rPr lang="en-US" altLang="zh-CN" sz="2400" i="1" dirty="0" smtClean="0"/>
              <a:t>e</a:t>
            </a:r>
            <a:r>
              <a:rPr lang="en-US" altLang="zh-CN" sz="2400" i="1" baseline="30000" dirty="0" smtClean="0"/>
              <a:t>x</a:t>
            </a:r>
            <a:r>
              <a:rPr lang="en-US" altLang="zh-CN" sz="2400" baseline="30000" dirty="0" smtClean="0"/>
              <a:t>  </a:t>
            </a:r>
            <a:r>
              <a:rPr lang="en-US" altLang="zh-CN" sz="2400" dirty="0" smtClean="0">
                <a:sym typeface="Symbol" pitchFamily="18" charset="2"/>
              </a:rPr>
              <a:t></a:t>
            </a:r>
            <a:r>
              <a:rPr lang="en-US" altLang="zh-CN" sz="2400" dirty="0" smtClean="0"/>
              <a:t> 1 + </a:t>
            </a:r>
            <a:r>
              <a:rPr lang="en-US" altLang="zh-CN" sz="2400" i="1" dirty="0" smtClean="0"/>
              <a:t>x</a:t>
            </a:r>
            <a:r>
              <a:rPr lang="en-US" altLang="zh-CN" sz="2400" dirty="0" smtClean="0"/>
              <a:t>  (</a:t>
            </a:r>
            <a:r>
              <a:rPr lang="en-US" altLang="zh-CN" sz="2400" i="1" dirty="0" smtClean="0"/>
              <a:t>x</a:t>
            </a:r>
            <a:r>
              <a:rPr lang="en-US" altLang="zh-CN" sz="2400" dirty="0" smtClean="0"/>
              <a:t> = 0 </a:t>
            </a:r>
            <a:r>
              <a:rPr lang="zh-CN" altLang="en-US" sz="2400" dirty="0" smtClean="0"/>
              <a:t>时等号成立</a:t>
            </a:r>
            <a:r>
              <a:rPr lang="en-US" altLang="zh-CN" sz="2400" dirty="0" smtClean="0"/>
              <a:t>)</a:t>
            </a:r>
          </a:p>
          <a:p>
            <a:pPr eaLnBrk="1" hangingPunct="1">
              <a:lnSpc>
                <a:spcPct val="125000"/>
              </a:lnSpc>
              <a:spcBef>
                <a:spcPts val="600"/>
              </a:spcBef>
            </a:pPr>
            <a:r>
              <a:rPr lang="zh-CN" altLang="en-US" sz="2400" dirty="0" smtClean="0"/>
              <a:t>当</a:t>
            </a:r>
            <a:r>
              <a:rPr lang="en-US" altLang="zh-CN" sz="2400" i="1" dirty="0" smtClean="0"/>
              <a:t>x </a:t>
            </a:r>
            <a:r>
              <a:rPr lang="en-US" altLang="zh-CN" sz="2400" dirty="0" smtClean="0">
                <a:sym typeface="Symbol" pitchFamily="18" charset="2"/>
              </a:rPr>
              <a:t> </a:t>
            </a:r>
            <a:r>
              <a:rPr lang="en-US" altLang="zh-CN" sz="2400" dirty="0" smtClean="0"/>
              <a:t>0</a:t>
            </a:r>
            <a:r>
              <a:rPr lang="zh-CN" altLang="en-US" sz="2400" dirty="0" smtClean="0"/>
              <a:t>时， </a:t>
            </a:r>
            <a:r>
              <a:rPr lang="en-US" altLang="zh-CN" sz="2400" i="1" dirty="0" smtClean="0"/>
              <a:t>e</a:t>
            </a:r>
            <a:r>
              <a:rPr lang="en-US" altLang="zh-CN" sz="2400" i="1" baseline="30000" dirty="0" smtClean="0"/>
              <a:t>x</a:t>
            </a:r>
            <a:r>
              <a:rPr lang="en-US" altLang="zh-CN" sz="2400" baseline="30000" dirty="0" smtClean="0"/>
              <a:t> </a:t>
            </a:r>
            <a:r>
              <a:rPr lang="en-US" altLang="zh-CN" sz="2400" dirty="0" smtClean="0">
                <a:sym typeface="Symbol" pitchFamily="18" charset="2"/>
              </a:rPr>
              <a:t> </a:t>
            </a:r>
            <a:r>
              <a:rPr lang="en-US" altLang="zh-CN" sz="2400" dirty="0" smtClean="0"/>
              <a:t>1 + </a:t>
            </a:r>
            <a:r>
              <a:rPr lang="en-US" altLang="zh-CN" sz="2400" i="1" dirty="0" smtClean="0"/>
              <a:t>x</a:t>
            </a:r>
            <a:r>
              <a:rPr lang="zh-CN" altLang="en-US" sz="2400" dirty="0" smtClean="0"/>
              <a:t>，表示为：</a:t>
            </a:r>
            <a:r>
              <a:rPr lang="en-US" altLang="zh-CN" sz="2400" i="1" dirty="0" smtClean="0"/>
              <a:t>e</a:t>
            </a:r>
            <a:r>
              <a:rPr lang="en-US" altLang="zh-CN" sz="2400" i="1" baseline="30000" dirty="0" smtClean="0"/>
              <a:t>x</a:t>
            </a:r>
            <a:r>
              <a:rPr lang="en-US" altLang="zh-CN" sz="2400" dirty="0" smtClean="0"/>
              <a:t> = 1 + </a:t>
            </a:r>
            <a:r>
              <a:rPr lang="en-US" altLang="zh-CN" sz="2400" i="1" dirty="0" smtClean="0"/>
              <a:t>x</a:t>
            </a:r>
            <a:r>
              <a:rPr lang="en-US" altLang="zh-CN" sz="2400" dirty="0" smtClean="0"/>
              <a:t> + </a:t>
            </a:r>
            <a:r>
              <a:rPr lang="en-US" altLang="zh-CN" sz="2400" dirty="0" smtClean="0">
                <a:solidFill>
                  <a:srgbClr val="FF0000"/>
                </a:solidFill>
                <a:sym typeface="Symbol" pitchFamily="18" charset="2"/>
              </a:rPr>
              <a:t></a:t>
            </a:r>
            <a:r>
              <a:rPr lang="en-US" altLang="zh-CN" sz="2400" dirty="0" smtClean="0"/>
              <a:t>(</a:t>
            </a:r>
            <a:r>
              <a:rPr lang="en-US" altLang="zh-CN" sz="2400" i="1" dirty="0" smtClean="0"/>
              <a:t>x</a:t>
            </a:r>
            <a:r>
              <a:rPr lang="en-US" altLang="zh-CN" sz="2400" baseline="30000" dirty="0" smtClean="0"/>
              <a:t>2</a:t>
            </a:r>
            <a:r>
              <a:rPr lang="en-US" altLang="zh-CN" sz="2400" dirty="0" smtClean="0"/>
              <a:t>)</a:t>
            </a:r>
          </a:p>
          <a:p>
            <a:pPr eaLnBrk="1" hangingPunct="1">
              <a:lnSpc>
                <a:spcPct val="125000"/>
              </a:lnSpc>
              <a:spcBef>
                <a:spcPts val="600"/>
              </a:spcBef>
            </a:pPr>
            <a:r>
              <a:rPr lang="zh-CN" altLang="en-US" sz="2400" dirty="0" smtClean="0"/>
              <a:t>对所有</a:t>
            </a:r>
            <a:r>
              <a:rPr lang="en-US" altLang="zh-CN" sz="2400" i="1" dirty="0" smtClean="0"/>
              <a:t>x</a:t>
            </a:r>
            <a:r>
              <a:rPr lang="zh-CN" altLang="en-US" sz="2400" dirty="0" smtClean="0"/>
              <a:t>，有</a:t>
            </a:r>
          </a:p>
          <a:p>
            <a:pPr lvl="1" eaLnBrk="1" hangingPunct="1"/>
            <a:endParaRPr lang="en-US" altLang="zh-CN" sz="2400" dirty="0" smtClean="0"/>
          </a:p>
        </p:txBody>
      </p:sp>
      <p:graphicFrame>
        <p:nvGraphicFramePr>
          <p:cNvPr id="2" name="对象 1"/>
          <p:cNvGraphicFramePr>
            <a:graphicFrameLocks noChangeAspect="1"/>
          </p:cNvGraphicFramePr>
          <p:nvPr/>
        </p:nvGraphicFramePr>
        <p:xfrm>
          <a:off x="5277300" y="1600200"/>
          <a:ext cx="1428300" cy="888300"/>
        </p:xfrm>
        <a:graphic>
          <a:graphicData uri="http://schemas.openxmlformats.org/presentationml/2006/ole">
            <p:oleObj spid="_x0000_s97283" name="Equation" r:id="rId4" imgW="13716000" imgH="8534400" progId="">
              <p:embed/>
            </p:oleObj>
          </a:graphicData>
        </a:graphic>
      </p:graphicFrame>
      <p:graphicFrame>
        <p:nvGraphicFramePr>
          <p:cNvPr id="8" name="Object 9"/>
          <p:cNvGraphicFramePr>
            <a:graphicFrameLocks noChangeAspect="1"/>
          </p:cNvGraphicFramePr>
          <p:nvPr/>
        </p:nvGraphicFramePr>
        <p:xfrm>
          <a:off x="2057400" y="3657600"/>
          <a:ext cx="4349700" cy="1079100"/>
        </p:xfrm>
        <a:graphic>
          <a:graphicData uri="http://schemas.openxmlformats.org/presentationml/2006/ole">
            <p:oleObj spid="_x0000_s97282" name="Equation" r:id="rId5" imgW="41757600" imgH="10363200" progId="">
              <p:embed/>
            </p:oleObj>
          </a:graphicData>
        </a:graphic>
      </p:graphicFrame>
      <p:graphicFrame>
        <p:nvGraphicFramePr>
          <p:cNvPr id="9" name="Object 9"/>
          <p:cNvGraphicFramePr>
            <a:graphicFrameLocks noChangeAspect="1"/>
          </p:cNvGraphicFramePr>
          <p:nvPr/>
        </p:nvGraphicFramePr>
        <p:xfrm>
          <a:off x="2667000" y="5791200"/>
          <a:ext cx="2444400" cy="698400"/>
        </p:xfrm>
        <a:graphic>
          <a:graphicData uri="http://schemas.openxmlformats.org/presentationml/2006/ole">
            <p:oleObj spid="_x0000_s97281" name="Equation" r:id="rId6" imgW="23469600" imgH="6705600" progId="">
              <p:embed/>
            </p:oleObj>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152400"/>
            <a:ext cx="7772400" cy="1143000"/>
          </a:xfrm>
        </p:spPr>
        <p:txBody>
          <a:bodyPr/>
          <a:lstStyle/>
          <a:p>
            <a:pPr eaLnBrk="1" hangingPunct="1"/>
            <a:r>
              <a:rPr lang="en-US" altLang="zh-CN" dirty="0" smtClean="0"/>
              <a:t>1.3 </a:t>
            </a:r>
            <a:r>
              <a:rPr lang="zh-CN" altLang="en-US" dirty="0"/>
              <a:t>渐近记号 </a:t>
            </a:r>
            <a:r>
              <a:rPr lang="en-US" altLang="zh-CN" dirty="0"/>
              <a:t>— </a:t>
            </a:r>
            <a:r>
              <a:rPr lang="zh-CN" altLang="en-US" sz="3200" dirty="0"/>
              <a:t>常用函数 </a:t>
            </a:r>
            <a:r>
              <a:rPr lang="en-US" altLang="zh-CN" dirty="0"/>
              <a:t>(1)</a:t>
            </a:r>
            <a:endParaRPr lang="zh-CN" altLang="en-US" sz="3600" dirty="0" smtClean="0">
              <a:sym typeface="Symbol" pitchFamily="18" charset="2"/>
            </a:endParaRPr>
          </a:p>
        </p:txBody>
      </p:sp>
      <p:sp>
        <p:nvSpPr>
          <p:cNvPr id="28675" name="Rectangle 3"/>
          <p:cNvSpPr>
            <a:spLocks noGrp="1" noChangeArrowheads="1"/>
          </p:cNvSpPr>
          <p:nvPr>
            <p:ph idx="1"/>
          </p:nvPr>
        </p:nvSpPr>
        <p:spPr>
          <a:xfrm>
            <a:off x="457200" y="1447800"/>
            <a:ext cx="7772400" cy="4219575"/>
          </a:xfrm>
        </p:spPr>
        <p:txBody>
          <a:bodyPr/>
          <a:lstStyle/>
          <a:p>
            <a:pPr marL="0" indent="0" eaLnBrk="1" hangingPunct="1">
              <a:buNone/>
            </a:pPr>
            <a:r>
              <a:rPr lang="zh-CN" altLang="en-US" dirty="0" smtClean="0">
                <a:solidFill>
                  <a:srgbClr val="0000CC"/>
                </a:solidFill>
                <a:latin typeface="黑体" pitchFamily="49" charset="-122"/>
                <a:ea typeface="黑体" pitchFamily="49" charset="-122"/>
              </a:rPr>
              <a:t>对数</a:t>
            </a:r>
          </a:p>
          <a:p>
            <a:pPr eaLnBrk="1" hangingPunct="1">
              <a:lnSpc>
                <a:spcPct val="120000"/>
              </a:lnSpc>
              <a:spcBef>
                <a:spcPts val="600"/>
              </a:spcBef>
            </a:pPr>
            <a:r>
              <a:rPr lang="zh-CN" altLang="en-US" sz="2400" dirty="0" smtClean="0"/>
              <a:t>记号：</a:t>
            </a:r>
          </a:p>
          <a:p>
            <a:pPr lvl="1" eaLnBrk="1" hangingPunct="1"/>
            <a:r>
              <a:rPr lang="en-US" altLang="zh-CN" dirty="0" err="1" smtClean="0"/>
              <a:t>lg</a:t>
            </a:r>
            <a:r>
              <a:rPr lang="en-US" altLang="zh-CN" i="1" dirty="0"/>
              <a:t> n</a:t>
            </a:r>
            <a:r>
              <a:rPr lang="en-US" altLang="zh-CN" dirty="0" smtClean="0"/>
              <a:t> = log</a:t>
            </a:r>
            <a:r>
              <a:rPr lang="en-US" altLang="zh-CN" baseline="-25000" dirty="0" smtClean="0"/>
              <a:t>2</a:t>
            </a:r>
            <a:r>
              <a:rPr lang="en-US" altLang="zh-CN" i="1" dirty="0"/>
              <a:t> </a:t>
            </a:r>
            <a:r>
              <a:rPr lang="en-US" altLang="zh-CN" i="1" dirty="0" smtClean="0"/>
              <a:t>n       </a:t>
            </a:r>
            <a:r>
              <a:rPr lang="zh-CN" altLang="en-US" dirty="0" smtClean="0"/>
              <a:t>（以</a:t>
            </a:r>
            <a:r>
              <a:rPr lang="en-US" altLang="zh-CN" dirty="0" smtClean="0"/>
              <a:t>2</a:t>
            </a:r>
            <a:r>
              <a:rPr lang="zh-CN" altLang="en-US" dirty="0" smtClean="0"/>
              <a:t>为底的对数）</a:t>
            </a:r>
            <a:endParaRPr lang="en-US" altLang="zh-CN" dirty="0" smtClean="0"/>
          </a:p>
          <a:p>
            <a:pPr lvl="1" eaLnBrk="1" hangingPunct="1"/>
            <a:r>
              <a:rPr lang="en-US" altLang="zh-CN" dirty="0" smtClean="0"/>
              <a:t>ln</a:t>
            </a:r>
            <a:r>
              <a:rPr lang="en-US" altLang="zh-CN" i="1" dirty="0"/>
              <a:t> n </a:t>
            </a:r>
            <a:r>
              <a:rPr lang="en-US" altLang="zh-CN" dirty="0" smtClean="0"/>
              <a:t>= log</a:t>
            </a:r>
            <a:r>
              <a:rPr lang="en-US" altLang="zh-CN" baseline="-25000" dirty="0" smtClean="0"/>
              <a:t>e</a:t>
            </a:r>
            <a:r>
              <a:rPr lang="en-US" altLang="zh-CN" i="1" dirty="0" smtClean="0"/>
              <a:t> n       </a:t>
            </a:r>
            <a:r>
              <a:rPr lang="zh-CN" altLang="en-US" dirty="0" smtClean="0"/>
              <a:t>（自然对数）</a:t>
            </a:r>
            <a:endParaRPr lang="en-US" altLang="zh-CN" dirty="0"/>
          </a:p>
          <a:p>
            <a:pPr lvl="1" eaLnBrk="1" hangingPunct="1"/>
            <a:r>
              <a:rPr lang="en-US" altLang="zh-CN" dirty="0" err="1" smtClean="0"/>
              <a:t>lg</a:t>
            </a:r>
            <a:r>
              <a:rPr lang="en-US" altLang="zh-CN" i="1" baseline="30000" dirty="0" err="1" smtClean="0"/>
              <a:t>k</a:t>
            </a:r>
            <a:r>
              <a:rPr lang="en-US" altLang="zh-CN" i="1" baseline="30000" dirty="0" smtClean="0"/>
              <a:t> </a:t>
            </a:r>
            <a:r>
              <a:rPr lang="en-US" altLang="zh-CN" i="1" dirty="0" smtClean="0"/>
              <a:t>n </a:t>
            </a:r>
            <a:r>
              <a:rPr lang="en-US" altLang="zh-CN" dirty="0" smtClean="0"/>
              <a:t>= (</a:t>
            </a:r>
            <a:r>
              <a:rPr lang="en-US" altLang="zh-CN" dirty="0" err="1" smtClean="0"/>
              <a:t>lg</a:t>
            </a:r>
            <a:r>
              <a:rPr lang="en-US" altLang="zh-CN" dirty="0" smtClean="0"/>
              <a:t> </a:t>
            </a:r>
            <a:r>
              <a:rPr lang="en-US" altLang="zh-CN" i="1" dirty="0" smtClean="0"/>
              <a:t>n</a:t>
            </a:r>
            <a:r>
              <a:rPr lang="en-US" altLang="zh-CN" dirty="0" smtClean="0"/>
              <a:t>)</a:t>
            </a:r>
            <a:r>
              <a:rPr lang="en-US" altLang="zh-CN" i="1" baseline="30000" dirty="0" smtClean="0"/>
              <a:t>k        </a:t>
            </a:r>
            <a:r>
              <a:rPr lang="zh-CN" altLang="en-US" dirty="0" smtClean="0"/>
              <a:t>（取幂）</a:t>
            </a:r>
            <a:endParaRPr lang="en-US" altLang="zh-CN" dirty="0"/>
          </a:p>
          <a:p>
            <a:pPr lvl="1" eaLnBrk="1" hangingPunct="1"/>
            <a:r>
              <a:rPr lang="en-US" altLang="zh-CN" dirty="0" err="1" smtClean="0"/>
              <a:t>lglg</a:t>
            </a:r>
            <a:r>
              <a:rPr lang="en-US" altLang="zh-CN" dirty="0" smtClean="0"/>
              <a:t> </a:t>
            </a:r>
            <a:r>
              <a:rPr lang="en-US" altLang="zh-CN" i="1" dirty="0" smtClean="0"/>
              <a:t>n</a:t>
            </a:r>
            <a:r>
              <a:rPr lang="en-US" altLang="zh-CN" dirty="0" smtClean="0"/>
              <a:t> = </a:t>
            </a:r>
            <a:r>
              <a:rPr lang="en-US" altLang="zh-CN" dirty="0" err="1" smtClean="0"/>
              <a:t>lg</a:t>
            </a:r>
            <a:r>
              <a:rPr lang="en-US" altLang="zh-CN" dirty="0" smtClean="0"/>
              <a:t>(</a:t>
            </a:r>
            <a:r>
              <a:rPr lang="en-US" altLang="zh-CN" dirty="0" err="1" smtClean="0"/>
              <a:t>lg</a:t>
            </a:r>
            <a:r>
              <a:rPr lang="en-US" altLang="zh-CN" i="1" dirty="0"/>
              <a:t> n</a:t>
            </a:r>
            <a:r>
              <a:rPr lang="en-US" altLang="zh-CN" dirty="0" smtClean="0"/>
              <a:t>)</a:t>
            </a:r>
            <a:r>
              <a:rPr lang="zh-CN" altLang="en-US" dirty="0"/>
              <a:t> </a:t>
            </a:r>
            <a:r>
              <a:rPr lang="zh-CN" altLang="en-US" dirty="0" smtClean="0"/>
              <a:t>（复合）</a:t>
            </a:r>
            <a:endParaRPr lang="en-US" altLang="zh-CN" dirty="0"/>
          </a:p>
          <a:p>
            <a:pPr lvl="1" eaLnBrk="1" hangingPunct="1"/>
            <a:r>
              <a:rPr lang="en-US" altLang="zh-CN" dirty="0" err="1" smtClean="0"/>
              <a:t>lg</a:t>
            </a:r>
            <a:r>
              <a:rPr lang="en-US" altLang="zh-CN" i="1" dirty="0" err="1" smtClean="0"/>
              <a:t>n</a:t>
            </a:r>
            <a:r>
              <a:rPr lang="en-US" altLang="zh-CN" dirty="0" smtClean="0"/>
              <a:t> + </a:t>
            </a:r>
            <a:r>
              <a:rPr lang="en-US" altLang="zh-CN" i="1" dirty="0" smtClean="0"/>
              <a:t>k</a:t>
            </a:r>
            <a:r>
              <a:rPr lang="zh-CN" altLang="en-US" dirty="0" smtClean="0"/>
              <a:t>表示</a:t>
            </a:r>
            <a:r>
              <a:rPr lang="en-US" altLang="zh-CN" dirty="0" smtClean="0"/>
              <a:t>(</a:t>
            </a:r>
            <a:r>
              <a:rPr lang="en-US" altLang="zh-CN" dirty="0" err="1" smtClean="0"/>
              <a:t>lg</a:t>
            </a:r>
            <a:r>
              <a:rPr lang="en-US" altLang="zh-CN" dirty="0" smtClean="0"/>
              <a:t> </a:t>
            </a:r>
            <a:r>
              <a:rPr lang="en-US" altLang="zh-CN" i="1" dirty="0" smtClean="0"/>
              <a:t>n</a:t>
            </a:r>
            <a:r>
              <a:rPr lang="en-US" altLang="zh-CN" dirty="0" smtClean="0"/>
              <a:t>) + </a:t>
            </a:r>
            <a:r>
              <a:rPr lang="en-US" altLang="zh-CN" i="1" dirty="0" smtClean="0"/>
              <a:t>k</a:t>
            </a:r>
            <a:r>
              <a:rPr lang="zh-CN" altLang="en-US" dirty="0" smtClean="0"/>
              <a:t>而不是</a:t>
            </a:r>
            <a:r>
              <a:rPr lang="en-US" altLang="zh-CN" dirty="0" err="1" smtClean="0"/>
              <a:t>lg</a:t>
            </a:r>
            <a:r>
              <a:rPr lang="en-US" altLang="zh-CN" dirty="0" smtClean="0"/>
              <a:t> (</a:t>
            </a:r>
            <a:r>
              <a:rPr lang="en-US" altLang="zh-CN" i="1" dirty="0" err="1" smtClean="0"/>
              <a:t>n</a:t>
            </a:r>
            <a:r>
              <a:rPr lang="en-US" altLang="zh-CN" dirty="0" err="1" smtClean="0"/>
              <a:t>+</a:t>
            </a:r>
            <a:r>
              <a:rPr lang="en-US" altLang="zh-CN" i="1" dirty="0" err="1" smtClean="0"/>
              <a:t>k</a:t>
            </a:r>
            <a:r>
              <a:rPr lang="en-US" altLang="zh-CN" dirty="0" smtClean="0"/>
              <a:t>)</a:t>
            </a:r>
            <a:endParaRPr lang="en-US" altLang="zh-CN" baseline="30000" dirty="0" smtClean="0"/>
          </a:p>
          <a:p>
            <a:pPr eaLnBrk="1" hangingPunct="1">
              <a:lnSpc>
                <a:spcPct val="120000"/>
              </a:lnSpc>
              <a:spcBef>
                <a:spcPts val="600"/>
              </a:spcBef>
            </a:pPr>
            <a:r>
              <a:rPr lang="zh-CN" altLang="en-US" sz="2400" dirty="0" smtClean="0"/>
              <a:t>对于</a:t>
            </a:r>
            <a:r>
              <a:rPr lang="en-US" altLang="zh-CN" sz="2400" i="1" dirty="0" smtClean="0"/>
              <a:t>n </a:t>
            </a:r>
            <a:r>
              <a:rPr lang="en-US" altLang="zh-CN" sz="2400" dirty="0" smtClean="0"/>
              <a:t>&gt; 0</a:t>
            </a:r>
            <a:r>
              <a:rPr lang="zh-CN" altLang="en-US" sz="2400" dirty="0" smtClean="0"/>
              <a:t>和</a:t>
            </a:r>
            <a:r>
              <a:rPr lang="en-US" altLang="zh-CN" sz="2400" i="1" dirty="0" smtClean="0"/>
              <a:t>b </a:t>
            </a:r>
            <a:r>
              <a:rPr lang="en-US" altLang="zh-CN" sz="2400" dirty="0" smtClean="0"/>
              <a:t>&gt; 1</a:t>
            </a:r>
            <a:r>
              <a:rPr lang="zh-CN" altLang="en-US" sz="2400" dirty="0" smtClean="0"/>
              <a:t>，</a:t>
            </a:r>
            <a:r>
              <a:rPr lang="en-US" altLang="zh-CN" sz="2400" dirty="0" err="1" smtClean="0"/>
              <a:t>log</a:t>
            </a:r>
            <a:r>
              <a:rPr lang="en-US" altLang="zh-CN" sz="2400" i="1" baseline="-25000" dirty="0" err="1" smtClean="0"/>
              <a:t>b</a:t>
            </a:r>
            <a:r>
              <a:rPr lang="en-US" altLang="zh-CN" sz="2400" i="1" dirty="0" err="1" smtClean="0"/>
              <a:t>n</a:t>
            </a:r>
            <a:r>
              <a:rPr lang="zh-CN" altLang="en-US" sz="2400" dirty="0" smtClean="0"/>
              <a:t>严格递增</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228600"/>
            <a:ext cx="7772400" cy="1143000"/>
          </a:xfrm>
        </p:spPr>
        <p:txBody>
          <a:bodyPr/>
          <a:lstStyle/>
          <a:p>
            <a:pPr eaLnBrk="1" hangingPunct="1"/>
            <a:r>
              <a:rPr lang="en-US" altLang="zh-CN" dirty="0" smtClean="0"/>
              <a:t>1.3 </a:t>
            </a:r>
            <a:r>
              <a:rPr lang="zh-CN" altLang="en-US" dirty="0"/>
              <a:t>渐近记号 </a:t>
            </a:r>
            <a:r>
              <a:rPr lang="en-US" altLang="zh-CN" dirty="0"/>
              <a:t>— </a:t>
            </a:r>
            <a:r>
              <a:rPr lang="zh-CN" altLang="en-US" sz="3200" dirty="0"/>
              <a:t>常用函数 </a:t>
            </a:r>
            <a:r>
              <a:rPr lang="en-US" altLang="zh-CN" dirty="0"/>
              <a:t>(1)</a:t>
            </a:r>
            <a:endParaRPr lang="zh-CN" altLang="en-US" sz="3600" dirty="0" smtClean="0">
              <a:sym typeface="Symbol" pitchFamily="18" charset="2"/>
            </a:endParaRPr>
          </a:p>
        </p:txBody>
      </p:sp>
      <p:sp>
        <p:nvSpPr>
          <p:cNvPr id="29699" name="Rectangle 3"/>
          <p:cNvSpPr>
            <a:spLocks noGrp="1" noChangeArrowheads="1"/>
          </p:cNvSpPr>
          <p:nvPr>
            <p:ph idx="1"/>
          </p:nvPr>
        </p:nvSpPr>
        <p:spPr>
          <a:xfrm>
            <a:off x="457200" y="1371600"/>
            <a:ext cx="8382000" cy="4953000"/>
          </a:xfrm>
        </p:spPr>
        <p:txBody>
          <a:bodyPr/>
          <a:lstStyle/>
          <a:p>
            <a:pPr marL="0" indent="0" eaLnBrk="1" hangingPunct="1">
              <a:buNone/>
            </a:pPr>
            <a:r>
              <a:rPr lang="zh-CN" altLang="en-US" sz="2800" dirty="0" smtClean="0">
                <a:solidFill>
                  <a:srgbClr val="0000CC"/>
                </a:solidFill>
                <a:latin typeface="黑体" pitchFamily="49" charset="-122"/>
                <a:ea typeface="黑体" pitchFamily="49" charset="-122"/>
              </a:rPr>
              <a:t>对数式（续）：</a:t>
            </a:r>
          </a:p>
          <a:p>
            <a:pPr eaLnBrk="1" hangingPunct="1">
              <a:lnSpc>
                <a:spcPct val="120000"/>
              </a:lnSpc>
              <a:spcBef>
                <a:spcPts val="600"/>
              </a:spcBef>
            </a:pPr>
            <a:r>
              <a:rPr lang="zh-CN" altLang="en-US" sz="2400" dirty="0" smtClean="0"/>
              <a:t>对任意的实数</a:t>
            </a:r>
            <a:r>
              <a:rPr lang="en-US" altLang="zh-CN" sz="2400" i="1" dirty="0" smtClean="0"/>
              <a:t>a</a:t>
            </a:r>
            <a:r>
              <a:rPr lang="en-US" altLang="zh-CN" sz="2400" dirty="0" smtClean="0"/>
              <a:t> &gt; 0</a:t>
            </a:r>
            <a:r>
              <a:rPr lang="zh-CN" altLang="en-US" sz="2400" dirty="0" smtClean="0"/>
              <a:t>，</a:t>
            </a:r>
            <a:r>
              <a:rPr lang="en-US" altLang="zh-CN" sz="2400" i="1" dirty="0" smtClean="0"/>
              <a:t>b</a:t>
            </a:r>
            <a:r>
              <a:rPr lang="en-US" altLang="zh-CN" sz="2400" dirty="0" smtClean="0"/>
              <a:t> &gt; 0</a:t>
            </a:r>
            <a:r>
              <a:rPr lang="zh-CN" altLang="en-US" sz="2400" dirty="0" smtClean="0"/>
              <a:t>，</a:t>
            </a:r>
            <a:r>
              <a:rPr lang="en-US" altLang="zh-CN" sz="2400" i="1" dirty="0" smtClean="0"/>
              <a:t>c</a:t>
            </a:r>
            <a:r>
              <a:rPr lang="en-US" altLang="zh-CN" sz="2400" dirty="0" smtClean="0"/>
              <a:t> &gt; 0</a:t>
            </a:r>
            <a:r>
              <a:rPr lang="zh-CN" altLang="en-US" sz="2400" dirty="0" smtClean="0"/>
              <a:t>和</a:t>
            </a:r>
            <a:r>
              <a:rPr lang="en-US" altLang="zh-CN" sz="2400" i="1" dirty="0" smtClean="0"/>
              <a:t>n</a:t>
            </a:r>
            <a:r>
              <a:rPr lang="zh-CN" altLang="en-US" sz="2400" dirty="0" smtClean="0"/>
              <a:t>：</a:t>
            </a:r>
          </a:p>
          <a:p>
            <a:pPr eaLnBrk="1" hangingPunct="1">
              <a:lnSpc>
                <a:spcPct val="120000"/>
              </a:lnSpc>
              <a:spcBef>
                <a:spcPts val="600"/>
              </a:spcBef>
            </a:pPr>
            <a:endParaRPr lang="zh-CN" altLang="en-US" sz="2400" dirty="0" smtClean="0"/>
          </a:p>
          <a:p>
            <a:pPr eaLnBrk="1" hangingPunct="1">
              <a:lnSpc>
                <a:spcPct val="120000"/>
              </a:lnSpc>
              <a:spcBef>
                <a:spcPts val="600"/>
              </a:spcBef>
            </a:pPr>
            <a:endParaRPr lang="zh-CN" altLang="en-US" sz="2400" dirty="0" smtClean="0"/>
          </a:p>
          <a:p>
            <a:pPr eaLnBrk="1" hangingPunct="1">
              <a:lnSpc>
                <a:spcPct val="120000"/>
              </a:lnSpc>
              <a:spcBef>
                <a:spcPts val="600"/>
              </a:spcBef>
            </a:pPr>
            <a:endParaRPr lang="zh-CN" altLang="en-US" sz="2400" dirty="0" smtClean="0"/>
          </a:p>
          <a:p>
            <a:pPr eaLnBrk="1" hangingPunct="1">
              <a:lnSpc>
                <a:spcPct val="120000"/>
              </a:lnSpc>
              <a:spcBef>
                <a:spcPts val="600"/>
              </a:spcBef>
            </a:pPr>
            <a:endParaRPr lang="zh-CN" altLang="en-US" sz="2400" dirty="0" smtClean="0"/>
          </a:p>
          <a:p>
            <a:pPr eaLnBrk="1" hangingPunct="1">
              <a:lnSpc>
                <a:spcPct val="120000"/>
              </a:lnSpc>
              <a:spcBef>
                <a:spcPts val="600"/>
              </a:spcBef>
            </a:pPr>
            <a:endParaRPr lang="zh-CN" altLang="en-US" sz="2400" dirty="0" smtClean="0"/>
          </a:p>
          <a:p>
            <a:pPr marL="0" indent="0" eaLnBrk="1" hangingPunct="1">
              <a:lnSpc>
                <a:spcPct val="120000"/>
              </a:lnSpc>
              <a:spcBef>
                <a:spcPts val="600"/>
              </a:spcBef>
              <a:buNone/>
            </a:pPr>
            <a:endParaRPr lang="zh-CN" altLang="en-US" sz="2400" dirty="0" smtClean="0"/>
          </a:p>
          <a:p>
            <a:pPr eaLnBrk="1" hangingPunct="1">
              <a:lnSpc>
                <a:spcPct val="120000"/>
              </a:lnSpc>
              <a:spcBef>
                <a:spcPts val="600"/>
              </a:spcBef>
            </a:pPr>
            <a:r>
              <a:rPr lang="zh-CN" altLang="en-US" sz="2400" dirty="0" smtClean="0"/>
              <a:t>因为改变对数的底只是相差一个常数因子，故当系数不重要时即写为</a:t>
            </a:r>
            <a:r>
              <a:rPr lang="en-US" altLang="zh-CN" sz="2400" dirty="0" err="1" smtClean="0"/>
              <a:t>lg</a:t>
            </a:r>
            <a:r>
              <a:rPr lang="en-US" altLang="zh-CN" sz="2400" dirty="0" smtClean="0"/>
              <a:t> </a:t>
            </a:r>
            <a:r>
              <a:rPr lang="en-US" altLang="zh-CN" sz="2400" i="1" dirty="0" smtClean="0"/>
              <a:t>n</a:t>
            </a:r>
            <a:r>
              <a:rPr lang="zh-CN" altLang="en-US" sz="2400" dirty="0" smtClean="0"/>
              <a:t>，类似于</a:t>
            </a:r>
            <a:r>
              <a:rPr lang="en-US" altLang="zh-CN" sz="2400" i="1" dirty="0" smtClean="0"/>
              <a:t>O</a:t>
            </a:r>
            <a:r>
              <a:rPr lang="zh-CN" altLang="en-US" sz="2400" dirty="0" smtClean="0"/>
              <a:t>记号</a:t>
            </a:r>
          </a:p>
        </p:txBody>
      </p:sp>
      <p:pic>
        <p:nvPicPr>
          <p:cNvPr id="29700"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76400" y="2438400"/>
            <a:ext cx="3240087" cy="3008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85800" y="0"/>
            <a:ext cx="7772400" cy="1143000"/>
          </a:xfrm>
        </p:spPr>
        <p:txBody>
          <a:bodyPr/>
          <a:lstStyle/>
          <a:p>
            <a:pPr eaLnBrk="1" hangingPunct="1"/>
            <a:r>
              <a:rPr lang="en-US" altLang="zh-CN" dirty="0" smtClean="0"/>
              <a:t>1.3 </a:t>
            </a:r>
            <a:r>
              <a:rPr lang="zh-CN" altLang="en-US" dirty="0"/>
              <a:t>渐近记号 </a:t>
            </a:r>
            <a:r>
              <a:rPr lang="en-US" altLang="zh-CN" dirty="0"/>
              <a:t>— </a:t>
            </a:r>
            <a:r>
              <a:rPr lang="zh-CN" altLang="en-US" sz="3200" dirty="0"/>
              <a:t>常用函数 </a:t>
            </a:r>
            <a:r>
              <a:rPr lang="en-US" altLang="zh-CN" dirty="0"/>
              <a:t>(1)</a:t>
            </a:r>
            <a:endParaRPr lang="zh-CN" altLang="en-US" sz="3600" dirty="0" smtClean="0">
              <a:sym typeface="Symbol" pitchFamily="18" charset="2"/>
            </a:endParaRPr>
          </a:p>
        </p:txBody>
      </p:sp>
      <p:sp>
        <p:nvSpPr>
          <p:cNvPr id="30723" name="Rectangle 3"/>
          <p:cNvSpPr>
            <a:spLocks noGrp="1" noChangeArrowheads="1"/>
          </p:cNvSpPr>
          <p:nvPr>
            <p:ph idx="1"/>
          </p:nvPr>
        </p:nvSpPr>
        <p:spPr>
          <a:xfrm>
            <a:off x="381000" y="1363663"/>
            <a:ext cx="8763000" cy="5265737"/>
          </a:xfrm>
        </p:spPr>
        <p:txBody>
          <a:bodyPr/>
          <a:lstStyle/>
          <a:p>
            <a:pPr marL="0" indent="0" eaLnBrk="1" hangingPunct="1">
              <a:lnSpc>
                <a:spcPct val="90000"/>
              </a:lnSpc>
              <a:buNone/>
            </a:pPr>
            <a:r>
              <a:rPr lang="zh-CN" altLang="en-US" sz="2800" dirty="0" smtClean="0">
                <a:solidFill>
                  <a:srgbClr val="0000CC"/>
                </a:solidFill>
                <a:latin typeface="黑体" pitchFamily="49" charset="-122"/>
                <a:ea typeface="黑体" pitchFamily="49" charset="-122"/>
              </a:rPr>
              <a:t>对数式（续）：</a:t>
            </a:r>
          </a:p>
          <a:p>
            <a:pPr eaLnBrk="1" hangingPunct="1">
              <a:lnSpc>
                <a:spcPct val="120000"/>
              </a:lnSpc>
              <a:spcBef>
                <a:spcPts val="600"/>
              </a:spcBef>
            </a:pPr>
            <a:r>
              <a:rPr lang="zh-CN" altLang="en-US" sz="2400" dirty="0" smtClean="0"/>
              <a:t>当</a:t>
            </a:r>
            <a:r>
              <a:rPr lang="en-US" altLang="zh-CN" sz="2400" dirty="0" smtClean="0"/>
              <a:t>|</a:t>
            </a:r>
            <a:r>
              <a:rPr lang="en-US" altLang="zh-CN" sz="2400" i="1" dirty="0" smtClean="0"/>
              <a:t>x</a:t>
            </a:r>
            <a:r>
              <a:rPr lang="en-US" altLang="zh-CN" sz="2400" dirty="0" smtClean="0"/>
              <a:t>| &lt; 1</a:t>
            </a:r>
            <a:r>
              <a:rPr lang="zh-CN" altLang="en-US" sz="2400" dirty="0" smtClean="0"/>
              <a:t>时，</a:t>
            </a:r>
            <a:r>
              <a:rPr lang="en-US" altLang="zh-CN" sz="2400" i="1" dirty="0" smtClean="0"/>
              <a:t>ln(1+x</a:t>
            </a:r>
            <a:r>
              <a:rPr lang="en-US" altLang="zh-CN" sz="2400" dirty="0" smtClean="0"/>
              <a:t>)</a:t>
            </a:r>
            <a:r>
              <a:rPr lang="zh-CN" altLang="en-US" sz="2400" dirty="0" smtClean="0"/>
              <a:t>的一个简单的级数展开为：</a:t>
            </a:r>
          </a:p>
          <a:p>
            <a:pPr marL="0" indent="0" eaLnBrk="1" hangingPunct="1">
              <a:lnSpc>
                <a:spcPct val="120000"/>
              </a:lnSpc>
              <a:spcBef>
                <a:spcPts val="600"/>
              </a:spcBef>
              <a:buNone/>
            </a:pPr>
            <a:endParaRPr lang="zh-CN" altLang="en-US" sz="2400" dirty="0" smtClean="0"/>
          </a:p>
          <a:p>
            <a:pPr eaLnBrk="1" hangingPunct="1">
              <a:lnSpc>
                <a:spcPct val="120000"/>
              </a:lnSpc>
              <a:spcBef>
                <a:spcPts val="2400"/>
              </a:spcBef>
            </a:pPr>
            <a:r>
              <a:rPr lang="zh-CN" altLang="en-US" sz="2400" dirty="0" smtClean="0"/>
              <a:t>当</a:t>
            </a:r>
            <a:r>
              <a:rPr lang="en-US" altLang="zh-CN" sz="2400" i="1" dirty="0" smtClean="0"/>
              <a:t>x</a:t>
            </a:r>
            <a:r>
              <a:rPr lang="en-US" altLang="zh-CN" sz="2400" dirty="0" smtClean="0"/>
              <a:t> &gt; -1</a:t>
            </a:r>
            <a:r>
              <a:rPr lang="zh-CN" altLang="en-US" sz="2400" dirty="0" smtClean="0"/>
              <a:t>时，有不等式                                </a:t>
            </a:r>
            <a:r>
              <a:rPr lang="en-US" altLang="zh-CN" sz="2400" dirty="0" smtClean="0"/>
              <a:t>(    </a:t>
            </a:r>
            <a:r>
              <a:rPr lang="en-US" altLang="zh-CN" sz="2400" i="1" dirty="0" smtClean="0"/>
              <a:t>x</a:t>
            </a:r>
            <a:r>
              <a:rPr lang="en-US" altLang="zh-CN" sz="2400" dirty="0" smtClean="0"/>
              <a:t> = 0</a:t>
            </a:r>
            <a:r>
              <a:rPr lang="zh-CN" altLang="en-US" sz="2400" dirty="0" smtClean="0"/>
              <a:t>时等号成立</a:t>
            </a:r>
            <a:r>
              <a:rPr lang="en-US" altLang="zh-CN" sz="2400" dirty="0" smtClean="0"/>
              <a:t>)</a:t>
            </a:r>
          </a:p>
          <a:p>
            <a:pPr eaLnBrk="1" hangingPunct="1">
              <a:lnSpc>
                <a:spcPct val="120000"/>
              </a:lnSpc>
              <a:spcBef>
                <a:spcPts val="600"/>
              </a:spcBef>
            </a:pPr>
            <a:r>
              <a:rPr lang="zh-CN" altLang="en-US" sz="2400" dirty="0" smtClean="0"/>
              <a:t>对于某个常量</a:t>
            </a:r>
            <a:r>
              <a:rPr lang="en-US" altLang="zh-CN" sz="2400" i="1" dirty="0" smtClean="0"/>
              <a:t>k</a:t>
            </a:r>
            <a:r>
              <a:rPr lang="zh-CN" altLang="en-US" sz="2400" dirty="0" smtClean="0"/>
              <a:t>，如果</a:t>
            </a:r>
            <a:r>
              <a:rPr lang="en-US" altLang="zh-CN" sz="2400" i="1" dirty="0" smtClean="0"/>
              <a:t>f</a:t>
            </a:r>
            <a:r>
              <a:rPr lang="en-US" altLang="zh-CN" sz="2400" dirty="0" smtClean="0"/>
              <a:t>(</a:t>
            </a:r>
            <a:r>
              <a:rPr lang="en-US" altLang="zh-CN" sz="2400" i="1" dirty="0" smtClean="0"/>
              <a:t>n</a:t>
            </a:r>
            <a:r>
              <a:rPr lang="en-US" altLang="zh-CN" sz="2400" dirty="0" smtClean="0"/>
              <a:t>) = </a:t>
            </a:r>
            <a:r>
              <a:rPr lang="en-US" altLang="zh-CN" sz="2400" i="1" dirty="0" smtClean="0"/>
              <a:t>O</a:t>
            </a:r>
            <a:r>
              <a:rPr lang="en-US" altLang="zh-CN" sz="2400" dirty="0" smtClean="0"/>
              <a:t>(</a:t>
            </a:r>
            <a:r>
              <a:rPr lang="en-US" altLang="zh-CN" sz="2400" dirty="0" err="1" smtClean="0"/>
              <a:t>lg</a:t>
            </a:r>
            <a:r>
              <a:rPr lang="en-US" altLang="zh-CN" sz="2400" i="1" baseline="30000" dirty="0" err="1" smtClean="0"/>
              <a:t>k</a:t>
            </a:r>
            <a:r>
              <a:rPr lang="en-US" altLang="zh-CN" sz="2400" i="1" baseline="30000" dirty="0" smtClean="0"/>
              <a:t> </a:t>
            </a:r>
            <a:r>
              <a:rPr lang="en-US" altLang="zh-CN" sz="2400" i="1" dirty="0" smtClean="0"/>
              <a:t>n</a:t>
            </a:r>
            <a:r>
              <a:rPr lang="en-US" altLang="zh-CN" sz="2400" dirty="0"/>
              <a:t>)</a:t>
            </a:r>
            <a:r>
              <a:rPr lang="zh-CN" altLang="en-US" sz="2400" dirty="0" smtClean="0"/>
              <a:t>，则称函数</a:t>
            </a:r>
            <a:r>
              <a:rPr lang="zh-CN" altLang="en-US" sz="2400" dirty="0" smtClean="0">
                <a:solidFill>
                  <a:srgbClr val="0000CC"/>
                </a:solidFill>
                <a:latin typeface="黑体" pitchFamily="49" charset="-122"/>
                <a:ea typeface="黑体" pitchFamily="49" charset="-122"/>
              </a:rPr>
              <a:t>多对数有界的</a:t>
            </a:r>
          </a:p>
          <a:p>
            <a:pPr eaLnBrk="1" hangingPunct="1">
              <a:lnSpc>
                <a:spcPct val="120000"/>
              </a:lnSpc>
              <a:spcBef>
                <a:spcPts val="600"/>
              </a:spcBef>
            </a:pPr>
            <a:r>
              <a:rPr lang="zh-CN" altLang="en-US" sz="2400" dirty="0" smtClean="0"/>
              <a:t>将                中用</a:t>
            </a:r>
            <a:r>
              <a:rPr lang="en-US" altLang="zh-CN" sz="2400" dirty="0" err="1" smtClean="0"/>
              <a:t>lg</a:t>
            </a:r>
            <a:r>
              <a:rPr lang="en-US" altLang="zh-CN" sz="2400" dirty="0" smtClean="0"/>
              <a:t> </a:t>
            </a:r>
            <a:r>
              <a:rPr lang="en-US" altLang="zh-CN" sz="2400" i="1" dirty="0" smtClean="0"/>
              <a:t>n</a:t>
            </a:r>
            <a:r>
              <a:rPr lang="zh-CN" altLang="en-US" sz="2400" dirty="0" smtClean="0"/>
              <a:t>替代</a:t>
            </a:r>
            <a:r>
              <a:rPr lang="en-US" altLang="zh-CN" sz="2400" i="1" dirty="0" smtClean="0"/>
              <a:t>n</a:t>
            </a:r>
            <a:r>
              <a:rPr lang="zh-CN" altLang="en-US" sz="2400" dirty="0" smtClean="0"/>
              <a:t>和</a:t>
            </a:r>
            <a:r>
              <a:rPr lang="en-US" altLang="zh-CN" sz="2400" dirty="0" smtClean="0"/>
              <a:t>2</a:t>
            </a:r>
            <a:r>
              <a:rPr lang="en-US" altLang="zh-CN" sz="2400" i="1" dirty="0" smtClean="0"/>
              <a:t>a</a:t>
            </a:r>
            <a:r>
              <a:rPr lang="zh-CN" altLang="en-US" sz="2400" dirty="0" smtClean="0"/>
              <a:t>替代</a:t>
            </a:r>
            <a:r>
              <a:rPr lang="en-US" altLang="zh-CN" sz="2400" i="1" dirty="0" smtClean="0"/>
              <a:t>a</a:t>
            </a:r>
            <a:r>
              <a:rPr lang="zh-CN" altLang="en-US" sz="2400" dirty="0" smtClean="0"/>
              <a:t>，得：</a:t>
            </a:r>
          </a:p>
          <a:p>
            <a:pPr eaLnBrk="1" hangingPunct="1">
              <a:lnSpc>
                <a:spcPct val="120000"/>
              </a:lnSpc>
              <a:spcBef>
                <a:spcPts val="600"/>
              </a:spcBef>
            </a:pPr>
            <a:endParaRPr lang="zh-CN" altLang="en-US" sz="2400" dirty="0" smtClean="0"/>
          </a:p>
          <a:p>
            <a:pPr eaLnBrk="1" hangingPunct="1">
              <a:lnSpc>
                <a:spcPct val="120000"/>
              </a:lnSpc>
              <a:spcBef>
                <a:spcPts val="600"/>
              </a:spcBef>
            </a:pPr>
            <a:endParaRPr lang="zh-CN" altLang="en-US" sz="2400" dirty="0" smtClean="0"/>
          </a:p>
          <a:p>
            <a:pPr eaLnBrk="1" hangingPunct="1">
              <a:lnSpc>
                <a:spcPct val="120000"/>
              </a:lnSpc>
              <a:spcBef>
                <a:spcPts val="600"/>
              </a:spcBef>
            </a:pPr>
            <a:r>
              <a:rPr lang="zh-CN" altLang="en-US" sz="2400" dirty="0" smtClean="0"/>
              <a:t>据此有：</a:t>
            </a:r>
            <a:r>
              <a:rPr lang="en-US" altLang="zh-CN" sz="2400" dirty="0" err="1" smtClean="0">
                <a:solidFill>
                  <a:srgbClr val="FF0000"/>
                </a:solidFill>
              </a:rPr>
              <a:t>lg</a:t>
            </a:r>
            <a:r>
              <a:rPr lang="en-US" altLang="zh-CN" sz="2400" i="1" baseline="30000" dirty="0" err="1" smtClean="0">
                <a:solidFill>
                  <a:srgbClr val="FF0000"/>
                </a:solidFill>
              </a:rPr>
              <a:t>b</a:t>
            </a:r>
            <a:r>
              <a:rPr lang="en-US" altLang="zh-CN" sz="2400" i="1" dirty="0" err="1" smtClean="0">
                <a:solidFill>
                  <a:srgbClr val="FF0000"/>
                </a:solidFill>
              </a:rPr>
              <a:t>n</a:t>
            </a:r>
            <a:r>
              <a:rPr lang="en-US" altLang="zh-CN" sz="2400" i="1" dirty="0" smtClean="0">
                <a:solidFill>
                  <a:srgbClr val="FF0000"/>
                </a:solidFill>
              </a:rPr>
              <a:t> </a:t>
            </a:r>
            <a:r>
              <a:rPr lang="en-US" altLang="zh-CN" sz="2400" dirty="0" smtClean="0">
                <a:solidFill>
                  <a:srgbClr val="FF0000"/>
                </a:solidFill>
              </a:rPr>
              <a:t>= </a:t>
            </a:r>
            <a:r>
              <a:rPr lang="en-US" altLang="zh-CN" sz="2400" i="1" dirty="0" smtClean="0">
                <a:solidFill>
                  <a:srgbClr val="FF0000"/>
                </a:solidFill>
              </a:rPr>
              <a:t>o</a:t>
            </a:r>
            <a:r>
              <a:rPr lang="en-US" altLang="zh-CN" sz="2400" dirty="0" smtClean="0">
                <a:solidFill>
                  <a:srgbClr val="FF0000"/>
                </a:solidFill>
              </a:rPr>
              <a:t>(</a:t>
            </a:r>
            <a:r>
              <a:rPr lang="en-US" altLang="zh-CN" sz="2400" i="1" dirty="0" err="1" smtClean="0">
                <a:solidFill>
                  <a:srgbClr val="FF0000"/>
                </a:solidFill>
              </a:rPr>
              <a:t>n</a:t>
            </a:r>
            <a:r>
              <a:rPr lang="en-US" altLang="zh-CN" sz="2400" i="1" baseline="30000" dirty="0" err="1" smtClean="0">
                <a:solidFill>
                  <a:srgbClr val="FF0000"/>
                </a:solidFill>
              </a:rPr>
              <a:t>a</a:t>
            </a:r>
            <a:r>
              <a:rPr lang="en-US" altLang="zh-CN" sz="2400" dirty="0" smtClean="0">
                <a:solidFill>
                  <a:srgbClr val="FF0000"/>
                </a:solidFill>
              </a:rPr>
              <a:t>)</a:t>
            </a:r>
            <a:r>
              <a:rPr lang="zh-CN" altLang="en-US" sz="2400" dirty="0" smtClean="0"/>
              <a:t>，即任意正的多项式函数较多项对数函数增长更快。</a:t>
            </a:r>
          </a:p>
        </p:txBody>
      </p:sp>
      <p:pic>
        <p:nvPicPr>
          <p:cNvPr id="30727" name="Picture 10" descr="35_c"/>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58040" y="4724400"/>
            <a:ext cx="4271682"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8" name="对象 7"/>
          <p:cNvGraphicFramePr>
            <a:graphicFrameLocks noChangeAspect="1"/>
          </p:cNvGraphicFramePr>
          <p:nvPr/>
        </p:nvGraphicFramePr>
        <p:xfrm>
          <a:off x="1143360" y="4038600"/>
          <a:ext cx="1142640" cy="710640"/>
        </p:xfrm>
        <a:graphic>
          <a:graphicData uri="http://schemas.openxmlformats.org/presentationml/2006/ole">
            <p:oleObj spid="_x0000_s99331" name="Equation" r:id="rId4" imgW="13716000" imgH="8534400" progId="">
              <p:embed/>
            </p:oleObj>
          </a:graphicData>
        </a:graphic>
      </p:graphicFrame>
      <p:graphicFrame>
        <p:nvGraphicFramePr>
          <p:cNvPr id="9" name="Object 9"/>
          <p:cNvGraphicFramePr>
            <a:graphicFrameLocks noChangeAspect="1"/>
          </p:cNvGraphicFramePr>
          <p:nvPr/>
        </p:nvGraphicFramePr>
        <p:xfrm>
          <a:off x="2080881" y="2399507"/>
          <a:ext cx="4826000" cy="603250"/>
        </p:xfrm>
        <a:graphic>
          <a:graphicData uri="http://schemas.openxmlformats.org/presentationml/2006/ole">
            <p:oleObj spid="_x0000_s99330" name="Equation" r:id="rId5" imgW="46329600" imgH="5791200" progId="">
              <p:embed/>
            </p:oleObj>
          </a:graphicData>
        </a:graphic>
      </p:graphicFrame>
      <p:graphicFrame>
        <p:nvGraphicFramePr>
          <p:cNvPr id="10" name="Object 9"/>
          <p:cNvGraphicFramePr>
            <a:graphicFrameLocks noChangeAspect="1"/>
          </p:cNvGraphicFramePr>
          <p:nvPr/>
        </p:nvGraphicFramePr>
        <p:xfrm>
          <a:off x="3733800" y="3039007"/>
          <a:ext cx="1981200" cy="633167"/>
        </p:xfrm>
        <a:graphic>
          <a:graphicData uri="http://schemas.openxmlformats.org/presentationml/2006/ole">
            <p:oleObj spid="_x0000_s99329" name="Equation" r:id="rId6" imgW="29565600" imgH="9448800" progId="">
              <p:embed/>
            </p:oleObj>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533400" y="0"/>
            <a:ext cx="7772400" cy="990600"/>
          </a:xfrm>
        </p:spPr>
        <p:txBody>
          <a:bodyPr/>
          <a:lstStyle/>
          <a:p>
            <a:pPr eaLnBrk="1" hangingPunct="1"/>
            <a:r>
              <a:rPr lang="en-US" altLang="zh-CN" sz="3600" dirty="0" smtClean="0"/>
              <a:t>1.3 </a:t>
            </a:r>
            <a:r>
              <a:rPr lang="zh-CN" altLang="en-US" sz="3600" dirty="0"/>
              <a:t>渐近记号 </a:t>
            </a:r>
            <a:r>
              <a:rPr lang="en-US" altLang="zh-CN" sz="3600" dirty="0"/>
              <a:t>— </a:t>
            </a:r>
            <a:r>
              <a:rPr lang="zh-CN" altLang="en-US" sz="2800" dirty="0"/>
              <a:t>常用函数 </a:t>
            </a:r>
            <a:r>
              <a:rPr lang="en-US" altLang="zh-CN" sz="3600" dirty="0"/>
              <a:t>(1)</a:t>
            </a:r>
            <a:endParaRPr lang="en-US" sz="3600" b="1" dirty="0">
              <a:solidFill>
                <a:srgbClr val="0000CC"/>
              </a:solidFill>
            </a:endParaRPr>
          </a:p>
        </p:txBody>
      </p:sp>
      <p:sp>
        <p:nvSpPr>
          <p:cNvPr id="10244" name="Rectangle 3"/>
          <p:cNvSpPr>
            <a:spLocks noGrp="1" noChangeArrowheads="1"/>
          </p:cNvSpPr>
          <p:nvPr>
            <p:ph idx="1"/>
          </p:nvPr>
        </p:nvSpPr>
        <p:spPr>
          <a:xfrm>
            <a:off x="381000" y="3733800"/>
            <a:ext cx="8229600" cy="2971800"/>
          </a:xfrm>
        </p:spPr>
        <p:txBody>
          <a:bodyPr/>
          <a:lstStyle/>
          <a:p>
            <a:pPr eaLnBrk="1" hangingPunct="1"/>
            <a:r>
              <a:rPr lang="zh-CN" altLang="en-US" sz="2400" b="1" dirty="0" smtClean="0"/>
              <a:t>斯特林</a:t>
            </a:r>
            <a:r>
              <a:rPr lang="en-US" altLang="zh-CN" sz="2400" b="1" dirty="0" smtClean="0"/>
              <a:t>(</a:t>
            </a:r>
            <a:r>
              <a:rPr lang="en-US" sz="2400" b="1" dirty="0" err="1" smtClean="0"/>
              <a:t>Stirling</a:t>
            </a:r>
            <a:r>
              <a:rPr lang="en-US" sz="2400" b="1" dirty="0" smtClean="0"/>
              <a:t>)</a:t>
            </a:r>
            <a:r>
              <a:rPr lang="zh-CN" altLang="en-US" sz="2400" b="1" dirty="0" smtClean="0"/>
              <a:t>近似公式：</a:t>
            </a:r>
            <a:endParaRPr lang="en-US" sz="2400" b="1" dirty="0" smtClean="0"/>
          </a:p>
          <a:p>
            <a:pPr eaLnBrk="1" hangingPunct="1"/>
            <a:endParaRPr lang="en-US" sz="2400" b="1" dirty="0" smtClean="0"/>
          </a:p>
          <a:p>
            <a:pPr eaLnBrk="1" hangingPunct="1">
              <a:spcBef>
                <a:spcPts val="1200"/>
              </a:spcBef>
            </a:pPr>
            <a:r>
              <a:rPr lang="zh-CN" altLang="en-US" sz="2400" dirty="0" smtClean="0"/>
              <a:t>可以推出</a:t>
            </a:r>
            <a:endParaRPr lang="en-US" sz="2400" b="1" dirty="0" smtClean="0"/>
          </a:p>
          <a:p>
            <a:pPr marL="0" indent="0" eaLnBrk="1" hangingPunct="1">
              <a:spcBef>
                <a:spcPts val="0"/>
              </a:spcBef>
              <a:buNone/>
            </a:pPr>
            <a:endParaRPr lang="en-US" sz="2400" b="1" dirty="0" smtClean="0"/>
          </a:p>
          <a:p>
            <a:pPr eaLnBrk="1" hangingPunct="1"/>
            <a:endParaRPr lang="en-US" sz="2400" b="1" dirty="0" smtClean="0"/>
          </a:p>
          <a:p>
            <a:pPr eaLnBrk="1" hangingPunct="1">
              <a:spcBef>
                <a:spcPts val="2400"/>
              </a:spcBef>
              <a:buNone/>
            </a:pPr>
            <a:r>
              <a:rPr lang="en-US" sz="2400" b="1" dirty="0" smtClean="0">
                <a:sym typeface="Wingdings" pitchFamily="2" charset="2"/>
              </a:rPr>
              <a:t>   </a:t>
            </a:r>
            <a:r>
              <a:rPr lang="en-US" sz="2400" b="1" dirty="0" smtClean="0"/>
              <a:t> </a:t>
            </a:r>
          </a:p>
        </p:txBody>
      </p:sp>
      <p:graphicFrame>
        <p:nvGraphicFramePr>
          <p:cNvPr id="10242" name="Object 4"/>
          <p:cNvGraphicFramePr>
            <a:graphicFrameLocks noChangeAspect="1"/>
          </p:cNvGraphicFramePr>
          <p:nvPr/>
        </p:nvGraphicFramePr>
        <p:xfrm>
          <a:off x="2514600" y="5051196"/>
          <a:ext cx="4343040" cy="888480"/>
        </p:xfrm>
        <a:graphic>
          <a:graphicData uri="http://schemas.openxmlformats.org/presentationml/2006/ole">
            <p:oleObj spid="_x0000_s103428" name="公式" r:id="rId4" imgW="52120800" imgH="10668000" progId="Equation.3">
              <p:embed/>
            </p:oleObj>
          </a:graphicData>
        </a:graphic>
      </p:graphicFrame>
      <p:graphicFrame>
        <p:nvGraphicFramePr>
          <p:cNvPr id="5" name="Object 4"/>
          <p:cNvGraphicFramePr>
            <a:graphicFrameLocks noChangeAspect="1"/>
          </p:cNvGraphicFramePr>
          <p:nvPr/>
        </p:nvGraphicFramePr>
        <p:xfrm>
          <a:off x="4419600" y="3921719"/>
          <a:ext cx="3523500" cy="1047600"/>
        </p:xfrm>
        <a:graphic>
          <a:graphicData uri="http://schemas.openxmlformats.org/presentationml/2006/ole">
            <p:oleObj spid="_x0000_s103427" name="公式" r:id="rId5" imgW="33832800" imgH="10058400" progId="Equation.3">
              <p:embed/>
            </p:oleObj>
          </a:graphicData>
        </a:graphic>
      </p:graphicFrame>
      <p:graphicFrame>
        <p:nvGraphicFramePr>
          <p:cNvPr id="6" name="Object 5"/>
          <p:cNvGraphicFramePr>
            <a:graphicFrameLocks noChangeAspect="1"/>
          </p:cNvGraphicFramePr>
          <p:nvPr/>
        </p:nvGraphicFramePr>
        <p:xfrm>
          <a:off x="1066800" y="5127516"/>
          <a:ext cx="1041120" cy="812160"/>
        </p:xfrm>
        <a:graphic>
          <a:graphicData uri="http://schemas.openxmlformats.org/presentationml/2006/ole">
            <p:oleObj spid="_x0000_s103426" name="公式" r:id="rId6" imgW="12496800" imgH="9753600" progId="Equation.3">
              <p:embed/>
            </p:oleObj>
          </a:graphicData>
        </a:graphic>
      </p:graphicFrame>
      <p:graphicFrame>
        <p:nvGraphicFramePr>
          <p:cNvPr id="7" name="Object 6"/>
          <p:cNvGraphicFramePr>
            <a:graphicFrameLocks noChangeAspect="1"/>
          </p:cNvGraphicFramePr>
          <p:nvPr/>
        </p:nvGraphicFramePr>
        <p:xfrm>
          <a:off x="1143000" y="6096000"/>
          <a:ext cx="2952000" cy="539100"/>
        </p:xfrm>
        <a:graphic>
          <a:graphicData uri="http://schemas.openxmlformats.org/presentationml/2006/ole">
            <p:oleObj spid="_x0000_s103425" name="公式" r:id="rId7" imgW="28346400" imgH="5181600" progId="Equation.3">
              <p:embed/>
            </p:oleObj>
          </a:graphicData>
        </a:graphic>
      </p:graphicFrame>
      <p:sp>
        <p:nvSpPr>
          <p:cNvPr id="8" name="Rectangle 3"/>
          <p:cNvSpPr txBox="1">
            <a:spLocks noChangeArrowheads="1"/>
          </p:cNvSpPr>
          <p:nvPr/>
        </p:nvSpPr>
        <p:spPr bwMode="auto">
          <a:xfrm>
            <a:off x="385439" y="1380763"/>
            <a:ext cx="8401800" cy="289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Wingdings"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b="1">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eaLnBrk="1" hangingPunct="1">
              <a:lnSpc>
                <a:spcPct val="90000"/>
              </a:lnSpc>
              <a:buFont typeface="Wingdings" pitchFamily="2" charset="2"/>
              <a:buNone/>
            </a:pPr>
            <a:r>
              <a:rPr lang="zh-CN" altLang="en-US" kern="0" dirty="0" smtClean="0">
                <a:solidFill>
                  <a:srgbClr val="0000CC"/>
                </a:solidFill>
                <a:latin typeface="黑体" pitchFamily="49" charset="-122"/>
                <a:ea typeface="黑体" pitchFamily="49" charset="-122"/>
              </a:rPr>
              <a:t>阶乘：</a:t>
            </a:r>
          </a:p>
          <a:p>
            <a:pPr eaLnBrk="1" hangingPunct="1">
              <a:lnSpc>
                <a:spcPct val="125000"/>
              </a:lnSpc>
              <a:spcBef>
                <a:spcPts val="600"/>
              </a:spcBef>
            </a:pPr>
            <a:r>
              <a:rPr lang="en-US" altLang="zh-CN" sz="2400" i="1" kern="0" dirty="0" smtClean="0"/>
              <a:t>n</a:t>
            </a:r>
            <a:r>
              <a:rPr lang="en-US" altLang="zh-CN" sz="2400" kern="0" dirty="0" smtClean="0"/>
              <a:t>!</a:t>
            </a:r>
            <a:r>
              <a:rPr lang="zh-CN" altLang="en-US" sz="2400" kern="0" dirty="0" smtClean="0"/>
              <a:t>定义为对所有整数</a:t>
            </a:r>
            <a:r>
              <a:rPr lang="en-US" altLang="zh-CN" sz="2400" i="1" kern="0" dirty="0" smtClean="0"/>
              <a:t>n</a:t>
            </a:r>
            <a:r>
              <a:rPr lang="en-US" altLang="zh-CN" sz="2400" kern="0" dirty="0" smtClean="0"/>
              <a:t> </a:t>
            </a:r>
            <a:r>
              <a:rPr lang="en-US" altLang="zh-CN" sz="2400" kern="0" dirty="0" smtClean="0">
                <a:sym typeface="Symbol" pitchFamily="18" charset="2"/>
              </a:rPr>
              <a:t></a:t>
            </a:r>
            <a:r>
              <a:rPr lang="en-US" altLang="zh-CN" sz="2400" kern="0" dirty="0" smtClean="0"/>
              <a:t> 0</a:t>
            </a:r>
            <a:r>
              <a:rPr lang="zh-CN" altLang="en-US" sz="2400" kern="0" dirty="0" smtClean="0"/>
              <a:t>：</a:t>
            </a:r>
          </a:p>
          <a:p>
            <a:pPr eaLnBrk="1" hangingPunct="1">
              <a:lnSpc>
                <a:spcPct val="125000"/>
              </a:lnSpc>
              <a:spcBef>
                <a:spcPts val="2400"/>
              </a:spcBef>
              <a:buFont typeface="Wingdings" pitchFamily="2" charset="2"/>
              <a:buNone/>
            </a:pPr>
            <a:r>
              <a:rPr lang="zh-CN" altLang="en-US" sz="2400" kern="0" dirty="0" smtClean="0"/>
              <a:t>    因此，</a:t>
            </a:r>
            <a:r>
              <a:rPr lang="en-US" altLang="zh-CN" sz="2400" i="1" kern="0" dirty="0" smtClean="0"/>
              <a:t>n</a:t>
            </a:r>
            <a:r>
              <a:rPr lang="en-US" altLang="zh-CN" sz="2400" kern="0" dirty="0" smtClean="0"/>
              <a:t>! = 1</a:t>
            </a:r>
            <a:r>
              <a:rPr lang="en-US" altLang="zh-CN" sz="2400" kern="0" dirty="0" smtClean="0">
                <a:latin typeface="Arial" pitchFamily="34" charset="0"/>
              </a:rPr>
              <a:t>·</a:t>
            </a:r>
            <a:r>
              <a:rPr lang="en-US" altLang="zh-CN" sz="2400" kern="0" dirty="0" smtClean="0"/>
              <a:t>2</a:t>
            </a:r>
            <a:r>
              <a:rPr lang="en-US" altLang="zh-CN" sz="2400" kern="0" dirty="0" smtClean="0">
                <a:latin typeface="Arial" pitchFamily="34" charset="0"/>
              </a:rPr>
              <a:t>·</a:t>
            </a:r>
            <a:r>
              <a:rPr lang="en-US" altLang="zh-CN" sz="2400" kern="0" dirty="0" smtClean="0"/>
              <a:t> </a:t>
            </a:r>
            <a:r>
              <a:rPr lang="en-US" altLang="zh-CN" sz="2400" kern="0" dirty="0" smtClean="0">
                <a:latin typeface="Arial" pitchFamily="34" charset="0"/>
              </a:rPr>
              <a:t>···</a:t>
            </a:r>
            <a:r>
              <a:rPr lang="en-US" altLang="zh-CN" sz="2400" kern="0" dirty="0" smtClean="0"/>
              <a:t> </a:t>
            </a:r>
            <a:r>
              <a:rPr lang="en-US" altLang="zh-CN" sz="2400" kern="0" dirty="0" smtClean="0">
                <a:latin typeface="Arial" pitchFamily="34" charset="0"/>
              </a:rPr>
              <a:t>·</a:t>
            </a:r>
            <a:r>
              <a:rPr lang="en-US" altLang="zh-CN" sz="2400" i="1" kern="0" dirty="0" smtClean="0"/>
              <a:t>n</a:t>
            </a:r>
          </a:p>
          <a:p>
            <a:pPr eaLnBrk="1" hangingPunct="1">
              <a:lnSpc>
                <a:spcPct val="125000"/>
              </a:lnSpc>
              <a:spcBef>
                <a:spcPts val="600"/>
              </a:spcBef>
            </a:pPr>
            <a:r>
              <a:rPr lang="en-US" altLang="zh-CN" sz="2400" i="1" kern="0" dirty="0" smtClean="0"/>
              <a:t>n</a:t>
            </a:r>
            <a:r>
              <a:rPr lang="en-US" altLang="zh-CN" sz="2400" kern="0" dirty="0" smtClean="0"/>
              <a:t>!</a:t>
            </a:r>
            <a:r>
              <a:rPr lang="zh-CN" altLang="en-US" sz="2400" kern="0" dirty="0" smtClean="0"/>
              <a:t>的一个弱上界为：</a:t>
            </a:r>
            <a:r>
              <a:rPr lang="en-US" altLang="zh-CN" sz="2400" i="1" kern="0" dirty="0" smtClean="0"/>
              <a:t>n</a:t>
            </a:r>
            <a:r>
              <a:rPr lang="en-US" altLang="zh-CN" sz="2400" kern="0" dirty="0" smtClean="0"/>
              <a:t>! </a:t>
            </a:r>
            <a:r>
              <a:rPr lang="en-US" altLang="zh-CN" sz="2400" kern="0" dirty="0" smtClean="0">
                <a:sym typeface="Symbol" pitchFamily="18" charset="2"/>
              </a:rPr>
              <a:t> </a:t>
            </a:r>
            <a:r>
              <a:rPr lang="en-US" altLang="zh-CN" sz="2400" i="1" kern="0" dirty="0" err="1" smtClean="0">
                <a:sym typeface="Symbol" pitchFamily="18" charset="2"/>
              </a:rPr>
              <a:t>n</a:t>
            </a:r>
            <a:r>
              <a:rPr lang="en-US" altLang="zh-CN" sz="2400" i="1" kern="0" baseline="30000" dirty="0" err="1" smtClean="0">
                <a:sym typeface="Symbol" pitchFamily="18" charset="2"/>
              </a:rPr>
              <a:t>n</a:t>
            </a:r>
            <a:endParaRPr lang="en-US" altLang="zh-CN" sz="2400" i="1" kern="0" baseline="30000" dirty="0" smtClean="0"/>
          </a:p>
        </p:txBody>
      </p:sp>
      <p:pic>
        <p:nvPicPr>
          <p:cNvPr id="9" name="Picture 6" descr="35_d"/>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4495800" y="1621796"/>
            <a:ext cx="4511400" cy="11382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线形标注 3 2"/>
          <p:cNvSpPr/>
          <p:nvPr/>
        </p:nvSpPr>
        <p:spPr bwMode="auto">
          <a:xfrm>
            <a:off x="5011020" y="3001040"/>
            <a:ext cx="3886200" cy="858206"/>
          </a:xfrm>
          <a:prstGeom prst="borderCallout3">
            <a:avLst>
              <a:gd name="adj1" fmla="val 147724"/>
              <a:gd name="adj2" fmla="val 92866"/>
              <a:gd name="adj3" fmla="val 427103"/>
              <a:gd name="adj4" fmla="val 93213"/>
              <a:gd name="adj5" fmla="val 432891"/>
              <a:gd name="adj6" fmla="val -54764"/>
              <a:gd name="adj7" fmla="val 418783"/>
              <a:gd name="adj8" fmla="val -71178"/>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2400" dirty="0" smtClean="0"/>
              <a:t>公式</a:t>
            </a:r>
            <a:r>
              <a:rPr lang="zh-CN" altLang="en-US" sz="2400" dirty="0"/>
              <a:t>给出了</a:t>
            </a:r>
            <a:r>
              <a:rPr lang="en-US" altLang="zh-CN" sz="2400" i="1" dirty="0"/>
              <a:t>n</a:t>
            </a:r>
            <a:r>
              <a:rPr lang="en-US" altLang="zh-CN" sz="2400" dirty="0"/>
              <a:t>!</a:t>
            </a:r>
            <a:r>
              <a:rPr lang="zh-CN" altLang="en-US" sz="2400" dirty="0"/>
              <a:t>的更紧确的上下界</a:t>
            </a:r>
            <a:endParaRPr kumimoji="0" lang="zh-CN" altLang="en-US" sz="2400" b="1"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85800" y="152400"/>
            <a:ext cx="7772400" cy="1143000"/>
          </a:xfrm>
        </p:spPr>
        <p:txBody>
          <a:bodyPr/>
          <a:lstStyle/>
          <a:p>
            <a:pPr eaLnBrk="1" hangingPunct="1"/>
            <a:r>
              <a:rPr lang="en-US" altLang="zh-CN" dirty="0" smtClean="0"/>
              <a:t>1.3 </a:t>
            </a:r>
            <a:r>
              <a:rPr lang="zh-CN" altLang="en-US" dirty="0"/>
              <a:t>渐近记号 </a:t>
            </a:r>
            <a:r>
              <a:rPr lang="en-US" altLang="zh-CN" dirty="0"/>
              <a:t>— </a:t>
            </a:r>
            <a:r>
              <a:rPr lang="zh-CN" altLang="en-US" sz="3200" dirty="0"/>
              <a:t>常用函数 </a:t>
            </a:r>
            <a:r>
              <a:rPr lang="en-US" altLang="zh-CN" dirty="0"/>
              <a:t>(1)</a:t>
            </a:r>
            <a:endParaRPr lang="zh-CN" altLang="en-US" sz="3600" dirty="0" smtClean="0">
              <a:sym typeface="Symbol" pitchFamily="18" charset="2"/>
            </a:endParaRPr>
          </a:p>
        </p:txBody>
      </p:sp>
      <p:sp>
        <p:nvSpPr>
          <p:cNvPr id="32771" name="Rectangle 3"/>
          <p:cNvSpPr>
            <a:spLocks noGrp="1" noChangeArrowheads="1"/>
          </p:cNvSpPr>
          <p:nvPr>
            <p:ph idx="1"/>
          </p:nvPr>
        </p:nvSpPr>
        <p:spPr>
          <a:xfrm>
            <a:off x="457200" y="1524000"/>
            <a:ext cx="7772400" cy="5105400"/>
          </a:xfrm>
        </p:spPr>
        <p:txBody>
          <a:bodyPr/>
          <a:lstStyle/>
          <a:p>
            <a:pPr marL="0" indent="0" eaLnBrk="1" hangingPunct="1">
              <a:lnSpc>
                <a:spcPct val="90000"/>
              </a:lnSpc>
              <a:buNone/>
            </a:pPr>
            <a:r>
              <a:rPr lang="zh-CN" altLang="en-US" sz="2800" dirty="0" smtClean="0">
                <a:solidFill>
                  <a:srgbClr val="0000CC"/>
                </a:solidFill>
                <a:latin typeface="黑体" pitchFamily="49" charset="-122"/>
                <a:ea typeface="黑体" pitchFamily="49" charset="-122"/>
              </a:rPr>
              <a:t>阶乘（续）</a:t>
            </a:r>
          </a:p>
          <a:p>
            <a:pPr eaLnBrk="1" hangingPunct="1">
              <a:lnSpc>
                <a:spcPct val="125000"/>
              </a:lnSpc>
              <a:spcBef>
                <a:spcPts val="600"/>
              </a:spcBef>
            </a:pPr>
            <a:r>
              <a:rPr lang="zh-CN" altLang="en-US" sz="2400" dirty="0" smtClean="0"/>
              <a:t>根据斯特林近似公式有：</a:t>
            </a:r>
          </a:p>
          <a:p>
            <a:pPr lvl="1" eaLnBrk="1" hangingPunct="1">
              <a:lnSpc>
                <a:spcPct val="125000"/>
              </a:lnSpc>
              <a:spcBef>
                <a:spcPts val="600"/>
              </a:spcBef>
            </a:pPr>
            <a:r>
              <a:rPr lang="en-US" altLang="zh-CN" i="1" dirty="0" smtClean="0"/>
              <a:t>n</a:t>
            </a:r>
            <a:r>
              <a:rPr lang="en-US" altLang="zh-CN" dirty="0" smtClean="0"/>
              <a:t>! = </a:t>
            </a:r>
            <a:r>
              <a:rPr lang="en-US" altLang="zh-CN" i="1" dirty="0" smtClean="0"/>
              <a:t>o</a:t>
            </a:r>
            <a:r>
              <a:rPr lang="en-US" altLang="zh-CN" dirty="0" smtClean="0"/>
              <a:t>(</a:t>
            </a:r>
            <a:r>
              <a:rPr lang="en-US" altLang="zh-CN" i="1" dirty="0" err="1" smtClean="0"/>
              <a:t>n</a:t>
            </a:r>
            <a:r>
              <a:rPr lang="en-US" altLang="zh-CN" i="1" baseline="30000" dirty="0" err="1" smtClean="0"/>
              <a:t>n</a:t>
            </a:r>
            <a:r>
              <a:rPr lang="en-US" altLang="zh-CN" dirty="0" smtClean="0"/>
              <a:t>)</a:t>
            </a:r>
            <a:r>
              <a:rPr lang="en-US" altLang="zh-CN" i="1" dirty="0" smtClean="0"/>
              <a:t> </a:t>
            </a:r>
          </a:p>
          <a:p>
            <a:pPr lvl="1" eaLnBrk="1" hangingPunct="1">
              <a:lnSpc>
                <a:spcPct val="125000"/>
              </a:lnSpc>
              <a:spcBef>
                <a:spcPts val="600"/>
              </a:spcBef>
            </a:pPr>
            <a:r>
              <a:rPr lang="en-US" altLang="zh-CN" i="1" dirty="0" smtClean="0"/>
              <a:t>n! = </a:t>
            </a:r>
            <a:r>
              <a:rPr lang="en-US" altLang="zh-CN" i="1" dirty="0" smtClean="0">
                <a:sym typeface="Symbol" pitchFamily="18" charset="2"/>
              </a:rPr>
              <a:t></a:t>
            </a:r>
            <a:r>
              <a:rPr lang="en-US" altLang="zh-CN" dirty="0" smtClean="0"/>
              <a:t>(2</a:t>
            </a:r>
            <a:r>
              <a:rPr lang="en-US" altLang="zh-CN" i="1" baseline="30000" dirty="0" smtClean="0"/>
              <a:t>n</a:t>
            </a:r>
            <a:r>
              <a:rPr lang="en-US" altLang="zh-CN" i="1" dirty="0" smtClean="0"/>
              <a:t>)</a:t>
            </a:r>
          </a:p>
          <a:p>
            <a:pPr lvl="1" eaLnBrk="1" hangingPunct="1">
              <a:lnSpc>
                <a:spcPct val="125000"/>
              </a:lnSpc>
              <a:spcBef>
                <a:spcPts val="600"/>
              </a:spcBef>
            </a:pPr>
            <a:r>
              <a:rPr lang="en-US" altLang="zh-CN" dirty="0" err="1" smtClean="0"/>
              <a:t>lg</a:t>
            </a:r>
            <a:r>
              <a:rPr lang="en-US" altLang="zh-CN" dirty="0" smtClean="0"/>
              <a:t>(</a:t>
            </a:r>
            <a:r>
              <a:rPr lang="en-US" altLang="zh-CN" i="1" dirty="0" smtClean="0"/>
              <a:t>n!</a:t>
            </a:r>
            <a:r>
              <a:rPr lang="en-US" altLang="zh-CN" dirty="0" smtClean="0"/>
              <a:t>)</a:t>
            </a:r>
            <a:r>
              <a:rPr lang="en-US" altLang="zh-CN" i="1" dirty="0" smtClean="0"/>
              <a:t> = </a:t>
            </a:r>
            <a:r>
              <a:rPr lang="en-US" altLang="zh-CN" dirty="0" smtClean="0">
                <a:sym typeface="Symbol" pitchFamily="18" charset="2"/>
              </a:rPr>
              <a:t></a:t>
            </a:r>
            <a:r>
              <a:rPr lang="en-US" altLang="zh-CN" dirty="0" smtClean="0"/>
              <a:t>(</a:t>
            </a:r>
            <a:r>
              <a:rPr lang="en-US" altLang="zh-CN" i="1" dirty="0" smtClean="0"/>
              <a:t>n </a:t>
            </a:r>
            <a:r>
              <a:rPr lang="en-US" altLang="zh-CN" dirty="0" err="1" smtClean="0"/>
              <a:t>lg</a:t>
            </a:r>
            <a:r>
              <a:rPr lang="en-US" altLang="zh-CN" i="1" dirty="0" err="1" smtClean="0"/>
              <a:t>n</a:t>
            </a:r>
            <a:r>
              <a:rPr lang="en-US" altLang="zh-CN" i="1" dirty="0" smtClean="0"/>
              <a:t>)</a:t>
            </a:r>
            <a:endParaRPr lang="en-US" altLang="zh-CN" dirty="0" smtClean="0"/>
          </a:p>
          <a:p>
            <a:pPr eaLnBrk="1" hangingPunct="1">
              <a:lnSpc>
                <a:spcPct val="125000"/>
              </a:lnSpc>
              <a:spcBef>
                <a:spcPts val="600"/>
              </a:spcBef>
            </a:pPr>
            <a:r>
              <a:rPr lang="zh-CN" altLang="en-US" sz="2400" dirty="0" smtClean="0"/>
              <a:t>对所有</a:t>
            </a:r>
            <a:r>
              <a:rPr lang="en-US" altLang="zh-CN" sz="2400" i="1" dirty="0" smtClean="0"/>
              <a:t>n</a:t>
            </a:r>
            <a:r>
              <a:rPr lang="zh-CN" altLang="en-US" sz="2400" dirty="0" smtClean="0"/>
              <a:t>，下列界也成立：</a:t>
            </a:r>
            <a:endParaRPr lang="en-US" altLang="zh-CN" sz="2400" dirty="0"/>
          </a:p>
          <a:p>
            <a:pPr marL="0" indent="0" eaLnBrk="1" hangingPunct="1">
              <a:lnSpc>
                <a:spcPct val="125000"/>
              </a:lnSpc>
              <a:spcBef>
                <a:spcPts val="3000"/>
              </a:spcBef>
              <a:buNone/>
            </a:pPr>
            <a:r>
              <a:rPr lang="zh-CN" altLang="en-US" sz="2400" dirty="0" smtClean="0"/>
              <a:t>                                                      其中</a:t>
            </a:r>
            <a:endParaRPr lang="en-US" altLang="zh-CN" sz="2400" dirty="0"/>
          </a:p>
        </p:txBody>
      </p:sp>
      <p:graphicFrame>
        <p:nvGraphicFramePr>
          <p:cNvPr id="5" name="Object 8"/>
          <p:cNvGraphicFramePr>
            <a:graphicFrameLocks noChangeAspect="1"/>
          </p:cNvGraphicFramePr>
          <p:nvPr/>
        </p:nvGraphicFramePr>
        <p:xfrm>
          <a:off x="1600200" y="4800600"/>
          <a:ext cx="2619375" cy="911225"/>
        </p:xfrm>
        <a:graphic>
          <a:graphicData uri="http://schemas.openxmlformats.org/presentationml/2006/ole">
            <p:oleObj spid="_x0000_s104450" name="Equation" r:id="rId3" imgW="28651200" imgH="9448800" progId="">
              <p:embed/>
            </p:oleObj>
          </a:graphicData>
        </a:graphic>
      </p:graphicFrame>
      <p:graphicFrame>
        <p:nvGraphicFramePr>
          <p:cNvPr id="6" name="Object 8"/>
          <p:cNvGraphicFramePr>
            <a:graphicFrameLocks noChangeAspect="1"/>
          </p:cNvGraphicFramePr>
          <p:nvPr/>
        </p:nvGraphicFramePr>
        <p:xfrm>
          <a:off x="5513049" y="4724400"/>
          <a:ext cx="2732087" cy="911225"/>
        </p:xfrm>
        <a:graphic>
          <a:graphicData uri="http://schemas.openxmlformats.org/presentationml/2006/ole">
            <p:oleObj spid="_x0000_s104449" name="Equation" r:id="rId4" imgW="29870400" imgH="9448800" progId="">
              <p:embed/>
            </p:oleObj>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09600" y="152400"/>
            <a:ext cx="7772400" cy="1143000"/>
          </a:xfrm>
        </p:spPr>
        <p:txBody>
          <a:bodyPr/>
          <a:lstStyle/>
          <a:p>
            <a:pPr eaLnBrk="1" hangingPunct="1"/>
            <a:r>
              <a:rPr lang="en-US" altLang="zh-CN" dirty="0" smtClean="0"/>
              <a:t>1.3 </a:t>
            </a:r>
            <a:r>
              <a:rPr lang="zh-CN" altLang="en-US" dirty="0"/>
              <a:t>渐近记号 </a:t>
            </a:r>
            <a:r>
              <a:rPr lang="en-US" altLang="zh-CN" dirty="0"/>
              <a:t>— </a:t>
            </a:r>
            <a:r>
              <a:rPr lang="zh-CN" altLang="en-US" sz="3200" dirty="0"/>
              <a:t>常用函数 </a:t>
            </a:r>
            <a:r>
              <a:rPr lang="en-US" altLang="zh-CN" dirty="0"/>
              <a:t>(1)</a:t>
            </a:r>
            <a:endParaRPr lang="zh-CN" altLang="en-US" sz="3600" dirty="0" smtClean="0">
              <a:sym typeface="Symbol" pitchFamily="18" charset="2"/>
            </a:endParaRPr>
          </a:p>
        </p:txBody>
      </p:sp>
      <p:sp>
        <p:nvSpPr>
          <p:cNvPr id="33795" name="Rectangle 3"/>
          <p:cNvSpPr>
            <a:spLocks noGrp="1" noChangeArrowheads="1"/>
          </p:cNvSpPr>
          <p:nvPr>
            <p:ph idx="1"/>
          </p:nvPr>
        </p:nvSpPr>
        <p:spPr>
          <a:xfrm>
            <a:off x="457200" y="1338263"/>
            <a:ext cx="7772400" cy="5443537"/>
          </a:xfrm>
        </p:spPr>
        <p:txBody>
          <a:bodyPr/>
          <a:lstStyle/>
          <a:p>
            <a:pPr marL="0" indent="0" eaLnBrk="1" hangingPunct="1">
              <a:buNone/>
            </a:pPr>
            <a:r>
              <a:rPr lang="zh-CN" altLang="en-US" dirty="0" smtClean="0">
                <a:solidFill>
                  <a:srgbClr val="0000CC"/>
                </a:solidFill>
                <a:latin typeface="黑体" pitchFamily="49" charset="-122"/>
                <a:ea typeface="黑体" pitchFamily="49" charset="-122"/>
              </a:rPr>
              <a:t>多重对数函数</a:t>
            </a:r>
            <a:r>
              <a:rPr lang="zh-CN" altLang="en-US" dirty="0" smtClean="0"/>
              <a:t>：</a:t>
            </a:r>
          </a:p>
          <a:p>
            <a:pPr eaLnBrk="1" hangingPunct="1"/>
            <a:r>
              <a:rPr lang="zh-CN" altLang="en-US" sz="2400" dirty="0" smtClean="0"/>
              <a:t>用记号</a:t>
            </a:r>
            <a:r>
              <a:rPr lang="en-US" altLang="zh-CN" sz="2400" dirty="0" err="1" smtClean="0"/>
              <a:t>lg</a:t>
            </a:r>
            <a:r>
              <a:rPr lang="en-US" altLang="zh-CN" sz="2400" dirty="0" smtClean="0"/>
              <a:t>*</a:t>
            </a:r>
            <a:r>
              <a:rPr lang="en-US" altLang="zh-CN" sz="2400" i="1" dirty="0" smtClean="0"/>
              <a:t>n</a:t>
            </a:r>
            <a:r>
              <a:rPr lang="zh-CN" altLang="en-US" sz="2400" dirty="0" smtClean="0"/>
              <a:t>来表示多重对数，其定义为：</a:t>
            </a:r>
          </a:p>
          <a:p>
            <a:pPr eaLnBrk="1" hangingPunct="1"/>
            <a:endParaRPr lang="zh-CN" altLang="en-US" sz="2400" dirty="0" smtClean="0"/>
          </a:p>
          <a:p>
            <a:pPr eaLnBrk="1" hangingPunct="1">
              <a:buNone/>
            </a:pPr>
            <a:r>
              <a:rPr lang="zh-CN" altLang="en-US" sz="2400" dirty="0" smtClean="0"/>
              <a:t>    </a:t>
            </a:r>
            <a:endParaRPr lang="en-US" altLang="zh-CN" sz="2400" dirty="0" smtClean="0"/>
          </a:p>
          <a:p>
            <a:pPr eaLnBrk="1" hangingPunct="1">
              <a:buNone/>
            </a:pPr>
            <a:r>
              <a:rPr lang="en-US" altLang="zh-CN" sz="2400" dirty="0"/>
              <a:t> </a:t>
            </a:r>
            <a:r>
              <a:rPr lang="en-US" altLang="zh-CN" sz="2400" dirty="0" smtClean="0"/>
              <a:t>   </a:t>
            </a:r>
            <a:r>
              <a:rPr lang="zh-CN" altLang="en-US" sz="2400" dirty="0" smtClean="0"/>
              <a:t>请注意区分</a:t>
            </a:r>
            <a:r>
              <a:rPr lang="en-US" altLang="zh-CN" sz="2400" dirty="0" err="1" smtClean="0"/>
              <a:t>lg</a:t>
            </a:r>
            <a:r>
              <a:rPr lang="en-US" altLang="zh-CN" sz="2400" baseline="30000" dirty="0" smtClean="0"/>
              <a:t>(</a:t>
            </a:r>
            <a:r>
              <a:rPr lang="en-US" altLang="zh-CN" sz="2400" i="1" baseline="30000" dirty="0" err="1" smtClean="0"/>
              <a:t>i</a:t>
            </a:r>
            <a:r>
              <a:rPr lang="en-US" altLang="zh-CN" sz="2400" baseline="30000" dirty="0" smtClean="0"/>
              <a:t>)</a:t>
            </a:r>
            <a:r>
              <a:rPr lang="en-US" altLang="zh-CN" sz="2400" i="1" dirty="0" smtClean="0"/>
              <a:t>n</a:t>
            </a:r>
            <a:r>
              <a:rPr lang="zh-CN" altLang="en-US" sz="2400" dirty="0" smtClean="0"/>
              <a:t> 与 </a:t>
            </a:r>
            <a:r>
              <a:rPr lang="en-US" altLang="zh-CN" sz="2400" dirty="0" err="1" smtClean="0"/>
              <a:t>lg</a:t>
            </a:r>
            <a:r>
              <a:rPr lang="en-US" altLang="zh-CN" sz="2400" i="1" baseline="30000" dirty="0" err="1" smtClean="0"/>
              <a:t>i</a:t>
            </a:r>
            <a:r>
              <a:rPr lang="en-US" altLang="zh-CN" sz="2400" baseline="30000" dirty="0" smtClean="0"/>
              <a:t> </a:t>
            </a:r>
            <a:r>
              <a:rPr lang="en-US" altLang="zh-CN" sz="2400" i="1" dirty="0" smtClean="0"/>
              <a:t>n</a:t>
            </a:r>
            <a:r>
              <a:rPr lang="en-US" altLang="zh-CN" sz="2400" dirty="0" smtClean="0"/>
              <a:t> </a:t>
            </a:r>
            <a:r>
              <a:rPr lang="zh-CN" altLang="en-US" sz="2400" dirty="0" smtClean="0"/>
              <a:t>：</a:t>
            </a:r>
            <a:endParaRPr lang="en-US" altLang="zh-CN" sz="2400" dirty="0" smtClean="0"/>
          </a:p>
          <a:p>
            <a:pPr marL="457200" lvl="1" indent="0" eaLnBrk="1" hangingPunct="1">
              <a:spcBef>
                <a:spcPts val="600"/>
              </a:spcBef>
              <a:buNone/>
            </a:pPr>
            <a:r>
              <a:rPr lang="en-US" altLang="zh-CN" dirty="0" err="1"/>
              <a:t>lg</a:t>
            </a:r>
            <a:r>
              <a:rPr lang="en-US" altLang="zh-CN" dirty="0"/>
              <a:t>*2=1</a:t>
            </a:r>
          </a:p>
          <a:p>
            <a:pPr marL="457200" lvl="1" indent="0" eaLnBrk="1" hangingPunct="1">
              <a:spcBef>
                <a:spcPts val="600"/>
              </a:spcBef>
              <a:buNone/>
            </a:pPr>
            <a:r>
              <a:rPr lang="en-US" altLang="zh-CN" dirty="0" err="1"/>
              <a:t>lg</a:t>
            </a:r>
            <a:r>
              <a:rPr lang="en-US" altLang="zh-CN" dirty="0"/>
              <a:t>*4=2</a:t>
            </a:r>
          </a:p>
          <a:p>
            <a:pPr marL="457200" lvl="1" indent="0" eaLnBrk="1" hangingPunct="1">
              <a:spcBef>
                <a:spcPts val="600"/>
              </a:spcBef>
              <a:buNone/>
            </a:pPr>
            <a:r>
              <a:rPr lang="en-US" altLang="zh-CN" dirty="0" err="1"/>
              <a:t>lg</a:t>
            </a:r>
            <a:r>
              <a:rPr lang="en-US" altLang="zh-CN" dirty="0"/>
              <a:t>*16=3</a:t>
            </a:r>
          </a:p>
          <a:p>
            <a:pPr marL="457200" lvl="1" indent="0" eaLnBrk="1" hangingPunct="1">
              <a:spcBef>
                <a:spcPts val="600"/>
              </a:spcBef>
              <a:buNone/>
            </a:pPr>
            <a:r>
              <a:rPr lang="en-US" altLang="zh-CN" dirty="0" err="1" smtClean="0"/>
              <a:t>lg</a:t>
            </a:r>
            <a:r>
              <a:rPr lang="en-US" altLang="zh-CN" dirty="0" smtClean="0"/>
              <a:t>*65536 = 4</a:t>
            </a:r>
            <a:endParaRPr lang="en-US" altLang="zh-CN" dirty="0"/>
          </a:p>
          <a:p>
            <a:pPr marL="457200" lvl="1" indent="0" eaLnBrk="1" hangingPunct="1">
              <a:spcBef>
                <a:spcPts val="600"/>
              </a:spcBef>
              <a:buNone/>
            </a:pPr>
            <a:r>
              <a:rPr lang="en-US" altLang="zh-CN" dirty="0" err="1"/>
              <a:t>lg</a:t>
            </a:r>
            <a:r>
              <a:rPr lang="en-US" altLang="zh-CN" dirty="0"/>
              <a:t>*(2</a:t>
            </a:r>
            <a:r>
              <a:rPr lang="en-US" altLang="zh-CN" baseline="30000" dirty="0"/>
              <a:t>65536</a:t>
            </a:r>
            <a:r>
              <a:rPr lang="en-US" altLang="zh-CN" dirty="0" smtClean="0"/>
              <a:t>) = 5    </a:t>
            </a:r>
            <a:r>
              <a:rPr lang="zh-CN" altLang="en-US" dirty="0"/>
              <a:t>（很少能遇到</a:t>
            </a:r>
            <a:r>
              <a:rPr lang="en-US" altLang="zh-CN" dirty="0" err="1" smtClean="0"/>
              <a:t>lg</a:t>
            </a:r>
            <a:r>
              <a:rPr lang="en-US" altLang="zh-CN" dirty="0" smtClean="0"/>
              <a:t>*</a:t>
            </a:r>
            <a:r>
              <a:rPr lang="en-US" altLang="zh-CN" i="1" dirty="0" smtClean="0"/>
              <a:t>n</a:t>
            </a:r>
            <a:r>
              <a:rPr lang="en-US" altLang="zh-CN" dirty="0" smtClean="0"/>
              <a:t> &gt; 5</a:t>
            </a:r>
            <a:r>
              <a:rPr lang="zh-CN" altLang="en-US" dirty="0"/>
              <a:t>的</a:t>
            </a:r>
            <a:r>
              <a:rPr lang="en-US" altLang="zh-CN" i="1" dirty="0"/>
              <a:t>n</a:t>
            </a:r>
            <a:r>
              <a:rPr lang="zh-CN" altLang="en-US" dirty="0"/>
              <a:t>）</a:t>
            </a:r>
          </a:p>
          <a:p>
            <a:pPr marL="457200" lvl="1" indent="0" eaLnBrk="1" hangingPunct="1">
              <a:spcBef>
                <a:spcPts val="600"/>
              </a:spcBef>
              <a:buNone/>
            </a:pPr>
            <a:r>
              <a:rPr lang="en-US" altLang="zh-CN" dirty="0">
                <a:latin typeface="Arial" pitchFamily="34" charset="0"/>
              </a:rPr>
              <a:t>…</a:t>
            </a:r>
            <a:endParaRPr lang="en-US" altLang="zh-CN" dirty="0"/>
          </a:p>
          <a:p>
            <a:pPr eaLnBrk="1" hangingPunct="1">
              <a:spcBef>
                <a:spcPts val="600"/>
              </a:spcBef>
            </a:pPr>
            <a:r>
              <a:rPr lang="en-US" altLang="zh-CN" sz="2400" dirty="0" err="1" smtClean="0">
                <a:solidFill>
                  <a:srgbClr val="FF0000"/>
                </a:solidFill>
              </a:rPr>
              <a:t>lg</a:t>
            </a:r>
            <a:r>
              <a:rPr lang="en-US" altLang="zh-CN" sz="2400" dirty="0" smtClean="0">
                <a:solidFill>
                  <a:srgbClr val="FF0000"/>
                </a:solidFill>
              </a:rPr>
              <a:t>*</a:t>
            </a:r>
            <a:r>
              <a:rPr lang="en-US" altLang="zh-CN" sz="2400" i="1" dirty="0" smtClean="0">
                <a:solidFill>
                  <a:srgbClr val="FF0000"/>
                </a:solidFill>
              </a:rPr>
              <a:t>n</a:t>
            </a:r>
            <a:r>
              <a:rPr lang="zh-CN" altLang="en-US" sz="2400" dirty="0">
                <a:solidFill>
                  <a:srgbClr val="FF0000"/>
                </a:solidFill>
              </a:rPr>
              <a:t>是一种增长很慢的函数</a:t>
            </a:r>
          </a:p>
          <a:p>
            <a:pPr eaLnBrk="1" hangingPunct="1">
              <a:buNone/>
            </a:pPr>
            <a:endParaRPr lang="zh-CN" altLang="en-US" dirty="0" smtClean="0"/>
          </a:p>
        </p:txBody>
      </p:sp>
      <p:graphicFrame>
        <p:nvGraphicFramePr>
          <p:cNvPr id="8" name="Object 8"/>
          <p:cNvGraphicFramePr>
            <a:graphicFrameLocks noChangeAspect="1"/>
          </p:cNvGraphicFramePr>
          <p:nvPr/>
        </p:nvGraphicFramePr>
        <p:xfrm>
          <a:off x="2433637" y="2438399"/>
          <a:ext cx="3934110" cy="544497"/>
        </p:xfrm>
        <a:graphic>
          <a:graphicData uri="http://schemas.openxmlformats.org/presentationml/2006/ole">
            <p:oleObj spid="_x0000_s106497" name="Equation" r:id="rId3" imgW="41757600" imgH="5486400" progId="">
              <p:embed/>
            </p:oleObj>
          </a:graphicData>
        </a:graphic>
      </p:graphicFrame>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09600" y="152400"/>
            <a:ext cx="7772400" cy="1143000"/>
          </a:xfrm>
        </p:spPr>
        <p:txBody>
          <a:bodyPr/>
          <a:lstStyle/>
          <a:p>
            <a:r>
              <a:rPr lang="zh-CN" altLang="en-US" dirty="0" smtClean="0"/>
              <a:t>附录：标准记号和常用函数</a:t>
            </a:r>
            <a:endParaRPr lang="zh-CN" altLang="en-US" sz="3600" dirty="0" smtClean="0">
              <a:sym typeface="Symbol" pitchFamily="18" charset="2"/>
            </a:endParaRPr>
          </a:p>
        </p:txBody>
      </p:sp>
      <p:sp>
        <p:nvSpPr>
          <p:cNvPr id="35843" name="Rectangle 3"/>
          <p:cNvSpPr>
            <a:spLocks noGrp="1" noChangeArrowheads="1"/>
          </p:cNvSpPr>
          <p:nvPr>
            <p:ph idx="1"/>
          </p:nvPr>
        </p:nvSpPr>
        <p:spPr>
          <a:xfrm>
            <a:off x="381000" y="1371600"/>
            <a:ext cx="8534400" cy="5257800"/>
          </a:xfrm>
        </p:spPr>
        <p:txBody>
          <a:bodyPr/>
          <a:lstStyle/>
          <a:p>
            <a:pPr marL="0" indent="0" eaLnBrk="1" hangingPunct="1">
              <a:lnSpc>
                <a:spcPct val="90000"/>
              </a:lnSpc>
              <a:buNone/>
            </a:pPr>
            <a:r>
              <a:rPr lang="zh-CN" altLang="en-US" sz="2800" dirty="0" smtClean="0">
                <a:solidFill>
                  <a:srgbClr val="0000CC"/>
                </a:solidFill>
                <a:latin typeface="黑体" pitchFamily="49" charset="-122"/>
                <a:ea typeface="黑体" pitchFamily="49" charset="-122"/>
              </a:rPr>
              <a:t>斐波那契数</a:t>
            </a:r>
            <a:r>
              <a:rPr lang="zh-CN" altLang="en-US" sz="2800" dirty="0" smtClean="0"/>
              <a:t>：</a:t>
            </a:r>
          </a:p>
          <a:p>
            <a:pPr eaLnBrk="1" hangingPunct="1">
              <a:lnSpc>
                <a:spcPct val="120000"/>
              </a:lnSpc>
              <a:spcBef>
                <a:spcPts val="600"/>
              </a:spcBef>
            </a:pPr>
            <a:r>
              <a:rPr lang="zh-CN" altLang="en-US" sz="2400" dirty="0" smtClean="0"/>
              <a:t>递归定义：（兔子繁殖问题）</a:t>
            </a:r>
          </a:p>
          <a:p>
            <a:pPr marL="457200" lvl="1" indent="0" eaLnBrk="1" hangingPunct="1">
              <a:spcBef>
                <a:spcPts val="0"/>
              </a:spcBef>
              <a:buNone/>
            </a:pPr>
            <a:r>
              <a:rPr lang="en-US" altLang="zh-CN" i="1" dirty="0" smtClean="0"/>
              <a:t>F</a:t>
            </a:r>
            <a:r>
              <a:rPr lang="en-US" altLang="zh-CN" baseline="-25000" dirty="0" smtClean="0"/>
              <a:t>0 </a:t>
            </a:r>
            <a:r>
              <a:rPr lang="en-US" altLang="zh-CN" dirty="0" smtClean="0"/>
              <a:t>= 0</a:t>
            </a:r>
          </a:p>
          <a:p>
            <a:pPr marL="457200" lvl="1" indent="0" eaLnBrk="1" hangingPunct="1">
              <a:spcBef>
                <a:spcPts val="0"/>
              </a:spcBef>
              <a:buNone/>
            </a:pPr>
            <a:r>
              <a:rPr lang="en-US" altLang="zh-CN" i="1" dirty="0" smtClean="0"/>
              <a:t>F</a:t>
            </a:r>
            <a:r>
              <a:rPr lang="en-US" altLang="zh-CN" baseline="-25000" dirty="0" smtClean="0"/>
              <a:t>1 </a:t>
            </a:r>
            <a:r>
              <a:rPr lang="en-US" altLang="zh-CN" dirty="0" smtClean="0"/>
              <a:t>= 1</a:t>
            </a:r>
          </a:p>
          <a:p>
            <a:pPr marL="457200" lvl="1" indent="0" eaLnBrk="1" hangingPunct="1">
              <a:spcBef>
                <a:spcPts val="0"/>
              </a:spcBef>
              <a:buNone/>
            </a:pPr>
            <a:r>
              <a:rPr lang="en-US" altLang="zh-CN" i="1" dirty="0" smtClean="0"/>
              <a:t>F</a:t>
            </a:r>
            <a:r>
              <a:rPr lang="en-US" altLang="zh-CN" i="1" baseline="-25000" dirty="0" smtClean="0"/>
              <a:t>i</a:t>
            </a:r>
            <a:r>
              <a:rPr lang="en-US" altLang="zh-CN" dirty="0" smtClean="0"/>
              <a:t> = </a:t>
            </a:r>
            <a:r>
              <a:rPr lang="en-US" altLang="zh-CN" i="1" dirty="0" smtClean="0"/>
              <a:t>F</a:t>
            </a:r>
            <a:r>
              <a:rPr lang="en-US" altLang="zh-CN" i="1" baseline="-25000" dirty="0" smtClean="0"/>
              <a:t>i</a:t>
            </a:r>
            <a:r>
              <a:rPr lang="en-US" altLang="zh-CN" baseline="-25000" dirty="0" smtClean="0"/>
              <a:t>-1</a:t>
            </a:r>
            <a:r>
              <a:rPr lang="en-US" altLang="zh-CN" dirty="0" smtClean="0"/>
              <a:t> + </a:t>
            </a:r>
            <a:r>
              <a:rPr lang="en-US" altLang="zh-CN" i="1" dirty="0" smtClean="0"/>
              <a:t>F</a:t>
            </a:r>
            <a:r>
              <a:rPr lang="en-US" altLang="zh-CN" i="1" baseline="-25000" dirty="0" smtClean="0"/>
              <a:t>i</a:t>
            </a:r>
            <a:r>
              <a:rPr lang="en-US" altLang="zh-CN" baseline="-25000" dirty="0" smtClean="0"/>
              <a:t>-2</a:t>
            </a:r>
            <a:r>
              <a:rPr lang="zh-CN" altLang="en-US" dirty="0" smtClean="0"/>
              <a:t>，  </a:t>
            </a:r>
            <a:r>
              <a:rPr lang="en-US" altLang="zh-CN" i="1" dirty="0" err="1" smtClean="0"/>
              <a:t>i</a:t>
            </a:r>
            <a:r>
              <a:rPr lang="en-US" altLang="zh-CN" dirty="0" smtClean="0"/>
              <a:t> </a:t>
            </a:r>
            <a:r>
              <a:rPr lang="en-US" altLang="zh-CN" dirty="0" smtClean="0">
                <a:sym typeface="Symbol" pitchFamily="18" charset="2"/>
              </a:rPr>
              <a:t></a:t>
            </a:r>
            <a:r>
              <a:rPr lang="en-US" altLang="zh-CN" dirty="0" smtClean="0"/>
              <a:t> 2</a:t>
            </a:r>
          </a:p>
          <a:p>
            <a:pPr eaLnBrk="1" hangingPunct="1">
              <a:lnSpc>
                <a:spcPct val="120000"/>
              </a:lnSpc>
              <a:spcBef>
                <a:spcPts val="600"/>
              </a:spcBef>
            </a:pPr>
            <a:r>
              <a:rPr lang="zh-CN" altLang="en-US" sz="2400" dirty="0" smtClean="0"/>
              <a:t>斐波那契序列：</a:t>
            </a:r>
            <a:r>
              <a:rPr lang="en-US" altLang="zh-CN" sz="2400" dirty="0" smtClean="0"/>
              <a:t>0, 1, 1, 2, 3, 5, 8, 13, 21, 34, </a:t>
            </a:r>
            <a:r>
              <a:rPr lang="en-US" altLang="zh-CN" sz="2400" dirty="0" smtClean="0">
                <a:latin typeface="Arial" pitchFamily="34" charset="0"/>
              </a:rPr>
              <a:t>…</a:t>
            </a:r>
            <a:endParaRPr lang="en-US" altLang="zh-CN" sz="2400" dirty="0" smtClean="0"/>
          </a:p>
          <a:p>
            <a:pPr eaLnBrk="1" hangingPunct="1">
              <a:lnSpc>
                <a:spcPct val="120000"/>
              </a:lnSpc>
              <a:spcBef>
                <a:spcPts val="600"/>
              </a:spcBef>
            </a:pPr>
            <a:r>
              <a:rPr lang="zh-CN" altLang="en-US" sz="2400" dirty="0" smtClean="0"/>
              <a:t>斐波那契数与黄金分割率</a:t>
            </a:r>
            <a:r>
              <a:rPr lang="zh-CN" altLang="en-US" sz="2400" dirty="0" smtClean="0">
                <a:sym typeface="Symbol" pitchFamily="18" charset="2"/>
              </a:rPr>
              <a:t></a:t>
            </a:r>
            <a:r>
              <a:rPr lang="zh-CN" altLang="en-US" sz="2400" dirty="0" smtClean="0"/>
              <a:t>及其共轭数相关：</a:t>
            </a:r>
          </a:p>
          <a:p>
            <a:pPr eaLnBrk="1" hangingPunct="1">
              <a:lnSpc>
                <a:spcPct val="120000"/>
              </a:lnSpc>
              <a:spcBef>
                <a:spcPts val="2400"/>
              </a:spcBef>
              <a:buFont typeface="Wingdings" pitchFamily="2" charset="2"/>
              <a:buNone/>
            </a:pPr>
            <a:r>
              <a:rPr lang="zh-CN" altLang="en-US" sz="2400" dirty="0"/>
              <a:t> </a:t>
            </a:r>
            <a:r>
              <a:rPr lang="zh-CN" altLang="en-US" sz="2400" dirty="0" smtClean="0"/>
              <a:t>                                ，其中</a:t>
            </a:r>
          </a:p>
          <a:p>
            <a:pPr eaLnBrk="1" hangingPunct="1">
              <a:lnSpc>
                <a:spcPct val="120000"/>
              </a:lnSpc>
              <a:spcBef>
                <a:spcPts val="600"/>
              </a:spcBef>
            </a:pPr>
            <a:endParaRPr lang="zh-CN" altLang="en-US" sz="2400" dirty="0" smtClean="0"/>
          </a:p>
          <a:p>
            <a:pPr eaLnBrk="1" hangingPunct="1">
              <a:lnSpc>
                <a:spcPct val="120000"/>
              </a:lnSpc>
              <a:spcBef>
                <a:spcPts val="0"/>
              </a:spcBef>
            </a:pPr>
            <a:r>
              <a:rPr lang="zh-CN" altLang="en-US" sz="2400" dirty="0" smtClean="0"/>
              <a:t>第</a:t>
            </a:r>
            <a:r>
              <a:rPr lang="en-US" altLang="zh-CN" sz="2400" i="1" dirty="0" err="1" smtClean="0"/>
              <a:t>i</a:t>
            </a:r>
            <a:r>
              <a:rPr lang="zh-CN" altLang="en-US" sz="2400" dirty="0" smtClean="0"/>
              <a:t>个斐波那契数等于和</a:t>
            </a:r>
            <a:r>
              <a:rPr lang="zh-CN" altLang="en-US" sz="2400" dirty="0" smtClean="0">
                <a:sym typeface="Symbol" pitchFamily="18" charset="2"/>
              </a:rPr>
              <a:t>           </a:t>
            </a:r>
            <a:r>
              <a:rPr lang="zh-CN" altLang="en-US" sz="2400" dirty="0" smtClean="0"/>
              <a:t>最近的整数，说明斐波那契数是呈</a:t>
            </a:r>
            <a:r>
              <a:rPr lang="zh-CN" altLang="en-US" sz="2400" dirty="0" smtClean="0">
                <a:solidFill>
                  <a:srgbClr val="FF0000"/>
                </a:solidFill>
              </a:rPr>
              <a:t>指数增长</a:t>
            </a:r>
            <a:r>
              <a:rPr lang="zh-CN" altLang="en-US" sz="2400" dirty="0" smtClean="0"/>
              <a:t>的。</a:t>
            </a:r>
          </a:p>
        </p:txBody>
      </p:sp>
      <p:pic>
        <p:nvPicPr>
          <p:cNvPr id="35844" name="Picture 7"/>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48274" y="4502358"/>
            <a:ext cx="1659501" cy="81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845" name="Picture 8"/>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191000" y="4267200"/>
            <a:ext cx="3195361" cy="1155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846" name="Picture 10" descr="37_d"/>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038600" y="5562600"/>
            <a:ext cx="792162" cy="34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685800" y="0"/>
            <a:ext cx="7772400" cy="1143000"/>
          </a:xfrm>
        </p:spPr>
        <p:txBody>
          <a:bodyPr/>
          <a:lstStyle/>
          <a:p>
            <a:r>
              <a:rPr lang="zh-CN" altLang="en-US" dirty="0" smtClean="0"/>
              <a:t>附录：有用的求和公式 </a:t>
            </a:r>
            <a:r>
              <a:rPr lang="en-US" altLang="zh-CN" dirty="0" smtClean="0"/>
              <a:t>(1)</a:t>
            </a:r>
            <a:endParaRPr lang="zh-CN" altLang="en-US" dirty="0" smtClean="0"/>
          </a:p>
        </p:txBody>
      </p:sp>
      <p:sp>
        <p:nvSpPr>
          <p:cNvPr id="11" name="Rectangle 16"/>
          <p:cNvSpPr>
            <a:spLocks noGrp="1" noChangeArrowheads="1"/>
          </p:cNvSpPr>
          <p:nvPr>
            <p:ph type="sldNum" sz="quarter" idx="12"/>
          </p:nvPr>
        </p:nvSpPr>
        <p:spPr>
          <a:xfrm>
            <a:off x="7239000" y="6308725"/>
            <a:ext cx="1905000" cy="385763"/>
          </a:xfrm>
          <a:prstGeom prst="rect">
            <a:avLst/>
          </a:prstGeom>
        </p:spPr>
        <p:txBody>
          <a:bodyPr/>
          <a:lstStyle/>
          <a:p>
            <a:fld id="{451574BA-AC10-414A-BA31-17B485F0F895}" type="slidenum">
              <a:rPr lang="zh-CN" altLang="en-US"/>
              <a:pPr/>
              <a:t>98</a:t>
            </a:fld>
            <a:endParaRPr lang="en-US" altLang="zh-CN"/>
          </a:p>
        </p:txBody>
      </p:sp>
      <p:graphicFrame>
        <p:nvGraphicFramePr>
          <p:cNvPr id="95236" name="Object 4"/>
          <p:cNvGraphicFramePr>
            <a:graphicFrameLocks noChangeAspect="1"/>
          </p:cNvGraphicFramePr>
          <p:nvPr/>
        </p:nvGraphicFramePr>
        <p:xfrm>
          <a:off x="584200" y="1535113"/>
          <a:ext cx="2921000" cy="1084262"/>
        </p:xfrm>
        <a:graphic>
          <a:graphicData uri="http://schemas.openxmlformats.org/presentationml/2006/ole">
            <p:oleObj spid="_x0000_s107528" name="Equation" r:id="rId3" imgW="34747200" imgH="10972800" progId="">
              <p:embed/>
            </p:oleObj>
          </a:graphicData>
        </a:graphic>
      </p:graphicFrame>
      <p:graphicFrame>
        <p:nvGraphicFramePr>
          <p:cNvPr id="95237" name="Object 5"/>
          <p:cNvGraphicFramePr>
            <a:graphicFrameLocks noChangeAspect="1"/>
          </p:cNvGraphicFramePr>
          <p:nvPr/>
        </p:nvGraphicFramePr>
        <p:xfrm>
          <a:off x="4197350" y="1557338"/>
          <a:ext cx="4046538" cy="1084262"/>
        </p:xfrm>
        <a:graphic>
          <a:graphicData uri="http://schemas.openxmlformats.org/presentationml/2006/ole">
            <p:oleObj spid="_x0000_s107527" name="Equation" r:id="rId4" imgW="46939200" imgH="10668000" progId="">
              <p:embed/>
            </p:oleObj>
          </a:graphicData>
        </a:graphic>
      </p:graphicFrame>
      <p:graphicFrame>
        <p:nvGraphicFramePr>
          <p:cNvPr id="95238" name="Object 6"/>
          <p:cNvGraphicFramePr>
            <a:graphicFrameLocks noChangeAspect="1"/>
          </p:cNvGraphicFramePr>
          <p:nvPr/>
        </p:nvGraphicFramePr>
        <p:xfrm>
          <a:off x="544513" y="2705100"/>
          <a:ext cx="3813175" cy="1138238"/>
        </p:xfrm>
        <a:graphic>
          <a:graphicData uri="http://schemas.openxmlformats.org/presentationml/2006/ole">
            <p:oleObj spid="_x0000_s107526" name="Equation" r:id="rId5" imgW="43281600" imgH="10972800" progId="">
              <p:embed/>
            </p:oleObj>
          </a:graphicData>
        </a:graphic>
      </p:graphicFrame>
      <p:graphicFrame>
        <p:nvGraphicFramePr>
          <p:cNvPr id="95239" name="Object 7"/>
          <p:cNvGraphicFramePr>
            <a:graphicFrameLocks noChangeAspect="1"/>
          </p:cNvGraphicFramePr>
          <p:nvPr/>
        </p:nvGraphicFramePr>
        <p:xfrm>
          <a:off x="547688" y="4071938"/>
          <a:ext cx="3200400" cy="1047750"/>
        </p:xfrm>
        <a:graphic>
          <a:graphicData uri="http://schemas.openxmlformats.org/presentationml/2006/ole">
            <p:oleObj spid="_x0000_s107525" name="Equation" r:id="rId6" imgW="35356800" imgH="10972800" progId="">
              <p:embed/>
            </p:oleObj>
          </a:graphicData>
        </a:graphic>
      </p:graphicFrame>
      <p:graphicFrame>
        <p:nvGraphicFramePr>
          <p:cNvPr id="95240" name="Object 8"/>
          <p:cNvGraphicFramePr>
            <a:graphicFrameLocks noChangeAspect="1"/>
          </p:cNvGraphicFramePr>
          <p:nvPr/>
        </p:nvGraphicFramePr>
        <p:xfrm>
          <a:off x="612775" y="5367338"/>
          <a:ext cx="2373313" cy="1011237"/>
        </p:xfrm>
        <a:graphic>
          <a:graphicData uri="http://schemas.openxmlformats.org/presentationml/2006/ole">
            <p:oleObj spid="_x0000_s107524" name="Equation" r:id="rId7" imgW="24993600" imgH="10668000" progId="">
              <p:embed/>
            </p:oleObj>
          </a:graphicData>
        </a:graphic>
      </p:graphicFrame>
      <p:graphicFrame>
        <p:nvGraphicFramePr>
          <p:cNvPr id="95241" name="Object 9"/>
          <p:cNvGraphicFramePr>
            <a:graphicFrameLocks noChangeAspect="1"/>
          </p:cNvGraphicFramePr>
          <p:nvPr/>
        </p:nvGraphicFramePr>
        <p:xfrm>
          <a:off x="4819650" y="2776538"/>
          <a:ext cx="3271838" cy="1060450"/>
        </p:xfrm>
        <a:graphic>
          <a:graphicData uri="http://schemas.openxmlformats.org/presentationml/2006/ole">
            <p:oleObj spid="_x0000_s107523" name="Equation" r:id="rId8" imgW="32918400" imgH="10668000" progId="">
              <p:embed/>
            </p:oleObj>
          </a:graphicData>
        </a:graphic>
      </p:graphicFrame>
      <p:graphicFrame>
        <p:nvGraphicFramePr>
          <p:cNvPr id="95242" name="Object 10"/>
          <p:cNvGraphicFramePr>
            <a:graphicFrameLocks noChangeAspect="1"/>
          </p:cNvGraphicFramePr>
          <p:nvPr/>
        </p:nvGraphicFramePr>
        <p:xfrm>
          <a:off x="4586288" y="4071938"/>
          <a:ext cx="3505200" cy="935037"/>
        </p:xfrm>
        <a:graphic>
          <a:graphicData uri="http://schemas.openxmlformats.org/presentationml/2006/ole">
            <p:oleObj spid="_x0000_s107522" name="Equation" r:id="rId9" imgW="39928800" imgH="10668000" progId="">
              <p:embed/>
            </p:oleObj>
          </a:graphicData>
        </a:graphic>
      </p:graphicFrame>
      <p:graphicFrame>
        <p:nvGraphicFramePr>
          <p:cNvPr id="95243" name="Object 11"/>
          <p:cNvGraphicFramePr>
            <a:graphicFrameLocks noChangeAspect="1"/>
          </p:cNvGraphicFramePr>
          <p:nvPr/>
        </p:nvGraphicFramePr>
        <p:xfrm>
          <a:off x="4060825" y="5367338"/>
          <a:ext cx="4183063" cy="974725"/>
        </p:xfrm>
        <a:graphic>
          <a:graphicData uri="http://schemas.openxmlformats.org/presentationml/2006/ole">
            <p:oleObj spid="_x0000_s107521" name="Equation" r:id="rId10" imgW="45720000" imgH="10668000" progId="">
              <p:embed/>
            </p:oleObj>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609600" y="152400"/>
            <a:ext cx="7772400" cy="1143000"/>
          </a:xfrm>
        </p:spPr>
        <p:txBody>
          <a:bodyPr/>
          <a:lstStyle/>
          <a:p>
            <a:r>
              <a:rPr lang="zh-CN" altLang="en-US" dirty="0"/>
              <a:t>附录：有用的求和公式 </a:t>
            </a:r>
            <a:r>
              <a:rPr lang="en-US" altLang="zh-CN" dirty="0" smtClean="0"/>
              <a:t>(2)</a:t>
            </a:r>
            <a:endParaRPr lang="zh-CN" altLang="en-US" dirty="0" smtClean="0"/>
          </a:p>
        </p:txBody>
      </p:sp>
      <p:sp>
        <p:nvSpPr>
          <p:cNvPr id="10" name="Rectangle 16"/>
          <p:cNvSpPr>
            <a:spLocks noGrp="1" noChangeArrowheads="1"/>
          </p:cNvSpPr>
          <p:nvPr>
            <p:ph type="sldNum" sz="quarter" idx="12"/>
          </p:nvPr>
        </p:nvSpPr>
        <p:spPr>
          <a:xfrm>
            <a:off x="7239000" y="6308725"/>
            <a:ext cx="1905000" cy="385763"/>
          </a:xfrm>
          <a:prstGeom prst="rect">
            <a:avLst/>
          </a:prstGeom>
        </p:spPr>
        <p:txBody>
          <a:bodyPr/>
          <a:lstStyle/>
          <a:p>
            <a:fld id="{6D047FB0-70F1-4D58-B772-35B3B49E3D7C}" type="slidenum">
              <a:rPr lang="zh-CN" altLang="en-US"/>
              <a:pPr/>
              <a:t>99</a:t>
            </a:fld>
            <a:endParaRPr lang="en-US" altLang="zh-CN"/>
          </a:p>
        </p:txBody>
      </p:sp>
      <p:graphicFrame>
        <p:nvGraphicFramePr>
          <p:cNvPr id="96260" name="Object 4"/>
          <p:cNvGraphicFramePr>
            <a:graphicFrameLocks noChangeAspect="1"/>
          </p:cNvGraphicFramePr>
          <p:nvPr/>
        </p:nvGraphicFramePr>
        <p:xfrm>
          <a:off x="692150" y="1535113"/>
          <a:ext cx="2752725" cy="1082675"/>
        </p:xfrm>
        <a:graphic>
          <a:graphicData uri="http://schemas.openxmlformats.org/presentationml/2006/ole">
            <p:oleObj spid="_x0000_s109575" name="Equation" r:id="rId3" imgW="32004000" imgH="10668000" progId="">
              <p:embed/>
            </p:oleObj>
          </a:graphicData>
        </a:graphic>
      </p:graphicFrame>
      <p:graphicFrame>
        <p:nvGraphicFramePr>
          <p:cNvPr id="96261" name="Object 5"/>
          <p:cNvGraphicFramePr>
            <a:graphicFrameLocks noChangeAspect="1"/>
          </p:cNvGraphicFramePr>
          <p:nvPr/>
        </p:nvGraphicFramePr>
        <p:xfrm>
          <a:off x="4751388" y="1606550"/>
          <a:ext cx="1960562" cy="1039813"/>
        </p:xfrm>
        <a:graphic>
          <a:graphicData uri="http://schemas.openxmlformats.org/presentationml/2006/ole">
            <p:oleObj spid="_x0000_s109574" name="Equation" r:id="rId4" imgW="23774400" imgH="10668000" progId="">
              <p:embed/>
            </p:oleObj>
          </a:graphicData>
        </a:graphic>
      </p:graphicFrame>
      <p:graphicFrame>
        <p:nvGraphicFramePr>
          <p:cNvPr id="96262" name="Object 6"/>
          <p:cNvGraphicFramePr>
            <a:graphicFrameLocks noChangeAspect="1"/>
          </p:cNvGraphicFramePr>
          <p:nvPr/>
        </p:nvGraphicFramePr>
        <p:xfrm>
          <a:off x="692150" y="2830513"/>
          <a:ext cx="2290763" cy="936625"/>
        </p:xfrm>
        <a:graphic>
          <a:graphicData uri="http://schemas.openxmlformats.org/presentationml/2006/ole">
            <p:oleObj spid="_x0000_s109573" name="Equation" r:id="rId5" imgW="30784800" imgH="10668000" progId="">
              <p:embed/>
            </p:oleObj>
          </a:graphicData>
        </a:graphic>
      </p:graphicFrame>
      <p:graphicFrame>
        <p:nvGraphicFramePr>
          <p:cNvPr id="96263" name="Object 7"/>
          <p:cNvGraphicFramePr>
            <a:graphicFrameLocks noChangeAspect="1"/>
          </p:cNvGraphicFramePr>
          <p:nvPr/>
        </p:nvGraphicFramePr>
        <p:xfrm>
          <a:off x="539750" y="3973513"/>
          <a:ext cx="2882900" cy="928687"/>
        </p:xfrm>
        <a:graphic>
          <a:graphicData uri="http://schemas.openxmlformats.org/presentationml/2006/ole">
            <p:oleObj spid="_x0000_s109572" name="Equation" r:id="rId6" imgW="29260800" imgH="9448800" progId="">
              <p:embed/>
            </p:oleObj>
          </a:graphicData>
        </a:graphic>
      </p:graphicFrame>
      <p:graphicFrame>
        <p:nvGraphicFramePr>
          <p:cNvPr id="96264" name="Object 8"/>
          <p:cNvGraphicFramePr>
            <a:graphicFrameLocks noChangeAspect="1"/>
          </p:cNvGraphicFramePr>
          <p:nvPr/>
        </p:nvGraphicFramePr>
        <p:xfrm>
          <a:off x="3892550" y="4125913"/>
          <a:ext cx="4735513" cy="911225"/>
        </p:xfrm>
        <a:graphic>
          <a:graphicData uri="http://schemas.openxmlformats.org/presentationml/2006/ole">
            <p:oleObj spid="_x0000_s109571" name="Equation" r:id="rId7" imgW="51816000" imgH="9448800" progId="">
              <p:embed/>
            </p:oleObj>
          </a:graphicData>
        </a:graphic>
      </p:graphicFrame>
      <p:graphicFrame>
        <p:nvGraphicFramePr>
          <p:cNvPr id="96265" name="Object 9"/>
          <p:cNvGraphicFramePr>
            <a:graphicFrameLocks noChangeAspect="1"/>
          </p:cNvGraphicFramePr>
          <p:nvPr/>
        </p:nvGraphicFramePr>
        <p:xfrm>
          <a:off x="539750" y="5345113"/>
          <a:ext cx="8169275" cy="820737"/>
        </p:xfrm>
        <a:graphic>
          <a:graphicData uri="http://schemas.openxmlformats.org/presentationml/2006/ole">
            <p:oleObj spid="_x0000_s109570" name="Equation" r:id="rId8" imgW="69799200" imgH="7010400" progId="">
              <p:embed/>
            </p:oleObj>
          </a:graphicData>
        </a:graphic>
      </p:graphicFrame>
      <p:graphicFrame>
        <p:nvGraphicFramePr>
          <p:cNvPr id="96266" name="Object 10"/>
          <p:cNvGraphicFramePr>
            <a:graphicFrameLocks noChangeAspect="1"/>
          </p:cNvGraphicFramePr>
          <p:nvPr/>
        </p:nvGraphicFramePr>
        <p:xfrm>
          <a:off x="4749800" y="2847975"/>
          <a:ext cx="1885950" cy="973138"/>
        </p:xfrm>
        <a:graphic>
          <a:graphicData uri="http://schemas.openxmlformats.org/presentationml/2006/ole">
            <p:oleObj spid="_x0000_s109569" name="Equation" r:id="rId9" imgW="18288000" imgH="9448800" progId="">
              <p:embed/>
            </p:oleObj>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riginal">
  <a:themeElements>
    <a:clrScheme name="">
      <a:dk1>
        <a:srgbClr val="000000"/>
      </a:dk1>
      <a:lt1>
        <a:srgbClr val="FFFFFF"/>
      </a:lt1>
      <a:dk2>
        <a:srgbClr val="000000"/>
      </a:dk2>
      <a:lt2>
        <a:srgbClr val="000000"/>
      </a:lt2>
      <a:accent1>
        <a:srgbClr val="FF9900"/>
      </a:accent1>
      <a:accent2>
        <a:srgbClr val="00FFFF"/>
      </a:accent2>
      <a:accent3>
        <a:srgbClr val="FFFFFF"/>
      </a:accent3>
      <a:accent4>
        <a:srgbClr val="000000"/>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0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0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original</Template>
  <TotalTime>141</TotalTime>
  <Words>7701</Words>
  <Application>WPS 演示</Application>
  <PresentationFormat>全屏显示(4:3)</PresentationFormat>
  <Paragraphs>1173</Paragraphs>
  <Slides>110</Slides>
  <Notes>33</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110</vt:i4>
      </vt:variant>
    </vt:vector>
  </HeadingPairs>
  <TitlesOfParts>
    <vt:vector size="114" baseType="lpstr">
      <vt:lpstr>original</vt:lpstr>
      <vt:lpstr>Equation</vt:lpstr>
      <vt:lpstr>公式</vt:lpstr>
      <vt:lpstr>Chart</vt:lpstr>
      <vt:lpstr>算法设计与分析</vt:lpstr>
      <vt:lpstr>幻灯片 2</vt:lpstr>
      <vt:lpstr>基本情况</vt:lpstr>
      <vt:lpstr>教材</vt:lpstr>
      <vt:lpstr>主要参考书</vt:lpstr>
      <vt:lpstr>主要内容</vt:lpstr>
      <vt:lpstr>课程评价</vt:lpstr>
      <vt:lpstr>课程评价</vt:lpstr>
      <vt:lpstr>幻灯片 9</vt:lpstr>
      <vt:lpstr>幻灯片 10</vt:lpstr>
      <vt:lpstr>幻灯片 11</vt:lpstr>
      <vt:lpstr>幻灯片 12</vt:lpstr>
      <vt:lpstr>课程特色</vt:lpstr>
      <vt:lpstr>课程管理规则</vt:lpstr>
      <vt:lpstr>关于实验课的说明</vt:lpstr>
      <vt:lpstr>教学目的</vt:lpstr>
      <vt:lpstr>笔记</vt:lpstr>
      <vt:lpstr>幻灯片 18</vt:lpstr>
      <vt:lpstr>幻灯片 19</vt:lpstr>
      <vt:lpstr>短期记忆功能障碍 </vt:lpstr>
      <vt:lpstr>幻灯片 21</vt:lpstr>
      <vt:lpstr>从腾讯的一道面试题说起</vt:lpstr>
      <vt:lpstr>思路1：转换</vt:lpstr>
      <vt:lpstr>思路2：规模</vt:lpstr>
      <vt:lpstr>幻灯片 25</vt:lpstr>
      <vt:lpstr>幻灯片 26</vt:lpstr>
      <vt:lpstr>快速设计方案</vt:lpstr>
      <vt:lpstr>算法就是解决问题的方法</vt:lpstr>
      <vt:lpstr>为什么要学习算法？</vt:lpstr>
      <vt:lpstr>为什么要学习算法设计与分析？</vt:lpstr>
      <vt:lpstr>算法分析</vt:lpstr>
      <vt:lpstr>拓展思路</vt:lpstr>
      <vt:lpstr>广义的算法</vt:lpstr>
      <vt:lpstr>幻灯片 34</vt:lpstr>
      <vt:lpstr>1.1 算法基本概念 —什么是算法？</vt:lpstr>
      <vt:lpstr>1.1 算法基本概念 —算法</vt:lpstr>
      <vt:lpstr>1.1 算法基本概念—问题求解过程</vt:lpstr>
      <vt:lpstr>最大公约数</vt:lpstr>
      <vt:lpstr>方法1：欧几里德算法</vt:lpstr>
      <vt:lpstr>欧几里德算法原始描述</vt:lpstr>
      <vt:lpstr>算法的表示方法：自然语言</vt:lpstr>
      <vt:lpstr>算法的表示方法：流程图</vt:lpstr>
      <vt:lpstr>算法的表示方法：程序设计语言</vt:lpstr>
      <vt:lpstr>算法的表示方法：伪代码</vt:lpstr>
      <vt:lpstr>方法2：连续整数检测算法</vt:lpstr>
      <vt:lpstr>方法3：质因数法</vt:lpstr>
      <vt:lpstr>问题和思考</vt:lpstr>
      <vt:lpstr>幻灯片 48</vt:lpstr>
      <vt:lpstr>1.2 插入排序 (1)</vt:lpstr>
      <vt:lpstr>1.2 插入排序 (2)</vt:lpstr>
      <vt:lpstr>正确性证明</vt:lpstr>
      <vt:lpstr>正确性证明</vt:lpstr>
      <vt:lpstr>幻灯片 53</vt:lpstr>
      <vt:lpstr>幻灯片 54</vt:lpstr>
      <vt:lpstr>幻灯片 55</vt:lpstr>
      <vt:lpstr>运行时间的度量单位</vt:lpstr>
      <vt:lpstr>1.2 分析插入排序算法 (1)</vt:lpstr>
      <vt:lpstr>1.2 分析插入排序算法 (3)</vt:lpstr>
      <vt:lpstr>1.2 分析插入排序算法 (4)</vt:lpstr>
      <vt:lpstr>1.2 分析插入排序算法 (5)</vt:lpstr>
      <vt:lpstr>1.2 分析插入排序算法 (6)</vt:lpstr>
      <vt:lpstr>1.2插入排序算法平均情况分析（7）</vt:lpstr>
      <vt:lpstr>1.1 算法基本概念—算法分析 (2) </vt:lpstr>
      <vt:lpstr>1.2 分析插入排序算法 (2)</vt:lpstr>
      <vt:lpstr>2.1.2 基本操作</vt:lpstr>
      <vt:lpstr>2.1.2 基本操作的次数</vt:lpstr>
      <vt:lpstr>1.2 分析插入排序算法 (3)</vt:lpstr>
      <vt:lpstr>增长次数：当n趋向无穷大时的情况</vt:lpstr>
      <vt:lpstr>1.3 渐近记号 — O记号 (1)</vt:lpstr>
      <vt:lpstr>1.3 渐近记号 —O记号 (2)</vt:lpstr>
      <vt:lpstr>1.3 渐近记号 —记号 (1)</vt:lpstr>
      <vt:lpstr>1.3 渐近记号 —记号 (2)</vt:lpstr>
      <vt:lpstr>1.3 渐近记号 —记号 (1)</vt:lpstr>
      <vt:lpstr>1.3 渐近记号 —记号 (2)</vt:lpstr>
      <vt:lpstr>1.3 渐近记号 —记号 (3)</vt:lpstr>
      <vt:lpstr>1.3 渐近记号 —记号 (4)</vt:lpstr>
      <vt:lpstr>1.3 渐近记号 — o记号</vt:lpstr>
      <vt:lpstr>1.3 渐近记号 —记号</vt:lpstr>
      <vt:lpstr>1.3 渐近记号 — 极限 (1)</vt:lpstr>
      <vt:lpstr>1.3 渐近记号 — 极限 (2)</vt:lpstr>
      <vt:lpstr>1.3 渐近记号 —性质 (1)</vt:lpstr>
      <vt:lpstr>1.3 渐近记号 — 性质 (2)</vt:lpstr>
      <vt:lpstr>1.3 渐近记号 — 性质 (3)</vt:lpstr>
      <vt:lpstr>1.3 渐近记号 — 性质 (4)</vt:lpstr>
      <vt:lpstr>1.3 渐近记号 — 基本的效率类型 (1)</vt:lpstr>
      <vt:lpstr>1. 3 渐近记号 — 基本的效率类型 (2)</vt:lpstr>
      <vt:lpstr>1.3 渐近记号 — 常用函数 (1)</vt:lpstr>
      <vt:lpstr>1.3 渐近记号 — 常用函数 (1)</vt:lpstr>
      <vt:lpstr>1.3 渐近记号 — 常用函数 (1)</vt:lpstr>
      <vt:lpstr>1.3 渐近记号 — 常用函数 (1)</vt:lpstr>
      <vt:lpstr>1.3 渐近记号 — 常用函数 (1)</vt:lpstr>
      <vt:lpstr>1.3 渐近记号 — 常用函数 (1)</vt:lpstr>
      <vt:lpstr>1.3 渐近记号 — 常用函数 (1)</vt:lpstr>
      <vt:lpstr>1.3 渐近记号 — 常用函数 (1)</vt:lpstr>
      <vt:lpstr>1.3 渐近记号 — 常用函数 (1)</vt:lpstr>
      <vt:lpstr>1.3 渐近记号 — 常用函数 (1)</vt:lpstr>
      <vt:lpstr>附录：标准记号和常用函数</vt:lpstr>
      <vt:lpstr>附录：有用的求和公式 (1)</vt:lpstr>
      <vt:lpstr>附录：有用的求和公式 (2)</vt:lpstr>
      <vt:lpstr>例 : 确定是否所有元素相互不同</vt:lpstr>
      <vt:lpstr>例2：考虑元素唯一性问题的效率</vt:lpstr>
      <vt:lpstr>例：考虑元素唯一性问题的效率</vt:lpstr>
      <vt:lpstr>例：找到我的门</vt:lpstr>
      <vt:lpstr>幻灯片 104</vt:lpstr>
      <vt:lpstr>幻灯片 105</vt:lpstr>
      <vt:lpstr>幻灯片 106</vt:lpstr>
      <vt:lpstr>度量单位</vt:lpstr>
      <vt:lpstr>输入样本</vt:lpstr>
      <vt:lpstr>随机数和伪随机数</vt:lpstr>
      <vt:lpstr>数据的呈现方式</vt:lpstr>
    </vt:vector>
  </TitlesOfParts>
  <Company>SUNY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SUNY Learning Network</dc:creator>
  <cp:lastModifiedBy>win7</cp:lastModifiedBy>
  <cp:revision>763</cp:revision>
  <dcterms:created xsi:type="dcterms:W3CDTF">1998-05-26T01:10:00Z</dcterms:created>
  <dcterms:modified xsi:type="dcterms:W3CDTF">2019-02-27T08:11:28Z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